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0" r:id="rId4"/>
    <p:sldId id="261" r:id="rId5"/>
    <p:sldId id="262" r:id="rId6"/>
    <p:sldId id="263" r:id="rId7"/>
    <p:sldId id="264" r:id="rId8"/>
    <p:sldId id="287" r:id="rId9"/>
    <p:sldId id="270" r:id="rId10"/>
    <p:sldId id="271" r:id="rId11"/>
    <p:sldId id="284" r:id="rId12"/>
    <p:sldId id="285" r:id="rId13"/>
    <p:sldId id="286" r:id="rId14"/>
    <p:sldId id="275" r:id="rId15"/>
    <p:sldId id="276" r:id="rId16"/>
    <p:sldId id="280" r:id="rId17"/>
    <p:sldId id="277" r:id="rId18"/>
    <p:sldId id="278" r:id="rId19"/>
    <p:sldId id="279" r:id="rId20"/>
    <p:sldId id="288" r:id="rId21"/>
    <p:sldId id="64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134FB6-A0F6-D626-1D5C-8D6AFEDC2E07}" name="Tag 1" initials="T1" userId="S::tag1@sabrinagmtag.onmicrosoft.com::256f8fdb-0a0c-4f85-8a75-2674b8ced68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85" autoAdjust="0"/>
    <p:restoredTop sz="94859"/>
  </p:normalViewPr>
  <p:slideViewPr>
    <p:cSldViewPr snapToGrid="0">
      <p:cViewPr varScale="1">
        <p:scale>
          <a:sx n="113" d="100"/>
          <a:sy n="113" d="100"/>
        </p:scale>
        <p:origin x="20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5F338-7C52-46E3-99A8-4BA46AD9131F}"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D29EF-824F-4673-957B-B66216A866B0}" type="slidenum">
              <a:rPr lang="en-US" smtClean="0"/>
              <a:t>‹#›</a:t>
            </a:fld>
            <a:endParaRPr lang="en-US"/>
          </a:p>
        </p:txBody>
      </p:sp>
    </p:spTree>
    <p:extLst>
      <p:ext uri="{BB962C8B-B14F-4D97-AF65-F5344CB8AC3E}">
        <p14:creationId xmlns:p14="http://schemas.microsoft.com/office/powerpoint/2010/main" val="19987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2</a:t>
            </a:fld>
            <a:endParaRPr lang="en-US"/>
          </a:p>
        </p:txBody>
      </p:sp>
    </p:spTree>
    <p:extLst>
      <p:ext uri="{BB962C8B-B14F-4D97-AF65-F5344CB8AC3E}">
        <p14:creationId xmlns:p14="http://schemas.microsoft.com/office/powerpoint/2010/main" val="227619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4</a:t>
            </a:fld>
            <a:endParaRPr lang="en-US"/>
          </a:p>
        </p:txBody>
      </p:sp>
    </p:spTree>
    <p:extLst>
      <p:ext uri="{BB962C8B-B14F-4D97-AF65-F5344CB8AC3E}">
        <p14:creationId xmlns:p14="http://schemas.microsoft.com/office/powerpoint/2010/main" val="288631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6</a:t>
            </a:fld>
            <a:endParaRPr lang="en-US"/>
          </a:p>
        </p:txBody>
      </p:sp>
    </p:spTree>
    <p:extLst>
      <p:ext uri="{BB962C8B-B14F-4D97-AF65-F5344CB8AC3E}">
        <p14:creationId xmlns:p14="http://schemas.microsoft.com/office/powerpoint/2010/main" val="384746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7</a:t>
            </a:fld>
            <a:endParaRPr lang="en-US"/>
          </a:p>
        </p:txBody>
      </p:sp>
    </p:spTree>
    <p:extLst>
      <p:ext uri="{BB962C8B-B14F-4D97-AF65-F5344CB8AC3E}">
        <p14:creationId xmlns:p14="http://schemas.microsoft.com/office/powerpoint/2010/main" val="318254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8</a:t>
            </a:fld>
            <a:endParaRPr lang="en-US"/>
          </a:p>
        </p:txBody>
      </p:sp>
    </p:spTree>
    <p:extLst>
      <p:ext uri="{BB962C8B-B14F-4D97-AF65-F5344CB8AC3E}">
        <p14:creationId xmlns:p14="http://schemas.microsoft.com/office/powerpoint/2010/main" val="39262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11</a:t>
            </a:fld>
            <a:endParaRPr lang="en-US"/>
          </a:p>
        </p:txBody>
      </p:sp>
    </p:spTree>
    <p:extLst>
      <p:ext uri="{BB962C8B-B14F-4D97-AF65-F5344CB8AC3E}">
        <p14:creationId xmlns:p14="http://schemas.microsoft.com/office/powerpoint/2010/main" val="3215268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15</a:t>
            </a:fld>
            <a:endParaRPr lang="en-US"/>
          </a:p>
        </p:txBody>
      </p:sp>
    </p:spTree>
    <p:extLst>
      <p:ext uri="{BB962C8B-B14F-4D97-AF65-F5344CB8AC3E}">
        <p14:creationId xmlns:p14="http://schemas.microsoft.com/office/powerpoint/2010/main" val="356331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20</a:t>
            </a:fld>
            <a:endParaRPr lang="en-US"/>
          </a:p>
        </p:txBody>
      </p:sp>
    </p:spTree>
    <p:extLst>
      <p:ext uri="{BB962C8B-B14F-4D97-AF65-F5344CB8AC3E}">
        <p14:creationId xmlns:p14="http://schemas.microsoft.com/office/powerpoint/2010/main" val="224638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F3C2-1EDB-1809-42B9-2FA72182A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866E7A-2405-F088-F834-606321912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443D52-CEE5-33BC-A69E-C45B9527ADD7}"/>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3FAF5B89-200E-BEB7-59BA-04261EF09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8110-3269-8DBF-4F3F-60FA70F9D2A1}"/>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49836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28B6-98EE-A71D-502B-34E11D6D0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C8134A-4503-BB48-FED1-9BCCE6A55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F6F87A-EAE0-B3CE-4733-8D52369E5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E8C80-FB6D-6539-8D30-21BC56991E9C}"/>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6" name="Footer Placeholder 5">
            <a:extLst>
              <a:ext uri="{FF2B5EF4-FFF2-40B4-BE49-F238E27FC236}">
                <a16:creationId xmlns:a16="http://schemas.microsoft.com/office/drawing/2014/main" id="{0DC9B22C-E1E0-5834-9529-826E37491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83E7D-4BF4-8ACA-8454-E3A9779A3E23}"/>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290175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1F00-5710-C9D1-83AA-B9564DA9AE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23FCB-B2FE-C91C-B5DD-EF5DC44C7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ED866-C53E-C7E9-E023-A1ADCE0D0C62}"/>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662CA413-FED5-EE55-A9C8-69563E9C7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00F85-B1DB-4AC3-0D9B-C1A474916F65}"/>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20952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8E951-0F19-3605-4C6C-5637F5D72E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0D0DA-761F-2BAA-0F44-5A7733F414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09B70-5CB8-9B0D-3D03-56D6C432AF9A}"/>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1B40B828-5A2C-C2A6-B7B6-3F4B65FAE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346D-5E33-7472-9716-6A45808A8829}"/>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74752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2C0D78-A12A-4748-E6B0-CFC363EF645D}"/>
              </a:ext>
            </a:extLst>
          </p:cNvPr>
          <p:cNvSpPr/>
          <p:nvPr userDrawn="1"/>
        </p:nvSpPr>
        <p:spPr>
          <a:xfrm>
            <a:off x="135172" y="135172"/>
            <a:ext cx="11921656" cy="65916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68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8393-950D-1D9E-9042-8C6FC4B7A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12EC2C-5197-AA68-1E00-029E25409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694D-0B58-4DE8-3DE9-A400CA1F8CDC}"/>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C1F3CA93-85FE-3220-7F06-24D122C85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1F837-668A-8D9C-A6ED-70DAE34D4502}"/>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196047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0C35-F672-CDAC-A709-D30DF3326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83B8DE-C4A4-5F82-E7CE-173006206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B5AC2-4904-DE10-1ED4-F382727F90F5}"/>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09818632-279A-40C0-BCCC-EF9725677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38F84-D47C-350A-E974-65D36A5EA9F4}"/>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62411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4DF8-7670-C517-EF16-97AC9EC04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DED91-55F2-E2A0-5F9B-F0400B163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45BF6-92AD-2444-7193-83DDFB9AC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6B2443-635A-B10E-8CB7-B83BFF634290}"/>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6" name="Footer Placeholder 5">
            <a:extLst>
              <a:ext uri="{FF2B5EF4-FFF2-40B4-BE49-F238E27FC236}">
                <a16:creationId xmlns:a16="http://schemas.microsoft.com/office/drawing/2014/main" id="{A205575D-CCFD-E1C2-D592-E30F5A1DA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F37FC-D770-81CE-59DA-8670CC406CA3}"/>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124493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A608-6DEF-3D1C-89E7-334F432F56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DBA72B-EF64-3744-7E34-09DF321B3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734FE-4A5E-D2D7-12F1-620822320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C135CE-F9BE-53F3-66A3-8D9AB346B0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FCBE86-89FA-1A44-BC16-AFE87CC740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C90ECF-769D-696D-84B9-CA4EA0835680}"/>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8" name="Footer Placeholder 7">
            <a:extLst>
              <a:ext uri="{FF2B5EF4-FFF2-40B4-BE49-F238E27FC236}">
                <a16:creationId xmlns:a16="http://schemas.microsoft.com/office/drawing/2014/main" id="{92DE06A2-595C-5B97-11CE-44BF5F3D8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D0EE19-F78F-A31B-D844-4E2F37776CD6}"/>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06935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D083-EF11-58E9-0937-46E967E0C4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B0BAB3-CCC2-9B39-415C-C9310384796A}"/>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4" name="Footer Placeholder 3">
            <a:extLst>
              <a:ext uri="{FF2B5EF4-FFF2-40B4-BE49-F238E27FC236}">
                <a16:creationId xmlns:a16="http://schemas.microsoft.com/office/drawing/2014/main" id="{898E64C1-AA7D-9C88-D190-2696FC5FB1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99E733-6D34-4BA9-D607-AEB043A4D32D}"/>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92158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C9BA9-25A9-A405-8E0A-E3F3C354A0B3}"/>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3" name="Footer Placeholder 2">
            <a:extLst>
              <a:ext uri="{FF2B5EF4-FFF2-40B4-BE49-F238E27FC236}">
                <a16:creationId xmlns:a16="http://schemas.microsoft.com/office/drawing/2014/main" id="{2013B758-E19C-C17B-5492-E3B648B78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66C6EE-D104-ECDA-B8AE-FDEE2BE66DF2}"/>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88450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4B58-2037-C66C-24E4-1A56C5FB9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A7250-810B-30AA-F244-2B0A9E097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2CF77-E432-5F83-8DB4-3D80A5FE8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98BD2-DCA9-ECB3-A5AC-56FE859FD77E}"/>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6" name="Footer Placeholder 5">
            <a:extLst>
              <a:ext uri="{FF2B5EF4-FFF2-40B4-BE49-F238E27FC236}">
                <a16:creationId xmlns:a16="http://schemas.microsoft.com/office/drawing/2014/main" id="{75B09EF2-6B83-E3A6-DF13-8A1391604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D2712-0E5D-DE99-79CE-691FC8AA44C8}"/>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25248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92460-D339-1FA6-7CE8-532DFC8C2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22D3CE-7E84-BC97-ECC6-0A17B8431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C92CB-5E0A-D644-5572-46983AD05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D24AEB09-33A6-00C1-097D-3D1003379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AD6E4A-CE1E-6808-1194-C7968A83C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72FB9-B778-48B5-B2B8-F5AA0A1ED55A}" type="slidenum">
              <a:rPr lang="en-US" smtClean="0"/>
              <a:t>‹#›</a:t>
            </a:fld>
            <a:endParaRPr lang="en-US"/>
          </a:p>
        </p:txBody>
      </p:sp>
    </p:spTree>
    <p:extLst>
      <p:ext uri="{BB962C8B-B14F-4D97-AF65-F5344CB8AC3E}">
        <p14:creationId xmlns:p14="http://schemas.microsoft.com/office/powerpoint/2010/main" val="13849691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2.svg"/></Relationships>
</file>

<file path=ppt/slides/_rels/slide11.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75.png"/><Relationship Id="rId11" Type="http://schemas.openxmlformats.org/officeDocument/2006/relationships/image" Target="../media/image80.svg"/><Relationship Id="rId5" Type="http://schemas.openxmlformats.org/officeDocument/2006/relationships/image" Target="../media/image74.sv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svg"/></Relationships>
</file>

<file path=ppt/slides/_rels/slide13.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svg"/><Relationship Id="rId2" Type="http://schemas.openxmlformats.org/officeDocument/2006/relationships/image" Target="../media/image83.png"/><Relationship Id="rId1" Type="http://schemas.openxmlformats.org/officeDocument/2006/relationships/slideLayout" Target="../slideLayouts/slideLayout8.xml"/><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slides/_rels/slide15.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2.png"/><Relationship Id="rId18" Type="http://schemas.openxmlformats.org/officeDocument/2006/relationships/image" Target="../media/image107.sv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50.svg"/><Relationship Id="rId17" Type="http://schemas.openxmlformats.org/officeDocument/2006/relationships/image" Target="../media/image106.png"/><Relationship Id="rId2" Type="http://schemas.openxmlformats.org/officeDocument/2006/relationships/notesSlide" Target="../notesSlides/notesSlide7.xml"/><Relationship Id="rId16" Type="http://schemas.openxmlformats.org/officeDocument/2006/relationships/image" Target="../media/image105.svg"/><Relationship Id="rId1" Type="http://schemas.openxmlformats.org/officeDocument/2006/relationships/slideLayout" Target="../slideLayouts/slideLayout8.xml"/><Relationship Id="rId6" Type="http://schemas.openxmlformats.org/officeDocument/2006/relationships/image" Target="../media/image97.svg"/><Relationship Id="rId11" Type="http://schemas.openxmlformats.org/officeDocument/2006/relationships/image" Target="../media/image49.png"/><Relationship Id="rId5" Type="http://schemas.openxmlformats.org/officeDocument/2006/relationships/image" Target="../media/image96.png"/><Relationship Id="rId15" Type="http://schemas.openxmlformats.org/officeDocument/2006/relationships/image" Target="../media/image104.png"/><Relationship Id="rId10" Type="http://schemas.openxmlformats.org/officeDocument/2006/relationships/image" Target="../media/image101.svg"/><Relationship Id="rId4" Type="http://schemas.openxmlformats.org/officeDocument/2006/relationships/image" Target="../media/image95.svg"/><Relationship Id="rId9" Type="http://schemas.openxmlformats.org/officeDocument/2006/relationships/image" Target="../media/image100.png"/><Relationship Id="rId14" Type="http://schemas.openxmlformats.org/officeDocument/2006/relationships/image" Target="../media/image103.svg"/></Relationships>
</file>

<file path=ppt/slides/_rels/slide1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8.xml"/><Relationship Id="rId5" Type="http://schemas.openxmlformats.org/officeDocument/2006/relationships/image" Target="../media/image111.svg"/><Relationship Id="rId4" Type="http://schemas.openxmlformats.org/officeDocument/2006/relationships/image" Target="../media/image110.png"/></Relationships>
</file>

<file path=ppt/slides/_rels/slide17.xml.rels><?xml version="1.0" encoding="UTF-8" standalone="yes"?>
<Relationships xmlns="http://schemas.openxmlformats.org/package/2006/relationships"><Relationship Id="rId8" Type="http://schemas.openxmlformats.org/officeDocument/2006/relationships/hyperlink" Target="https://www.treatmentactiongroup.org/publication/an-activists-guide-to-shorter-treatment-for-drug-sensitive-tuberculosis/" TargetMode="External"/><Relationship Id="rId3" Type="http://schemas.openxmlformats.org/officeDocument/2006/relationships/image" Target="../media/image113.svg"/><Relationship Id="rId7" Type="http://schemas.openxmlformats.org/officeDocument/2006/relationships/hyperlink" Target="https://www.treatmentactiongroup.org/publication/an-activists-guide-to-rifapentine-for-the-treatment-of-tb-infection/" TargetMode="External"/><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hyperlink" Target="https://www.globalfundadvocatesnetwork.org/resource/advocacy-guides-to-1-4-6x24-shorter-regimens-for-tb/" TargetMode="External"/><Relationship Id="rId5" Type="http://schemas.openxmlformats.org/officeDocument/2006/relationships/image" Target="../media/image97.svg"/><Relationship Id="rId10" Type="http://schemas.openxmlformats.org/officeDocument/2006/relationships/image" Target="../media/image115.png"/><Relationship Id="rId4" Type="http://schemas.openxmlformats.org/officeDocument/2006/relationships/image" Target="../media/image96.png"/><Relationship Id="rId9" Type="http://schemas.openxmlformats.org/officeDocument/2006/relationships/hyperlink" Target="https://www.treatmentactiongroup.org/publication/an-activists-guide-to-tuberculosis-diagnostic-too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3.sv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97.svg"/><Relationship Id="rId4" Type="http://schemas.openxmlformats.org/officeDocument/2006/relationships/image" Target="../media/image96.png"/></Relationships>
</file>

<file path=ppt/slides/_rels/slide1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hyperlink" Target="https://www.who.int/publications/i/item/9789240046764" TargetMode="External"/><Relationship Id="rId7" Type="http://schemas.openxmlformats.org/officeDocument/2006/relationships/image" Target="../media/image120.png"/><Relationship Id="rId2" Type="http://schemas.openxmlformats.org/officeDocument/2006/relationships/hyperlink" Target="https://www.who.int/publications/i/item/9789240048126" TargetMode="Externa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97.svg"/><Relationship Id="rId5" Type="http://schemas.openxmlformats.org/officeDocument/2006/relationships/image" Target="../media/image118.png"/><Relationship Id="rId10" Type="http://schemas.openxmlformats.org/officeDocument/2006/relationships/image" Target="../media/image96.png"/><Relationship Id="rId4" Type="http://schemas.openxmlformats.org/officeDocument/2006/relationships/hyperlink" Target="https://www.theglobalfund.org/media/4762/core_tuberculosis_infonote_en.pdf" TargetMode="External"/><Relationship Id="rId9" Type="http://schemas.openxmlformats.org/officeDocument/2006/relationships/image" Target="../media/image113.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7.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0.svg"/><Relationship Id="rId11" Type="http://schemas.openxmlformats.org/officeDocument/2006/relationships/image" Target="../media/image43.png"/><Relationship Id="rId5" Type="http://schemas.openxmlformats.org/officeDocument/2006/relationships/image" Target="../media/image29.png"/><Relationship Id="rId10" Type="http://schemas.openxmlformats.org/officeDocument/2006/relationships/image" Target="../media/image42.svg"/><Relationship Id="rId4" Type="http://schemas.openxmlformats.org/officeDocument/2006/relationships/image" Target="../media/image28.sv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7.png"/><Relationship Id="rId12" Type="http://schemas.openxmlformats.org/officeDocument/2006/relationships/image" Target="../media/image24.svg"/><Relationship Id="rId2" Type="http://schemas.openxmlformats.org/officeDocument/2006/relationships/notesSlide" Target="../notesSlides/notesSlide5.xml"/><Relationship Id="rId16" Type="http://schemas.openxmlformats.org/officeDocument/2006/relationships/image" Target="../media/image54.svg"/><Relationship Id="rId1" Type="http://schemas.openxmlformats.org/officeDocument/2006/relationships/slideLayout" Target="../slideLayouts/slideLayout8.xml"/><Relationship Id="rId6" Type="http://schemas.openxmlformats.org/officeDocument/2006/relationships/image" Target="../media/image48.svg"/><Relationship Id="rId11" Type="http://schemas.openxmlformats.org/officeDocument/2006/relationships/image" Target="../media/image23.png"/><Relationship Id="rId5" Type="http://schemas.openxmlformats.org/officeDocument/2006/relationships/image" Target="../media/image47.png"/><Relationship Id="rId15" Type="http://schemas.openxmlformats.org/officeDocument/2006/relationships/image" Target="../media/image53.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 Id="rId14" Type="http://schemas.openxmlformats.org/officeDocument/2006/relationships/image" Target="../media/image52.sv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8.svg"/><Relationship Id="rId7" Type="http://schemas.openxmlformats.org/officeDocument/2006/relationships/image" Target="../media/image5.svg"/><Relationship Id="rId12"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58.svg"/><Relationship Id="rId5" Type="http://schemas.openxmlformats.org/officeDocument/2006/relationships/image" Target="../media/image3.svg"/><Relationship Id="rId10" Type="http://schemas.openxmlformats.org/officeDocument/2006/relationships/image" Target="../media/image57.png"/><Relationship Id="rId4" Type="http://schemas.openxmlformats.org/officeDocument/2006/relationships/image" Target="../media/image2.png"/><Relationship Id="rId9"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9CAD2-AD47-17E4-A673-0A4714C4B07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F81F98-03FF-7C9E-A6DF-E0DD7D4D23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248" y="1675400"/>
            <a:ext cx="10789919" cy="3856183"/>
          </a:xfrm>
          <a:prstGeom prst="rect">
            <a:avLst/>
          </a:prstGeom>
        </p:spPr>
      </p:pic>
      <p:sp>
        <p:nvSpPr>
          <p:cNvPr id="7" name="TextBox 6">
            <a:extLst>
              <a:ext uri="{FF2B5EF4-FFF2-40B4-BE49-F238E27FC236}">
                <a16:creationId xmlns:a16="http://schemas.microsoft.com/office/drawing/2014/main" id="{14DFCC1C-26D5-FA0D-C4E3-04E81575DCBE}"/>
              </a:ext>
            </a:extLst>
          </p:cNvPr>
          <p:cNvSpPr txBox="1"/>
          <p:nvPr/>
        </p:nvSpPr>
        <p:spPr>
          <a:xfrm>
            <a:off x="7509970" y="3942303"/>
            <a:ext cx="3795198" cy="1200329"/>
          </a:xfrm>
          <a:prstGeom prst="rect">
            <a:avLst/>
          </a:prstGeom>
          <a:noFill/>
        </p:spPr>
        <p:txBody>
          <a:bodyPr wrap="square" rtlCol="0">
            <a:spAutoFit/>
          </a:bodyPr>
          <a:lstStyle/>
          <a:p>
            <a:r>
              <a:rPr lang="en-US" sz="2400" b="1" dirty="0">
                <a:solidFill>
                  <a:schemeClr val="bg1"/>
                </a:solidFill>
                <a:latin typeface="+mj-lt"/>
                <a:ea typeface="Arial Black" charset="0"/>
                <a:cs typeface="Arial" panose="020B0604020202020204" pitchFamily="34" charset="0"/>
              </a:rPr>
              <a:t>A campaign to rally </a:t>
            </a:r>
            <a:br>
              <a:rPr lang="en-US" sz="2400" b="1" dirty="0">
                <a:solidFill>
                  <a:schemeClr val="bg1"/>
                </a:solidFill>
                <a:latin typeface="+mj-lt"/>
                <a:ea typeface="Arial Black" charset="0"/>
                <a:cs typeface="Arial" panose="020B0604020202020204" pitchFamily="34" charset="0"/>
              </a:rPr>
            </a:br>
            <a:r>
              <a:rPr lang="en-US" sz="2400" b="1" dirty="0">
                <a:solidFill>
                  <a:schemeClr val="bg1"/>
                </a:solidFill>
                <a:latin typeface="+mj-lt"/>
                <a:ea typeface="Arial Black" charset="0"/>
                <a:cs typeface="Arial" panose="020B0604020202020204" pitchFamily="34" charset="0"/>
              </a:rPr>
              <a:t>energy, political will &amp; funding to end TB </a:t>
            </a:r>
          </a:p>
        </p:txBody>
      </p:sp>
    </p:spTree>
    <p:extLst>
      <p:ext uri="{BB962C8B-B14F-4D97-AF65-F5344CB8AC3E}">
        <p14:creationId xmlns:p14="http://schemas.microsoft.com/office/powerpoint/2010/main" val="171975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F61186B-B50D-6BD1-9AE3-6187EA5E02B9}"/>
              </a:ext>
            </a:extLst>
          </p:cNvPr>
          <p:cNvGrpSpPr/>
          <p:nvPr/>
        </p:nvGrpSpPr>
        <p:grpSpPr>
          <a:xfrm>
            <a:off x="7928508" y="1134793"/>
            <a:ext cx="3614913" cy="5114696"/>
            <a:chOff x="7928508" y="1134793"/>
            <a:chExt cx="3614913" cy="5114696"/>
          </a:xfrm>
        </p:grpSpPr>
        <p:sp>
          <p:nvSpPr>
            <p:cNvPr id="53" name="Rectangle: Rounded Corners 52">
              <a:extLst>
                <a:ext uri="{FF2B5EF4-FFF2-40B4-BE49-F238E27FC236}">
                  <a16:creationId xmlns:a16="http://schemas.microsoft.com/office/drawing/2014/main" id="{1FE2CD40-7F75-046F-F5E1-2FF4F301203B}"/>
                </a:ext>
              </a:extLst>
            </p:cNvPr>
            <p:cNvSpPr/>
            <p:nvPr/>
          </p:nvSpPr>
          <p:spPr>
            <a:xfrm>
              <a:off x="8046854" y="1134793"/>
              <a:ext cx="3496567" cy="504484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9E034E4-DD7B-6796-0EFA-AD89705FD074}"/>
                </a:ext>
              </a:extLst>
            </p:cNvPr>
            <p:cNvSpPr/>
            <p:nvPr/>
          </p:nvSpPr>
          <p:spPr>
            <a:xfrm>
              <a:off x="7977496" y="1152846"/>
              <a:ext cx="3496568" cy="509664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76A5B1-DFA2-0BE2-1CB1-4B835EABA7FB}"/>
                </a:ext>
              </a:extLst>
            </p:cNvPr>
            <p:cNvGrpSpPr/>
            <p:nvPr/>
          </p:nvGrpSpPr>
          <p:grpSpPr>
            <a:xfrm>
              <a:off x="7928508" y="3564016"/>
              <a:ext cx="91440" cy="428560"/>
              <a:chOff x="8311168" y="2917354"/>
              <a:chExt cx="91440" cy="428560"/>
            </a:xfrm>
          </p:grpSpPr>
          <p:sp>
            <p:nvSpPr>
              <p:cNvPr id="49" name="Oval 48">
                <a:extLst>
                  <a:ext uri="{FF2B5EF4-FFF2-40B4-BE49-F238E27FC236}">
                    <a16:creationId xmlns:a16="http://schemas.microsoft.com/office/drawing/2014/main" id="{8C924D3C-9B65-75D8-73A8-EB323DACD12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25AB1D-2293-F8AC-0826-13897A0ADAD6}"/>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8D4BB31-46DC-0CE0-485D-7FF8889C96D5}"/>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2">
            <a:extLst>
              <a:ext uri="{FF2B5EF4-FFF2-40B4-BE49-F238E27FC236}">
                <a16:creationId xmlns:a16="http://schemas.microsoft.com/office/drawing/2014/main" id="{42D7DF24-7A60-994F-4FBD-ABA606553A49}"/>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THE SCIENCE TO BACK IT UP:</a:t>
            </a:r>
            <a:br>
              <a:rPr lang="en-US" sz="3200" b="1" dirty="0">
                <a:solidFill>
                  <a:srgbClr val="FF0000"/>
                </a:solidFill>
                <a:latin typeface="Arial Black" charset="0"/>
                <a:ea typeface="Arial Black" charset="0"/>
                <a:cs typeface="Arial Black" charset="0"/>
              </a:rPr>
            </a:br>
            <a:r>
              <a:rPr lang="en-US" sz="2400" i="1" dirty="0">
                <a:latin typeface="+mn-lt"/>
                <a:ea typeface="Arial Black" charset="0"/>
                <a:cs typeface="Arial Black" charset="0"/>
              </a:rPr>
              <a:t>SHINE - Shorter Treatment for Minimal </a:t>
            </a:r>
            <a:br>
              <a:rPr lang="en-US" sz="2400" i="1" dirty="0">
                <a:latin typeface="+mn-lt"/>
                <a:ea typeface="Arial Black" charset="0"/>
                <a:cs typeface="Arial Black" charset="0"/>
              </a:rPr>
            </a:br>
            <a:r>
              <a:rPr lang="en-US" sz="2400" i="1" dirty="0">
                <a:latin typeface="+mn-lt"/>
                <a:ea typeface="Arial Black" charset="0"/>
                <a:cs typeface="Arial Black" charset="0"/>
              </a:rPr>
              <a:t>Tuberculosis in Children</a:t>
            </a:r>
          </a:p>
        </p:txBody>
      </p:sp>
      <p:pic>
        <p:nvPicPr>
          <p:cNvPr id="18" name="Graphic 17">
            <a:extLst>
              <a:ext uri="{FF2B5EF4-FFF2-40B4-BE49-F238E27FC236}">
                <a16:creationId xmlns:a16="http://schemas.microsoft.com/office/drawing/2014/main" id="{050CF56C-23B8-DF85-C205-898993685B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3079" y="3733864"/>
            <a:ext cx="1188720" cy="57428"/>
          </a:xfrm>
          <a:prstGeom prst="rect">
            <a:avLst/>
          </a:prstGeom>
        </p:spPr>
      </p:pic>
      <p:grpSp>
        <p:nvGrpSpPr>
          <p:cNvPr id="32" name="Group 31">
            <a:extLst>
              <a:ext uri="{FF2B5EF4-FFF2-40B4-BE49-F238E27FC236}">
                <a16:creationId xmlns:a16="http://schemas.microsoft.com/office/drawing/2014/main" id="{7F85D664-3BA7-B932-DF7A-F676F3208ED9}"/>
              </a:ext>
            </a:extLst>
          </p:cNvPr>
          <p:cNvGrpSpPr/>
          <p:nvPr/>
        </p:nvGrpSpPr>
        <p:grpSpPr>
          <a:xfrm>
            <a:off x="858102" y="5031229"/>
            <a:ext cx="2062465" cy="844068"/>
            <a:chOff x="976971" y="4922420"/>
            <a:chExt cx="2062465" cy="844068"/>
          </a:xfrm>
        </p:grpSpPr>
        <p:sp>
          <p:nvSpPr>
            <p:cNvPr id="31" name="TextBox 30">
              <a:extLst>
                <a:ext uri="{FF2B5EF4-FFF2-40B4-BE49-F238E27FC236}">
                  <a16:creationId xmlns:a16="http://schemas.microsoft.com/office/drawing/2014/main" id="{D7149691-CF15-6C0D-DE75-1E82533C10F0}"/>
                </a:ext>
              </a:extLst>
            </p:cNvPr>
            <p:cNvSpPr txBox="1"/>
            <p:nvPr/>
          </p:nvSpPr>
          <p:spPr>
            <a:xfrm>
              <a:off x="976971" y="4922420"/>
              <a:ext cx="2040688" cy="830997"/>
            </a:xfrm>
            <a:prstGeom prst="rect">
              <a:avLst/>
            </a:prstGeom>
            <a:noFill/>
          </p:spPr>
          <p:txBody>
            <a:bodyPr wrap="square" rtlCol="0">
              <a:spAutoFit/>
            </a:bodyPr>
            <a:lstStyle/>
            <a:p>
              <a:pPr algn="ctr"/>
              <a:r>
                <a:rPr lang="en-US" sz="4800" dirty="0">
                  <a:solidFill>
                    <a:schemeClr val="accent4"/>
                  </a:solidFill>
                  <a:latin typeface="+mj-lt"/>
                </a:rPr>
                <a:t>1,204</a:t>
              </a:r>
            </a:p>
          </p:txBody>
        </p:sp>
        <p:sp>
          <p:nvSpPr>
            <p:cNvPr id="30" name="TextBox 29">
              <a:extLst>
                <a:ext uri="{FF2B5EF4-FFF2-40B4-BE49-F238E27FC236}">
                  <a16:creationId xmlns:a16="http://schemas.microsoft.com/office/drawing/2014/main" id="{24ADD31B-652C-DCF7-095A-755FB88B50A0}"/>
                </a:ext>
              </a:extLst>
            </p:cNvPr>
            <p:cNvSpPr txBox="1"/>
            <p:nvPr/>
          </p:nvSpPr>
          <p:spPr>
            <a:xfrm>
              <a:off x="998748" y="4935491"/>
              <a:ext cx="2040688" cy="830997"/>
            </a:xfrm>
            <a:prstGeom prst="rect">
              <a:avLst/>
            </a:prstGeom>
            <a:noFill/>
          </p:spPr>
          <p:txBody>
            <a:bodyPr wrap="square" rtlCol="0">
              <a:spAutoFit/>
            </a:bodyPr>
            <a:lstStyle/>
            <a:p>
              <a:pPr algn="ctr"/>
              <a:r>
                <a:rPr lang="en-US" sz="4800" dirty="0">
                  <a:ln>
                    <a:solidFill>
                      <a:sysClr val="windowText" lastClr="000000"/>
                    </a:solidFill>
                  </a:ln>
                  <a:noFill/>
                  <a:latin typeface="+mj-lt"/>
                </a:rPr>
                <a:t>1,204</a:t>
              </a:r>
            </a:p>
          </p:txBody>
        </p:sp>
      </p:grpSp>
      <p:sp>
        <p:nvSpPr>
          <p:cNvPr id="33" name="TextBox 32">
            <a:extLst>
              <a:ext uri="{FF2B5EF4-FFF2-40B4-BE49-F238E27FC236}">
                <a16:creationId xmlns:a16="http://schemas.microsoft.com/office/drawing/2014/main" id="{60EF2C03-954C-2A3E-8CA7-E04F39176A98}"/>
              </a:ext>
            </a:extLst>
          </p:cNvPr>
          <p:cNvSpPr txBox="1"/>
          <p:nvPr/>
        </p:nvSpPr>
        <p:spPr>
          <a:xfrm>
            <a:off x="959663" y="5778594"/>
            <a:ext cx="1820260" cy="646331"/>
          </a:xfrm>
          <a:prstGeom prst="rect">
            <a:avLst/>
          </a:prstGeom>
          <a:noFill/>
        </p:spPr>
        <p:txBody>
          <a:bodyPr wrap="square">
            <a:spAutoFit/>
          </a:bodyPr>
          <a:lstStyle/>
          <a:p>
            <a:pPr algn="ctr">
              <a:spcAft>
                <a:spcPts val="3600"/>
              </a:spcAft>
            </a:pPr>
            <a:r>
              <a:rPr lang="en-US" sz="1800" dirty="0">
                <a:latin typeface="Arial" panose="020B0604020202020204" pitchFamily="34" charset="0"/>
                <a:cs typeface="Arial" panose="020B0604020202020204" pitchFamily="34" charset="0"/>
              </a:rPr>
              <a:t>participants randomized</a:t>
            </a:r>
          </a:p>
        </p:txBody>
      </p:sp>
      <p:sp>
        <p:nvSpPr>
          <p:cNvPr id="45" name="TextBox 44">
            <a:extLst>
              <a:ext uri="{FF2B5EF4-FFF2-40B4-BE49-F238E27FC236}">
                <a16:creationId xmlns:a16="http://schemas.microsoft.com/office/drawing/2014/main" id="{6CB67C86-0CA6-CAA6-ECE0-5C7D2A49D8C8}"/>
              </a:ext>
            </a:extLst>
          </p:cNvPr>
          <p:cNvSpPr txBox="1"/>
          <p:nvPr/>
        </p:nvSpPr>
        <p:spPr>
          <a:xfrm>
            <a:off x="8351788" y="1470658"/>
            <a:ext cx="2962890" cy="4154984"/>
          </a:xfrm>
          <a:prstGeom prst="rect">
            <a:avLst/>
          </a:prstGeom>
          <a:noFill/>
        </p:spPr>
        <p:txBody>
          <a:bodyPr wrap="square" rtlCol="0">
            <a:spAutoFit/>
          </a:bodyPr>
          <a:lstStyle/>
          <a:p>
            <a:pPr>
              <a:spcAft>
                <a:spcPts val="1800"/>
              </a:spcAft>
            </a:pPr>
            <a:r>
              <a:rPr lang="en-US" b="1" dirty="0">
                <a:solidFill>
                  <a:schemeClr val="bg1"/>
                </a:solidFill>
                <a:latin typeface="+mj-lt"/>
                <a:cs typeface="Arial" panose="020B0604020202020204" pitchFamily="34" charset="0"/>
              </a:rPr>
              <a:t>After 1.5 years of follow-up…</a:t>
            </a:r>
          </a:p>
          <a:p>
            <a:pPr>
              <a:spcAft>
                <a:spcPts val="1800"/>
              </a:spcAft>
            </a:pPr>
            <a:r>
              <a:rPr lang="en-US" sz="1800" dirty="0">
                <a:solidFill>
                  <a:schemeClr val="bg1"/>
                </a:solidFill>
                <a:latin typeface="Arial" panose="020B0604020202020204" pitchFamily="34" charset="0"/>
                <a:cs typeface="Arial" panose="020B0604020202020204" pitchFamily="34" charset="0"/>
              </a:rPr>
              <a:t>Four months of treatment was shown to be </a:t>
            </a:r>
            <a:r>
              <a:rPr lang="en-US" sz="1800" dirty="0">
                <a:solidFill>
                  <a:schemeClr val="bg1"/>
                </a:solidFill>
                <a:latin typeface="+mj-lt"/>
                <a:cs typeface="Arial" panose="020B0604020202020204" pitchFamily="34" charset="0"/>
              </a:rPr>
              <a:t>noninferior</a:t>
            </a:r>
            <a:r>
              <a:rPr lang="en-US" sz="1800" dirty="0">
                <a:solidFill>
                  <a:schemeClr val="bg1"/>
                </a:solidFill>
                <a:latin typeface="Arial" panose="020B0604020202020204" pitchFamily="34" charset="0"/>
                <a:cs typeface="Arial" panose="020B0604020202020204" pitchFamily="34" charset="0"/>
              </a:rPr>
              <a:t> to six months of treatment for non-severe drug-sensitive TB in children – both regimens cured ~93% of children. </a:t>
            </a:r>
          </a:p>
          <a:p>
            <a:pPr>
              <a:spcAft>
                <a:spcPts val="1800"/>
              </a:spcAft>
            </a:pPr>
            <a:r>
              <a:rPr lang="en-US" sz="1800" dirty="0">
                <a:solidFill>
                  <a:schemeClr val="bg1"/>
                </a:solidFill>
                <a:latin typeface="Arial" panose="020B0604020202020204" pitchFamily="34" charset="0"/>
                <a:cs typeface="Arial" panose="020B0604020202020204" pitchFamily="34" charset="0"/>
              </a:rPr>
              <a:t>In terms of safety, there were no differences observed between four versus six months. </a:t>
            </a:r>
          </a:p>
        </p:txBody>
      </p:sp>
      <p:sp>
        <p:nvSpPr>
          <p:cNvPr id="54" name="TextBox 53">
            <a:extLst>
              <a:ext uri="{FF2B5EF4-FFF2-40B4-BE49-F238E27FC236}">
                <a16:creationId xmlns:a16="http://schemas.microsoft.com/office/drawing/2014/main" id="{1B8A1CE6-11F9-8C07-CEA0-7B28B589FA28}"/>
              </a:ext>
            </a:extLst>
          </p:cNvPr>
          <p:cNvSpPr txBox="1"/>
          <p:nvPr/>
        </p:nvSpPr>
        <p:spPr>
          <a:xfrm>
            <a:off x="7439331" y="6570597"/>
            <a:ext cx="4629743" cy="200055"/>
          </a:xfrm>
          <a:prstGeom prst="rect">
            <a:avLst/>
          </a:prstGeom>
          <a:noFill/>
        </p:spPr>
        <p:txBody>
          <a:bodyPr wrap="square" rtlCol="0">
            <a:spAutoFit/>
          </a:bodyPr>
          <a:lstStyle/>
          <a:p>
            <a:pPr algn="r"/>
            <a:r>
              <a:rPr lang="en-US" sz="700" dirty="0">
                <a:cs typeface="Gotham Book" pitchFamily="50" charset="0"/>
              </a:rPr>
              <a:t>H = isoniazid | Z = pyrazinamide | E = ethambutol | R = rifampicin</a:t>
            </a:r>
          </a:p>
        </p:txBody>
      </p:sp>
      <p:grpSp>
        <p:nvGrpSpPr>
          <p:cNvPr id="3" name="Group 2">
            <a:extLst>
              <a:ext uri="{FF2B5EF4-FFF2-40B4-BE49-F238E27FC236}">
                <a16:creationId xmlns:a16="http://schemas.microsoft.com/office/drawing/2014/main" id="{EB6DEB08-AAF3-588A-052D-B1C04BC61D79}"/>
              </a:ext>
            </a:extLst>
          </p:cNvPr>
          <p:cNvGrpSpPr/>
          <p:nvPr/>
        </p:nvGrpSpPr>
        <p:grpSpPr>
          <a:xfrm rot="20060576">
            <a:off x="3312971" y="3232368"/>
            <a:ext cx="1724092" cy="798249"/>
            <a:chOff x="3176002" y="3575896"/>
            <a:chExt cx="1724092" cy="798249"/>
          </a:xfrm>
        </p:grpSpPr>
        <p:pic>
          <p:nvPicPr>
            <p:cNvPr id="21" name="Graphic 20">
              <a:extLst>
                <a:ext uri="{FF2B5EF4-FFF2-40B4-BE49-F238E27FC236}">
                  <a16:creationId xmlns:a16="http://schemas.microsoft.com/office/drawing/2014/main" id="{23E10935-BBC2-05FC-694D-46D6AA1838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138">
              <a:off x="3525383" y="3575896"/>
              <a:ext cx="1374711" cy="66413"/>
            </a:xfrm>
            <a:prstGeom prst="rect">
              <a:avLst/>
            </a:prstGeom>
          </p:spPr>
        </p:pic>
        <p:pic>
          <p:nvPicPr>
            <p:cNvPr id="34" name="Graphic 33">
              <a:extLst>
                <a:ext uri="{FF2B5EF4-FFF2-40B4-BE49-F238E27FC236}">
                  <a16:creationId xmlns:a16="http://schemas.microsoft.com/office/drawing/2014/main" id="{38E11596-6611-FCD1-3D43-90CF0E0AE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616585" flipV="1">
              <a:off x="3176002" y="4307732"/>
              <a:ext cx="1374711" cy="66413"/>
            </a:xfrm>
            <a:prstGeom prst="rect">
              <a:avLst/>
            </a:prstGeom>
          </p:spPr>
        </p:pic>
      </p:grpSp>
      <p:grpSp>
        <p:nvGrpSpPr>
          <p:cNvPr id="10" name="Group 9">
            <a:extLst>
              <a:ext uri="{FF2B5EF4-FFF2-40B4-BE49-F238E27FC236}">
                <a16:creationId xmlns:a16="http://schemas.microsoft.com/office/drawing/2014/main" id="{579D5920-EF3A-03E7-1BB9-0EB9C6223947}"/>
              </a:ext>
            </a:extLst>
          </p:cNvPr>
          <p:cNvGrpSpPr/>
          <p:nvPr/>
        </p:nvGrpSpPr>
        <p:grpSpPr>
          <a:xfrm>
            <a:off x="4638978" y="1635630"/>
            <a:ext cx="2062465" cy="1645034"/>
            <a:chOff x="4638978" y="1635630"/>
            <a:chExt cx="2062465" cy="1645034"/>
          </a:xfrm>
        </p:grpSpPr>
        <p:sp>
          <p:nvSpPr>
            <p:cNvPr id="44" name="Oval 43">
              <a:extLst>
                <a:ext uri="{FF2B5EF4-FFF2-40B4-BE49-F238E27FC236}">
                  <a16:creationId xmlns:a16="http://schemas.microsoft.com/office/drawing/2014/main" id="{F774B4D8-8FC3-E06C-4AAC-98DC7983B5E6}"/>
                </a:ext>
              </a:extLst>
            </p:cNvPr>
            <p:cNvSpPr/>
            <p:nvPr/>
          </p:nvSpPr>
          <p:spPr>
            <a:xfrm>
              <a:off x="4929724" y="1635630"/>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510B80A7-D451-324A-523C-AE2086579D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35188" y="1672880"/>
              <a:ext cx="1622951" cy="1607784"/>
            </a:xfrm>
            <a:prstGeom prst="rect">
              <a:avLst/>
            </a:prstGeom>
          </p:spPr>
        </p:pic>
        <p:grpSp>
          <p:nvGrpSpPr>
            <p:cNvPr id="7" name="Group 6">
              <a:extLst>
                <a:ext uri="{FF2B5EF4-FFF2-40B4-BE49-F238E27FC236}">
                  <a16:creationId xmlns:a16="http://schemas.microsoft.com/office/drawing/2014/main" id="{30672315-B3F1-37CE-4BA8-C99264C4F501}"/>
                </a:ext>
              </a:extLst>
            </p:cNvPr>
            <p:cNvGrpSpPr/>
            <p:nvPr/>
          </p:nvGrpSpPr>
          <p:grpSpPr>
            <a:xfrm>
              <a:off x="4638978" y="2107512"/>
              <a:ext cx="2062465" cy="720957"/>
              <a:chOff x="976971" y="4922420"/>
              <a:chExt cx="2062465" cy="720957"/>
            </a:xfrm>
          </p:grpSpPr>
          <p:sp>
            <p:nvSpPr>
              <p:cNvPr id="8" name="TextBox 7">
                <a:extLst>
                  <a:ext uri="{FF2B5EF4-FFF2-40B4-BE49-F238E27FC236}">
                    <a16:creationId xmlns:a16="http://schemas.microsoft.com/office/drawing/2014/main" id="{B3E75E7E-16C9-F5F4-D356-83BD54B2DB46}"/>
                  </a:ext>
                </a:extLst>
              </p:cNvPr>
              <p:cNvSpPr txBox="1"/>
              <p:nvPr/>
            </p:nvSpPr>
            <p:spPr>
              <a:xfrm>
                <a:off x="976971" y="4922420"/>
                <a:ext cx="2040688" cy="400110"/>
              </a:xfrm>
              <a:prstGeom prst="rect">
                <a:avLst/>
              </a:prstGeom>
              <a:noFill/>
            </p:spPr>
            <p:txBody>
              <a:bodyPr wrap="square" rtlCol="0">
                <a:spAutoFit/>
              </a:bodyPr>
              <a:lstStyle/>
              <a:p>
                <a:pPr algn="ctr"/>
                <a:r>
                  <a:rPr lang="en-US" sz="2000" dirty="0">
                    <a:solidFill>
                      <a:schemeClr val="accent4"/>
                    </a:solidFill>
                    <a:latin typeface="+mj-lt"/>
                  </a:rPr>
                  <a:t>4HRZ[E]</a:t>
                </a:r>
              </a:p>
            </p:txBody>
          </p:sp>
          <p:sp>
            <p:nvSpPr>
              <p:cNvPr id="9" name="TextBox 8">
                <a:extLst>
                  <a:ext uri="{FF2B5EF4-FFF2-40B4-BE49-F238E27FC236}">
                    <a16:creationId xmlns:a16="http://schemas.microsoft.com/office/drawing/2014/main" id="{C8F20BA9-6D7F-F7BA-AE50-5DC07D1CFBBB}"/>
                  </a:ext>
                </a:extLst>
              </p:cNvPr>
              <p:cNvSpPr txBox="1"/>
              <p:nvPr/>
            </p:nvSpPr>
            <p:spPr>
              <a:xfrm>
                <a:off x="998748" y="4935491"/>
                <a:ext cx="2040688" cy="707886"/>
              </a:xfrm>
              <a:prstGeom prst="rect">
                <a:avLst/>
              </a:prstGeom>
              <a:noFill/>
            </p:spPr>
            <p:txBody>
              <a:bodyPr wrap="square" rtlCol="0">
                <a:spAutoFit/>
              </a:bodyPr>
              <a:lstStyle/>
              <a:p>
                <a:pPr algn="ctr"/>
                <a:r>
                  <a:rPr lang="en-US" sz="2000" dirty="0">
                    <a:ln>
                      <a:solidFill>
                        <a:sysClr val="windowText" lastClr="000000"/>
                      </a:solidFill>
                    </a:ln>
                    <a:noFill/>
                    <a:latin typeface="+mj-lt"/>
                  </a:rPr>
                  <a:t>4HRZ[E]</a:t>
                </a:r>
                <a:br>
                  <a:rPr lang="en-US" sz="2000" dirty="0">
                    <a:ln>
                      <a:solidFill>
                        <a:sysClr val="windowText" lastClr="000000"/>
                      </a:solidFill>
                    </a:ln>
                    <a:noFill/>
                    <a:latin typeface="+mj-lt"/>
                  </a:rPr>
                </a:br>
                <a:endParaRPr lang="en-US" sz="2000" dirty="0">
                  <a:ln>
                    <a:solidFill>
                      <a:sysClr val="windowText" lastClr="000000"/>
                    </a:solidFill>
                  </a:ln>
                  <a:noFill/>
                  <a:latin typeface="+mj-lt"/>
                </a:endParaRPr>
              </a:p>
            </p:txBody>
          </p:sp>
        </p:grpSp>
      </p:grpSp>
      <p:grpSp>
        <p:nvGrpSpPr>
          <p:cNvPr id="6" name="Group 5">
            <a:extLst>
              <a:ext uri="{FF2B5EF4-FFF2-40B4-BE49-F238E27FC236}">
                <a16:creationId xmlns:a16="http://schemas.microsoft.com/office/drawing/2014/main" id="{139BF10B-C108-88AD-80FF-6020A81C77CA}"/>
              </a:ext>
            </a:extLst>
          </p:cNvPr>
          <p:cNvGrpSpPr/>
          <p:nvPr/>
        </p:nvGrpSpPr>
        <p:grpSpPr>
          <a:xfrm>
            <a:off x="4638978" y="4093471"/>
            <a:ext cx="2062465" cy="1671424"/>
            <a:chOff x="4638978" y="4093471"/>
            <a:chExt cx="2062465" cy="1671424"/>
          </a:xfrm>
        </p:grpSpPr>
        <p:grpSp>
          <p:nvGrpSpPr>
            <p:cNvPr id="11" name="Group 10">
              <a:extLst>
                <a:ext uri="{FF2B5EF4-FFF2-40B4-BE49-F238E27FC236}">
                  <a16:creationId xmlns:a16="http://schemas.microsoft.com/office/drawing/2014/main" id="{BF574A2D-A209-C84A-5579-DF2D6CBE38FE}"/>
                </a:ext>
              </a:extLst>
            </p:cNvPr>
            <p:cNvGrpSpPr/>
            <p:nvPr/>
          </p:nvGrpSpPr>
          <p:grpSpPr>
            <a:xfrm>
              <a:off x="4799303" y="4093471"/>
              <a:ext cx="1638324" cy="1671424"/>
              <a:chOff x="5034098" y="1050773"/>
              <a:chExt cx="1638324" cy="1671424"/>
            </a:xfrm>
          </p:grpSpPr>
          <p:sp>
            <p:nvSpPr>
              <p:cNvPr id="12" name="Oval 11">
                <a:extLst>
                  <a:ext uri="{FF2B5EF4-FFF2-40B4-BE49-F238E27FC236}">
                    <a16:creationId xmlns:a16="http://schemas.microsoft.com/office/drawing/2014/main" id="{74943ACC-AE21-423A-702E-B943409B9A69}"/>
                  </a:ext>
                </a:extLst>
              </p:cNvPr>
              <p:cNvSpPr/>
              <p:nvPr/>
            </p:nvSpPr>
            <p:spPr>
              <a:xfrm>
                <a:off x="5191447" y="1050773"/>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pic>
            <p:nvPicPr>
              <p:cNvPr id="13" name="Graphic 12">
                <a:extLst>
                  <a:ext uri="{FF2B5EF4-FFF2-40B4-BE49-F238E27FC236}">
                    <a16:creationId xmlns:a16="http://schemas.microsoft.com/office/drawing/2014/main" id="{7F6D9BA2-F980-01F3-167A-68A320CC71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015123">
                <a:off x="5026514" y="1106830"/>
                <a:ext cx="1622951" cy="1607784"/>
              </a:xfrm>
              <a:prstGeom prst="rect">
                <a:avLst/>
              </a:prstGeom>
            </p:spPr>
          </p:pic>
        </p:grpSp>
        <p:grpSp>
          <p:nvGrpSpPr>
            <p:cNvPr id="5" name="Group 4">
              <a:extLst>
                <a:ext uri="{FF2B5EF4-FFF2-40B4-BE49-F238E27FC236}">
                  <a16:creationId xmlns:a16="http://schemas.microsoft.com/office/drawing/2014/main" id="{0F27E220-83B6-AC90-651F-462530DDDF5A}"/>
                </a:ext>
              </a:extLst>
            </p:cNvPr>
            <p:cNvGrpSpPr/>
            <p:nvPr/>
          </p:nvGrpSpPr>
          <p:grpSpPr>
            <a:xfrm>
              <a:off x="4638978" y="4567883"/>
              <a:ext cx="2062465" cy="413181"/>
              <a:chOff x="976971" y="4922420"/>
              <a:chExt cx="2062465" cy="413181"/>
            </a:xfrm>
          </p:grpSpPr>
          <p:sp>
            <p:nvSpPr>
              <p:cNvPr id="23" name="TextBox 22">
                <a:extLst>
                  <a:ext uri="{FF2B5EF4-FFF2-40B4-BE49-F238E27FC236}">
                    <a16:creationId xmlns:a16="http://schemas.microsoft.com/office/drawing/2014/main" id="{00F80767-8957-0C11-7602-02C53503E6C8}"/>
                  </a:ext>
                </a:extLst>
              </p:cNvPr>
              <p:cNvSpPr txBox="1"/>
              <p:nvPr/>
            </p:nvSpPr>
            <p:spPr>
              <a:xfrm>
                <a:off x="976971" y="4922420"/>
                <a:ext cx="2040688" cy="400110"/>
              </a:xfrm>
              <a:prstGeom prst="rect">
                <a:avLst/>
              </a:prstGeom>
              <a:noFill/>
            </p:spPr>
            <p:txBody>
              <a:bodyPr wrap="square" rtlCol="0">
                <a:spAutoFit/>
              </a:bodyPr>
              <a:lstStyle/>
              <a:p>
                <a:pPr algn="ctr"/>
                <a:r>
                  <a:rPr lang="en-US" sz="2000" dirty="0">
                    <a:solidFill>
                      <a:schemeClr val="accent4"/>
                    </a:solidFill>
                    <a:latin typeface="+mj-lt"/>
                  </a:rPr>
                  <a:t>6HRZ[E]</a:t>
                </a:r>
              </a:p>
            </p:txBody>
          </p:sp>
          <p:sp>
            <p:nvSpPr>
              <p:cNvPr id="24" name="TextBox 23">
                <a:extLst>
                  <a:ext uri="{FF2B5EF4-FFF2-40B4-BE49-F238E27FC236}">
                    <a16:creationId xmlns:a16="http://schemas.microsoft.com/office/drawing/2014/main" id="{48E791F4-9283-F918-B26E-34EC79CBBF0C}"/>
                  </a:ext>
                </a:extLst>
              </p:cNvPr>
              <p:cNvSpPr txBox="1"/>
              <p:nvPr/>
            </p:nvSpPr>
            <p:spPr>
              <a:xfrm>
                <a:off x="998748" y="4935491"/>
                <a:ext cx="2040688" cy="400110"/>
              </a:xfrm>
              <a:prstGeom prst="rect">
                <a:avLst/>
              </a:prstGeom>
              <a:noFill/>
            </p:spPr>
            <p:txBody>
              <a:bodyPr wrap="square" rtlCol="0">
                <a:spAutoFit/>
              </a:bodyPr>
              <a:lstStyle/>
              <a:p>
                <a:pPr algn="ctr"/>
                <a:r>
                  <a:rPr lang="en-US" sz="2000" dirty="0">
                    <a:ln>
                      <a:solidFill>
                        <a:sysClr val="windowText" lastClr="000000"/>
                      </a:solidFill>
                    </a:ln>
                    <a:noFill/>
                    <a:latin typeface="+mj-lt"/>
                  </a:rPr>
                  <a:t>6HRZ[E]</a:t>
                </a:r>
              </a:p>
            </p:txBody>
          </p:sp>
        </p:grpSp>
      </p:grpSp>
      <p:grpSp>
        <p:nvGrpSpPr>
          <p:cNvPr id="4" name="Group 3">
            <a:extLst>
              <a:ext uri="{FF2B5EF4-FFF2-40B4-BE49-F238E27FC236}">
                <a16:creationId xmlns:a16="http://schemas.microsoft.com/office/drawing/2014/main" id="{E7405D16-5127-D2E0-833C-3D71DF089D42}"/>
              </a:ext>
            </a:extLst>
          </p:cNvPr>
          <p:cNvGrpSpPr/>
          <p:nvPr/>
        </p:nvGrpSpPr>
        <p:grpSpPr>
          <a:xfrm>
            <a:off x="585007" y="2021341"/>
            <a:ext cx="2961134" cy="2998555"/>
            <a:chOff x="585007" y="2021341"/>
            <a:chExt cx="2961134" cy="2998555"/>
          </a:xfrm>
        </p:grpSpPr>
        <p:sp>
          <p:nvSpPr>
            <p:cNvPr id="27" name="Oval 26">
              <a:extLst>
                <a:ext uri="{FF2B5EF4-FFF2-40B4-BE49-F238E27FC236}">
                  <a16:creationId xmlns:a16="http://schemas.microsoft.com/office/drawing/2014/main" id="{3FF9386F-F3CE-4581-7189-95E9684772E9}"/>
                </a:ext>
              </a:extLst>
            </p:cNvPr>
            <p:cNvSpPr/>
            <p:nvPr/>
          </p:nvSpPr>
          <p:spPr>
            <a:xfrm>
              <a:off x="585007" y="2204350"/>
              <a:ext cx="2815546" cy="281554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DCFDE7CF-A977-2E00-6001-96C7464993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843" y="2021341"/>
              <a:ext cx="2926298" cy="2954299"/>
            </a:xfrm>
            <a:prstGeom prst="rect">
              <a:avLst/>
            </a:prstGeom>
          </p:spPr>
        </p:pic>
        <p:pic>
          <p:nvPicPr>
            <p:cNvPr id="28" name="Graphic 27">
              <a:extLst>
                <a:ext uri="{FF2B5EF4-FFF2-40B4-BE49-F238E27FC236}">
                  <a16:creationId xmlns:a16="http://schemas.microsoft.com/office/drawing/2014/main" id="{83491E9F-6B95-459C-89E4-655AB4DDF1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89300" y="2903610"/>
              <a:ext cx="1311531" cy="1371600"/>
            </a:xfrm>
            <a:prstGeom prst="rect">
              <a:avLst/>
            </a:prstGeom>
          </p:spPr>
        </p:pic>
      </p:grpSp>
    </p:spTree>
    <p:extLst>
      <p:ext uri="{BB962C8B-B14F-4D97-AF65-F5344CB8AC3E}">
        <p14:creationId xmlns:p14="http://schemas.microsoft.com/office/powerpoint/2010/main" val="239903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41E21E-86C5-9129-F147-5AC0895E771D}"/>
              </a:ext>
            </a:extLst>
          </p:cNvPr>
          <p:cNvGrpSpPr/>
          <p:nvPr/>
        </p:nvGrpSpPr>
        <p:grpSpPr>
          <a:xfrm>
            <a:off x="436135" y="1442885"/>
            <a:ext cx="5098767" cy="2240875"/>
            <a:chOff x="436135" y="1744224"/>
            <a:chExt cx="5098767" cy="2240875"/>
          </a:xfrm>
        </p:grpSpPr>
        <p:sp>
          <p:nvSpPr>
            <p:cNvPr id="2" name="Rectangle: Rounded Corners 1">
              <a:extLst>
                <a:ext uri="{FF2B5EF4-FFF2-40B4-BE49-F238E27FC236}">
                  <a16:creationId xmlns:a16="http://schemas.microsoft.com/office/drawing/2014/main" id="{23666ACC-0996-2741-FF44-5F01E176F9D7}"/>
                </a:ext>
              </a:extLst>
            </p:cNvPr>
            <p:cNvSpPr/>
            <p:nvPr/>
          </p:nvSpPr>
          <p:spPr>
            <a:xfrm>
              <a:off x="555090" y="1785805"/>
              <a:ext cx="4979812" cy="21992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65E6E38-C05E-B55A-49CD-3BB80B5C2672}"/>
                </a:ext>
              </a:extLst>
            </p:cNvPr>
            <p:cNvSpPr/>
            <p:nvPr/>
          </p:nvSpPr>
          <p:spPr>
            <a:xfrm>
              <a:off x="481740" y="1744224"/>
              <a:ext cx="4979812" cy="219929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55A9A0D-9508-9A57-1F9A-9B774D5801B4}"/>
                </a:ext>
              </a:extLst>
            </p:cNvPr>
            <p:cNvGrpSpPr/>
            <p:nvPr/>
          </p:nvGrpSpPr>
          <p:grpSpPr>
            <a:xfrm>
              <a:off x="436135" y="2629591"/>
              <a:ext cx="91440" cy="428560"/>
              <a:chOff x="8311168" y="2917354"/>
              <a:chExt cx="91440" cy="428560"/>
            </a:xfrm>
          </p:grpSpPr>
          <p:sp>
            <p:nvSpPr>
              <p:cNvPr id="6" name="Oval 5">
                <a:extLst>
                  <a:ext uri="{FF2B5EF4-FFF2-40B4-BE49-F238E27FC236}">
                    <a16:creationId xmlns:a16="http://schemas.microsoft.com/office/drawing/2014/main" id="{7B451FD9-A4FD-DD20-9DAB-BC4B9AC6E0A4}"/>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72FDDA-CE63-0E01-AB60-98229C8792D0}"/>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83A567-B596-9857-9A54-5BB404C902C1}"/>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5618873C-E48B-2E9C-0CF0-00CD487FF4FB}"/>
              </a:ext>
            </a:extLst>
          </p:cNvPr>
          <p:cNvGrpSpPr/>
          <p:nvPr/>
        </p:nvGrpSpPr>
        <p:grpSpPr>
          <a:xfrm>
            <a:off x="5790252" y="1440578"/>
            <a:ext cx="5106650" cy="2240875"/>
            <a:chOff x="5790252" y="1741917"/>
            <a:chExt cx="5106650" cy="2240875"/>
          </a:xfrm>
        </p:grpSpPr>
        <p:sp>
          <p:nvSpPr>
            <p:cNvPr id="24" name="Rectangle: Rounded Corners 23">
              <a:extLst>
                <a:ext uri="{FF2B5EF4-FFF2-40B4-BE49-F238E27FC236}">
                  <a16:creationId xmlns:a16="http://schemas.microsoft.com/office/drawing/2014/main" id="{E881D29B-779C-15D0-2DE7-24F65FC1FE96}"/>
                </a:ext>
              </a:extLst>
            </p:cNvPr>
            <p:cNvSpPr/>
            <p:nvPr/>
          </p:nvSpPr>
          <p:spPr>
            <a:xfrm>
              <a:off x="5917090" y="1783498"/>
              <a:ext cx="4979812" cy="21992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9C55D56C-B38C-91B7-06E3-43C8DFD34895}"/>
                </a:ext>
              </a:extLst>
            </p:cNvPr>
            <p:cNvSpPr/>
            <p:nvPr/>
          </p:nvSpPr>
          <p:spPr>
            <a:xfrm>
              <a:off x="5843740" y="1741917"/>
              <a:ext cx="4979812" cy="219929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1BF7DED-7EE2-7288-4373-D5BF1398C7F0}"/>
                </a:ext>
              </a:extLst>
            </p:cNvPr>
            <p:cNvGrpSpPr/>
            <p:nvPr/>
          </p:nvGrpSpPr>
          <p:grpSpPr>
            <a:xfrm>
              <a:off x="5790252" y="2627284"/>
              <a:ext cx="91440" cy="428560"/>
              <a:chOff x="8311168" y="2917354"/>
              <a:chExt cx="91440" cy="428560"/>
            </a:xfrm>
          </p:grpSpPr>
          <p:sp>
            <p:nvSpPr>
              <p:cNvPr id="33" name="Oval 32">
                <a:extLst>
                  <a:ext uri="{FF2B5EF4-FFF2-40B4-BE49-F238E27FC236}">
                    <a16:creationId xmlns:a16="http://schemas.microsoft.com/office/drawing/2014/main" id="{B235A79F-C8D6-21B3-B89D-EDF25F407D9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07A161D-9947-CC1A-61EA-21E7DA5086AB}"/>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C22F7BD-AD68-7C9D-449F-F8BA6FAE4189}"/>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D2F1E291-788F-278E-A27A-F274332A855A}"/>
              </a:ext>
            </a:extLst>
          </p:cNvPr>
          <p:cNvGrpSpPr/>
          <p:nvPr/>
        </p:nvGrpSpPr>
        <p:grpSpPr>
          <a:xfrm>
            <a:off x="436135" y="3883625"/>
            <a:ext cx="5098767" cy="2240875"/>
            <a:chOff x="436135" y="4184964"/>
            <a:chExt cx="5098767" cy="2240875"/>
          </a:xfrm>
        </p:grpSpPr>
        <p:sp>
          <p:nvSpPr>
            <p:cNvPr id="39" name="Rectangle: Rounded Corners 38">
              <a:extLst>
                <a:ext uri="{FF2B5EF4-FFF2-40B4-BE49-F238E27FC236}">
                  <a16:creationId xmlns:a16="http://schemas.microsoft.com/office/drawing/2014/main" id="{CFB616AB-C5E1-A726-3D39-A366B34A0571}"/>
                </a:ext>
              </a:extLst>
            </p:cNvPr>
            <p:cNvSpPr/>
            <p:nvPr/>
          </p:nvSpPr>
          <p:spPr>
            <a:xfrm>
              <a:off x="555090" y="4226545"/>
              <a:ext cx="4979812" cy="21992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A71A9FC2-4F13-9F11-C2E4-B2893C6548B1}"/>
                </a:ext>
              </a:extLst>
            </p:cNvPr>
            <p:cNvSpPr/>
            <p:nvPr/>
          </p:nvSpPr>
          <p:spPr>
            <a:xfrm>
              <a:off x="481740" y="4184964"/>
              <a:ext cx="4979812" cy="219929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581877E-2A6F-5B3A-B557-9FDF7DB91D37}"/>
                </a:ext>
              </a:extLst>
            </p:cNvPr>
            <p:cNvGrpSpPr/>
            <p:nvPr/>
          </p:nvGrpSpPr>
          <p:grpSpPr>
            <a:xfrm>
              <a:off x="436135" y="5070331"/>
              <a:ext cx="91440" cy="428560"/>
              <a:chOff x="8311168" y="2917354"/>
              <a:chExt cx="91440" cy="428560"/>
            </a:xfrm>
          </p:grpSpPr>
          <p:sp>
            <p:nvSpPr>
              <p:cNvPr id="43" name="Oval 42">
                <a:extLst>
                  <a:ext uri="{FF2B5EF4-FFF2-40B4-BE49-F238E27FC236}">
                    <a16:creationId xmlns:a16="http://schemas.microsoft.com/office/drawing/2014/main" id="{B5E377DD-E44E-32F1-01CA-12098D72069E}"/>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381FB47-7137-D642-3CFC-80AC2AA1DCCE}"/>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BD18E36-C565-59A5-F012-89D6B43B6202}"/>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78A684FA-AA72-7692-AF17-58A2B0B776A9}"/>
              </a:ext>
            </a:extLst>
          </p:cNvPr>
          <p:cNvGrpSpPr/>
          <p:nvPr/>
        </p:nvGrpSpPr>
        <p:grpSpPr>
          <a:xfrm>
            <a:off x="5798135" y="3879011"/>
            <a:ext cx="5098767" cy="2240875"/>
            <a:chOff x="5798135" y="4180350"/>
            <a:chExt cx="5098767" cy="2240875"/>
          </a:xfrm>
        </p:grpSpPr>
        <p:sp>
          <p:nvSpPr>
            <p:cNvPr id="47" name="Rectangle: Rounded Corners 46">
              <a:extLst>
                <a:ext uri="{FF2B5EF4-FFF2-40B4-BE49-F238E27FC236}">
                  <a16:creationId xmlns:a16="http://schemas.microsoft.com/office/drawing/2014/main" id="{75695E30-49DB-441E-9839-D934EC1F8201}"/>
                </a:ext>
              </a:extLst>
            </p:cNvPr>
            <p:cNvSpPr/>
            <p:nvPr/>
          </p:nvSpPr>
          <p:spPr>
            <a:xfrm>
              <a:off x="5917090" y="4221931"/>
              <a:ext cx="4979812" cy="21992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34CF6BED-703B-6B65-0F46-9E041FE52AF2}"/>
                </a:ext>
              </a:extLst>
            </p:cNvPr>
            <p:cNvSpPr/>
            <p:nvPr/>
          </p:nvSpPr>
          <p:spPr>
            <a:xfrm>
              <a:off x="5843740" y="4180350"/>
              <a:ext cx="4979812" cy="219929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B0BF9A90-231C-6FBD-8BB8-3966E29F754D}"/>
                </a:ext>
              </a:extLst>
            </p:cNvPr>
            <p:cNvGrpSpPr/>
            <p:nvPr/>
          </p:nvGrpSpPr>
          <p:grpSpPr>
            <a:xfrm>
              <a:off x="5798135" y="5065717"/>
              <a:ext cx="91440" cy="428560"/>
              <a:chOff x="8311168" y="2917354"/>
              <a:chExt cx="91440" cy="428560"/>
            </a:xfrm>
          </p:grpSpPr>
          <p:sp>
            <p:nvSpPr>
              <p:cNvPr id="51" name="Oval 50">
                <a:extLst>
                  <a:ext uri="{FF2B5EF4-FFF2-40B4-BE49-F238E27FC236}">
                    <a16:creationId xmlns:a16="http://schemas.microsoft.com/office/drawing/2014/main" id="{06667DD5-47C6-FF6C-2158-37B987D1C4EE}"/>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D968062-7D7B-21EA-FFE2-A8487797BE0E}"/>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CBFC6C2-BF2E-1588-2C8F-3415A32BDBA2}"/>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2">
            <a:extLst>
              <a:ext uri="{FF2B5EF4-FFF2-40B4-BE49-F238E27FC236}">
                <a16:creationId xmlns:a16="http://schemas.microsoft.com/office/drawing/2014/main" id="{40B23A09-2656-0F6C-710B-F0A0D2054A44}"/>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RESEARCH PRIORITIES FOR THE</a:t>
            </a:r>
            <a:r>
              <a:rPr lang="en-US" sz="3200" b="1" dirty="0">
                <a:solidFill>
                  <a:schemeClr val="accent4"/>
                </a:solidFill>
                <a:latin typeface="Arial Black" charset="0"/>
                <a:ea typeface="Arial Black" charset="0"/>
                <a:cs typeface="Arial Black" charset="0"/>
              </a:rPr>
              <a:t> “4”</a:t>
            </a:r>
          </a:p>
        </p:txBody>
      </p:sp>
      <p:sp>
        <p:nvSpPr>
          <p:cNvPr id="35" name="TextBox 34">
            <a:extLst>
              <a:ext uri="{FF2B5EF4-FFF2-40B4-BE49-F238E27FC236}">
                <a16:creationId xmlns:a16="http://schemas.microsoft.com/office/drawing/2014/main" id="{26CC4D6A-6B53-6BEB-F477-1C2C3CBB8A95}"/>
              </a:ext>
            </a:extLst>
          </p:cNvPr>
          <p:cNvSpPr txBox="1"/>
          <p:nvPr/>
        </p:nvSpPr>
        <p:spPr>
          <a:xfrm>
            <a:off x="7941211" y="412692"/>
            <a:ext cx="1087461"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“4”</a:t>
            </a:r>
            <a:endParaRPr lang="en-US" dirty="0">
              <a:ln>
                <a:solidFill>
                  <a:sysClr val="windowText" lastClr="000000"/>
                </a:solidFill>
              </a:ln>
              <a:noFill/>
            </a:endParaRPr>
          </a:p>
        </p:txBody>
      </p:sp>
      <p:sp>
        <p:nvSpPr>
          <p:cNvPr id="3" name="TextBox 2">
            <a:extLst>
              <a:ext uri="{FF2B5EF4-FFF2-40B4-BE49-F238E27FC236}">
                <a16:creationId xmlns:a16="http://schemas.microsoft.com/office/drawing/2014/main" id="{693E6AD6-67C6-AA37-F265-667129850999}"/>
              </a:ext>
            </a:extLst>
          </p:cNvPr>
          <p:cNvSpPr txBox="1"/>
          <p:nvPr/>
        </p:nvSpPr>
        <p:spPr>
          <a:xfrm>
            <a:off x="713206" y="1738883"/>
            <a:ext cx="4380599" cy="923330"/>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Ensure P/CLHIV can safely take the 4-month HPMZ regimen with ARVs </a:t>
            </a:r>
          </a:p>
        </p:txBody>
      </p:sp>
      <p:sp>
        <p:nvSpPr>
          <p:cNvPr id="29" name="TextBox 28">
            <a:extLst>
              <a:ext uri="{FF2B5EF4-FFF2-40B4-BE49-F238E27FC236}">
                <a16:creationId xmlns:a16="http://schemas.microsoft.com/office/drawing/2014/main" id="{3A72FC6C-5946-BE6E-71FE-6A5D69969889}"/>
              </a:ext>
            </a:extLst>
          </p:cNvPr>
          <p:cNvSpPr txBox="1"/>
          <p:nvPr/>
        </p:nvSpPr>
        <p:spPr>
          <a:xfrm>
            <a:off x="6075206" y="1736576"/>
            <a:ext cx="4380599" cy="1200329"/>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Ensure younger adolescents, children, and pregnant people can safely take the 4-month HPMZ regimen </a:t>
            </a:r>
          </a:p>
        </p:txBody>
      </p:sp>
      <p:sp>
        <p:nvSpPr>
          <p:cNvPr id="40" name="TextBox 39">
            <a:extLst>
              <a:ext uri="{FF2B5EF4-FFF2-40B4-BE49-F238E27FC236}">
                <a16:creationId xmlns:a16="http://schemas.microsoft.com/office/drawing/2014/main" id="{E8C353CB-3957-A17E-9C0F-D91EE0FBA141}"/>
              </a:ext>
            </a:extLst>
          </p:cNvPr>
          <p:cNvSpPr txBox="1"/>
          <p:nvPr/>
        </p:nvSpPr>
        <p:spPr>
          <a:xfrm>
            <a:off x="713206" y="4179623"/>
            <a:ext cx="4380599" cy="923330"/>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Evaluate risk factors or populations that would benefit from treatment extensions </a:t>
            </a:r>
          </a:p>
        </p:txBody>
      </p:sp>
      <p:sp>
        <p:nvSpPr>
          <p:cNvPr id="48" name="TextBox 47">
            <a:extLst>
              <a:ext uri="{FF2B5EF4-FFF2-40B4-BE49-F238E27FC236}">
                <a16:creationId xmlns:a16="http://schemas.microsoft.com/office/drawing/2014/main" id="{50DD8DEB-601E-E670-C2F6-C53F86A11A98}"/>
              </a:ext>
            </a:extLst>
          </p:cNvPr>
          <p:cNvSpPr txBox="1"/>
          <p:nvPr/>
        </p:nvSpPr>
        <p:spPr>
          <a:xfrm>
            <a:off x="6075206" y="4175009"/>
            <a:ext cx="4380599" cy="923330"/>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Evaluate preferences and needs of the target populations to see what they want and will use </a:t>
            </a:r>
          </a:p>
        </p:txBody>
      </p:sp>
      <p:sp>
        <p:nvSpPr>
          <p:cNvPr id="26" name="Oval 25">
            <a:extLst>
              <a:ext uri="{FF2B5EF4-FFF2-40B4-BE49-F238E27FC236}">
                <a16:creationId xmlns:a16="http://schemas.microsoft.com/office/drawing/2014/main" id="{1A86C075-3E83-4967-FF04-31259464F979}"/>
              </a:ext>
            </a:extLst>
          </p:cNvPr>
          <p:cNvSpPr/>
          <p:nvPr/>
        </p:nvSpPr>
        <p:spPr>
          <a:xfrm>
            <a:off x="4285161" y="2590633"/>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DD09AF1-6927-74ED-9ED4-B74B94133F4D}"/>
              </a:ext>
            </a:extLst>
          </p:cNvPr>
          <p:cNvSpPr/>
          <p:nvPr/>
        </p:nvSpPr>
        <p:spPr>
          <a:xfrm>
            <a:off x="9647161" y="2588326"/>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321BFF5-419E-4F0B-A56D-C325CEB48DD0}"/>
              </a:ext>
            </a:extLst>
          </p:cNvPr>
          <p:cNvSpPr/>
          <p:nvPr/>
        </p:nvSpPr>
        <p:spPr>
          <a:xfrm>
            <a:off x="9647161" y="5026759"/>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6DBA4FA-36D2-AB13-97E4-89501E790623}"/>
              </a:ext>
            </a:extLst>
          </p:cNvPr>
          <p:cNvSpPr/>
          <p:nvPr/>
        </p:nvSpPr>
        <p:spPr>
          <a:xfrm>
            <a:off x="4285161" y="5031373"/>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7E335BB4-DBDB-BE58-7141-6C328361DE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342" y="2682350"/>
            <a:ext cx="914400" cy="739036"/>
          </a:xfrm>
          <a:prstGeom prst="rect">
            <a:avLst/>
          </a:prstGeom>
        </p:spPr>
      </p:pic>
      <p:pic>
        <p:nvPicPr>
          <p:cNvPr id="21" name="Graphic 20">
            <a:extLst>
              <a:ext uri="{FF2B5EF4-FFF2-40B4-BE49-F238E27FC236}">
                <a16:creationId xmlns:a16="http://schemas.microsoft.com/office/drawing/2014/main" id="{307B3616-752F-77B0-72E9-2D24272E72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1875" y="2628139"/>
            <a:ext cx="1097280" cy="735675"/>
          </a:xfrm>
          <a:prstGeom prst="rect">
            <a:avLst/>
          </a:prstGeom>
        </p:spPr>
      </p:pic>
      <p:pic>
        <p:nvPicPr>
          <p:cNvPr id="23" name="Graphic 22">
            <a:extLst>
              <a:ext uri="{FF2B5EF4-FFF2-40B4-BE49-F238E27FC236}">
                <a16:creationId xmlns:a16="http://schemas.microsoft.com/office/drawing/2014/main" id="{F6B3538B-E1F1-8C87-4A17-948E313E25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25466" y="5102060"/>
            <a:ext cx="731520" cy="809897"/>
          </a:xfrm>
          <a:prstGeom prst="rect">
            <a:avLst/>
          </a:prstGeom>
        </p:spPr>
      </p:pic>
      <p:grpSp>
        <p:nvGrpSpPr>
          <p:cNvPr id="58" name="Group 57">
            <a:extLst>
              <a:ext uri="{FF2B5EF4-FFF2-40B4-BE49-F238E27FC236}">
                <a16:creationId xmlns:a16="http://schemas.microsoft.com/office/drawing/2014/main" id="{8D9CA53E-AFE7-0713-8BA2-EC94E1A6C162}"/>
              </a:ext>
            </a:extLst>
          </p:cNvPr>
          <p:cNvGrpSpPr/>
          <p:nvPr/>
        </p:nvGrpSpPr>
        <p:grpSpPr>
          <a:xfrm>
            <a:off x="9664486" y="5062053"/>
            <a:ext cx="822960" cy="769867"/>
            <a:chOff x="9664486" y="5363392"/>
            <a:chExt cx="822960" cy="769867"/>
          </a:xfrm>
        </p:grpSpPr>
        <p:pic>
          <p:nvPicPr>
            <p:cNvPr id="32" name="Graphic 31">
              <a:extLst>
                <a:ext uri="{FF2B5EF4-FFF2-40B4-BE49-F238E27FC236}">
                  <a16:creationId xmlns:a16="http://schemas.microsoft.com/office/drawing/2014/main" id="{478D5786-8BB6-5838-08A5-FCBA3F15A6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64486" y="5363392"/>
              <a:ext cx="822960" cy="769867"/>
            </a:xfrm>
            <a:prstGeom prst="rect">
              <a:avLst/>
            </a:prstGeom>
          </p:spPr>
        </p:pic>
        <p:sp>
          <p:nvSpPr>
            <p:cNvPr id="34" name="TextBox 33">
              <a:extLst>
                <a:ext uri="{FF2B5EF4-FFF2-40B4-BE49-F238E27FC236}">
                  <a16:creationId xmlns:a16="http://schemas.microsoft.com/office/drawing/2014/main" id="{0F3AFDC0-C11F-8A25-F24D-61B69E1ACE7F}"/>
                </a:ext>
              </a:extLst>
            </p:cNvPr>
            <p:cNvSpPr txBox="1"/>
            <p:nvPr/>
          </p:nvSpPr>
          <p:spPr>
            <a:xfrm>
              <a:off x="9998022" y="5405477"/>
              <a:ext cx="342605" cy="307777"/>
            </a:xfrm>
            <a:prstGeom prst="rect">
              <a:avLst/>
            </a:prstGeom>
            <a:noFill/>
          </p:spPr>
          <p:txBody>
            <a:bodyPr wrap="square" rtlCol="0">
              <a:spAutoFit/>
            </a:bodyPr>
            <a:lstStyle/>
            <a:p>
              <a:r>
                <a:rPr lang="en-US" sz="1400" dirty="0">
                  <a:latin typeface="+mj-lt"/>
                </a:rPr>
                <a:t>?</a:t>
              </a:r>
            </a:p>
          </p:txBody>
        </p:sp>
      </p:grpSp>
    </p:spTree>
    <p:extLst>
      <p:ext uri="{BB962C8B-B14F-4D97-AF65-F5344CB8AC3E}">
        <p14:creationId xmlns:p14="http://schemas.microsoft.com/office/powerpoint/2010/main" val="88406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Rounded Corners 141">
            <a:extLst>
              <a:ext uri="{FF2B5EF4-FFF2-40B4-BE49-F238E27FC236}">
                <a16:creationId xmlns:a16="http://schemas.microsoft.com/office/drawing/2014/main" id="{C048C883-322B-72F2-0F8F-08450B89DBF8}"/>
              </a:ext>
            </a:extLst>
          </p:cNvPr>
          <p:cNvSpPr/>
          <p:nvPr/>
        </p:nvSpPr>
        <p:spPr>
          <a:xfrm>
            <a:off x="187036" y="4621199"/>
            <a:ext cx="11745573" cy="20722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6BC80EC3-860B-77FD-4FE2-E0E18022EC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557" y="1194954"/>
            <a:ext cx="12070080" cy="1041848"/>
          </a:xfrm>
          <a:prstGeom prst="rect">
            <a:avLst/>
          </a:prstGeom>
        </p:spPr>
      </p:pic>
      <p:sp>
        <p:nvSpPr>
          <p:cNvPr id="3" name="Rectangle 2">
            <a:extLst>
              <a:ext uri="{FF2B5EF4-FFF2-40B4-BE49-F238E27FC236}">
                <a16:creationId xmlns:a16="http://schemas.microsoft.com/office/drawing/2014/main" id="{3F6EC27A-F431-A0D8-F22C-59D914B30F84}"/>
              </a:ext>
            </a:extLst>
          </p:cNvPr>
          <p:cNvSpPr txBox="1">
            <a:spLocks noChangeArrowheads="1"/>
          </p:cNvSpPr>
          <p:nvPr/>
        </p:nvSpPr>
        <p:spPr>
          <a:xfrm>
            <a:off x="432752" y="464286"/>
            <a:ext cx="11475230"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WHAT FORMULATIONS DO WE HAVE? </a:t>
            </a:r>
            <a:r>
              <a:rPr lang="en-US" sz="3200" b="1" dirty="0">
                <a:solidFill>
                  <a:schemeClr val="accent4"/>
                </a:solidFill>
                <a:latin typeface="Arial Black" charset="0"/>
                <a:ea typeface="Arial Black" charset="0"/>
                <a:cs typeface="Arial Black" charset="0"/>
              </a:rPr>
              <a:t>S31/A5349</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 </a:t>
            </a:r>
            <a:endParaRPr lang="en-US" sz="3200" b="1" dirty="0">
              <a:solidFill>
                <a:schemeClr val="accent4"/>
              </a:solidFill>
              <a:latin typeface="Arial Black" charset="0"/>
              <a:ea typeface="Arial Black" charset="0"/>
              <a:cs typeface="Arial Black" charset="0"/>
            </a:endParaRPr>
          </a:p>
        </p:txBody>
      </p:sp>
      <p:sp>
        <p:nvSpPr>
          <p:cNvPr id="6" name="TextBox 5">
            <a:extLst>
              <a:ext uri="{FF2B5EF4-FFF2-40B4-BE49-F238E27FC236}">
                <a16:creationId xmlns:a16="http://schemas.microsoft.com/office/drawing/2014/main" id="{74D9AD50-62F7-68C7-1269-525D49C2E257}"/>
              </a:ext>
            </a:extLst>
          </p:cNvPr>
          <p:cNvSpPr txBox="1"/>
          <p:nvPr/>
        </p:nvSpPr>
        <p:spPr>
          <a:xfrm>
            <a:off x="8927645" y="433091"/>
            <a:ext cx="2564702"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S31/A5349</a:t>
            </a:r>
            <a:endParaRPr lang="en-US" sz="3200" dirty="0">
              <a:ln>
                <a:solidFill>
                  <a:schemeClr val="tx1"/>
                </a:solidFill>
              </a:ln>
              <a:noFill/>
            </a:endParaRPr>
          </a:p>
        </p:txBody>
      </p:sp>
      <p:grpSp>
        <p:nvGrpSpPr>
          <p:cNvPr id="10" name="Group 9">
            <a:extLst>
              <a:ext uri="{FF2B5EF4-FFF2-40B4-BE49-F238E27FC236}">
                <a16:creationId xmlns:a16="http://schemas.microsoft.com/office/drawing/2014/main" id="{4B7CFCBB-4E38-A1E2-8529-203816337F17}"/>
              </a:ext>
            </a:extLst>
          </p:cNvPr>
          <p:cNvGrpSpPr/>
          <p:nvPr/>
        </p:nvGrpSpPr>
        <p:grpSpPr>
          <a:xfrm>
            <a:off x="510762" y="1562086"/>
            <a:ext cx="342900" cy="285750"/>
            <a:chOff x="5867400" y="3314700"/>
            <a:chExt cx="342900" cy="285750"/>
          </a:xfrm>
        </p:grpSpPr>
        <p:sp>
          <p:nvSpPr>
            <p:cNvPr id="23" name="Oval 22">
              <a:extLst>
                <a:ext uri="{FF2B5EF4-FFF2-40B4-BE49-F238E27FC236}">
                  <a16:creationId xmlns:a16="http://schemas.microsoft.com/office/drawing/2014/main" id="{36EEBB44-D040-4A99-7F18-DAC425048E1E}"/>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7CE55F55-138F-18F7-56E0-DD1841CB42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sp>
        <p:nvSpPr>
          <p:cNvPr id="11" name="TextBox 10">
            <a:extLst>
              <a:ext uri="{FF2B5EF4-FFF2-40B4-BE49-F238E27FC236}">
                <a16:creationId xmlns:a16="http://schemas.microsoft.com/office/drawing/2014/main" id="{3037D047-F7F1-71C9-305C-038989ED26EB}"/>
              </a:ext>
            </a:extLst>
          </p:cNvPr>
          <p:cNvSpPr txBox="1"/>
          <p:nvPr/>
        </p:nvSpPr>
        <p:spPr>
          <a:xfrm>
            <a:off x="853662" y="1510770"/>
            <a:ext cx="244089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 Rifapentine (RPT)</a:t>
            </a:r>
          </a:p>
        </p:txBody>
      </p:sp>
      <p:grpSp>
        <p:nvGrpSpPr>
          <p:cNvPr id="12" name="Group 11">
            <a:extLst>
              <a:ext uri="{FF2B5EF4-FFF2-40B4-BE49-F238E27FC236}">
                <a16:creationId xmlns:a16="http://schemas.microsoft.com/office/drawing/2014/main" id="{8A48EBA8-DD58-3A6B-B2E2-6824AA0A1383}"/>
              </a:ext>
            </a:extLst>
          </p:cNvPr>
          <p:cNvGrpSpPr/>
          <p:nvPr/>
        </p:nvGrpSpPr>
        <p:grpSpPr>
          <a:xfrm>
            <a:off x="3329119" y="1489577"/>
            <a:ext cx="2865426" cy="390525"/>
            <a:chOff x="3461047" y="1558685"/>
            <a:chExt cx="2865426" cy="390525"/>
          </a:xfrm>
        </p:grpSpPr>
        <p:pic>
          <p:nvPicPr>
            <p:cNvPr id="21" name="Graphic 20">
              <a:extLst>
                <a:ext uri="{FF2B5EF4-FFF2-40B4-BE49-F238E27FC236}">
                  <a16:creationId xmlns:a16="http://schemas.microsoft.com/office/drawing/2014/main" id="{2D50634D-87ED-9D1B-A5EF-4F0C98CF26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61047" y="1558685"/>
              <a:ext cx="466725" cy="390525"/>
            </a:xfrm>
            <a:prstGeom prst="rect">
              <a:avLst/>
            </a:prstGeom>
          </p:spPr>
        </p:pic>
        <p:sp>
          <p:nvSpPr>
            <p:cNvPr id="22" name="TextBox 21">
              <a:extLst>
                <a:ext uri="{FF2B5EF4-FFF2-40B4-BE49-F238E27FC236}">
                  <a16:creationId xmlns:a16="http://schemas.microsoft.com/office/drawing/2014/main" id="{C0953D7F-38B5-D337-D0A3-FBDCEFC28B4A}"/>
                </a:ext>
              </a:extLst>
            </p:cNvPr>
            <p:cNvSpPr txBox="1"/>
            <p:nvPr/>
          </p:nvSpPr>
          <p:spPr>
            <a:xfrm>
              <a:off x="3885583" y="1579878"/>
              <a:ext cx="244089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 Isoniazid (INH)</a:t>
              </a:r>
            </a:p>
          </p:txBody>
        </p:sp>
      </p:grpSp>
      <p:grpSp>
        <p:nvGrpSpPr>
          <p:cNvPr id="25" name="Group 24">
            <a:extLst>
              <a:ext uri="{FF2B5EF4-FFF2-40B4-BE49-F238E27FC236}">
                <a16:creationId xmlns:a16="http://schemas.microsoft.com/office/drawing/2014/main" id="{2E5C3D0E-A6BB-6A3E-8C7A-745E6B426853}"/>
              </a:ext>
            </a:extLst>
          </p:cNvPr>
          <p:cNvGrpSpPr/>
          <p:nvPr/>
        </p:nvGrpSpPr>
        <p:grpSpPr>
          <a:xfrm>
            <a:off x="8219624" y="1588574"/>
            <a:ext cx="325677" cy="250674"/>
            <a:chOff x="5434542" y="2776959"/>
            <a:chExt cx="325677" cy="250674"/>
          </a:xfrm>
        </p:grpSpPr>
        <p:sp>
          <p:nvSpPr>
            <p:cNvPr id="19" name="Oval 18">
              <a:extLst>
                <a:ext uri="{FF2B5EF4-FFF2-40B4-BE49-F238E27FC236}">
                  <a16:creationId xmlns:a16="http://schemas.microsoft.com/office/drawing/2014/main" id="{5F1399C9-47BC-D96E-E83F-8444C6E6EC78}"/>
                </a:ext>
              </a:extLst>
            </p:cNvPr>
            <p:cNvSpPr/>
            <p:nvPr/>
          </p:nvSpPr>
          <p:spPr>
            <a:xfrm>
              <a:off x="5434542" y="2779983"/>
              <a:ext cx="3238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0411D1F-C339-749F-CC92-E73AB10531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6369" y="2776959"/>
              <a:ext cx="323850" cy="247650"/>
            </a:xfrm>
            <a:prstGeom prst="rect">
              <a:avLst/>
            </a:prstGeom>
          </p:spPr>
        </p:pic>
      </p:grpSp>
      <p:sp>
        <p:nvSpPr>
          <p:cNvPr id="14" name="TextBox 13">
            <a:extLst>
              <a:ext uri="{FF2B5EF4-FFF2-40B4-BE49-F238E27FC236}">
                <a16:creationId xmlns:a16="http://schemas.microsoft.com/office/drawing/2014/main" id="{B9BC45F8-8B42-414E-F78D-7B6AD4F64815}"/>
              </a:ext>
            </a:extLst>
          </p:cNvPr>
          <p:cNvSpPr txBox="1"/>
          <p:nvPr/>
        </p:nvSpPr>
        <p:spPr>
          <a:xfrm>
            <a:off x="6310804" y="1500173"/>
            <a:ext cx="1676838"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 Moxifloxacin</a:t>
            </a:r>
          </a:p>
        </p:txBody>
      </p:sp>
      <p:grpSp>
        <p:nvGrpSpPr>
          <p:cNvPr id="15" name="Group 14">
            <a:extLst>
              <a:ext uri="{FF2B5EF4-FFF2-40B4-BE49-F238E27FC236}">
                <a16:creationId xmlns:a16="http://schemas.microsoft.com/office/drawing/2014/main" id="{D0A5B41F-BE89-A297-525B-73860B7C4E41}"/>
              </a:ext>
            </a:extLst>
          </p:cNvPr>
          <p:cNvGrpSpPr/>
          <p:nvPr/>
        </p:nvGrpSpPr>
        <p:grpSpPr>
          <a:xfrm>
            <a:off x="5865621" y="1571318"/>
            <a:ext cx="446623" cy="295275"/>
            <a:chOff x="5868452" y="3281362"/>
            <a:chExt cx="446623" cy="295275"/>
          </a:xfrm>
        </p:grpSpPr>
        <p:sp>
          <p:nvSpPr>
            <p:cNvPr id="17" name="Rectangle: Rounded Corners 16">
              <a:extLst>
                <a:ext uri="{FF2B5EF4-FFF2-40B4-BE49-F238E27FC236}">
                  <a16:creationId xmlns:a16="http://schemas.microsoft.com/office/drawing/2014/main" id="{A1CF0D6C-922D-DE1C-0382-F24822F6FDC9}"/>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C18C46D9-D7C3-95DF-459C-4E19ED2668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6925" y="3281362"/>
              <a:ext cx="438150" cy="295275"/>
            </a:xfrm>
            <a:prstGeom prst="rect">
              <a:avLst/>
            </a:prstGeom>
          </p:spPr>
        </p:pic>
      </p:grpSp>
      <p:sp>
        <p:nvSpPr>
          <p:cNvPr id="16" name="TextBox 15">
            <a:extLst>
              <a:ext uri="{FF2B5EF4-FFF2-40B4-BE49-F238E27FC236}">
                <a16:creationId xmlns:a16="http://schemas.microsoft.com/office/drawing/2014/main" id="{34F9FDED-B26C-3784-E1A4-B63B45112547}"/>
              </a:ext>
            </a:extLst>
          </p:cNvPr>
          <p:cNvSpPr txBox="1"/>
          <p:nvPr/>
        </p:nvSpPr>
        <p:spPr>
          <a:xfrm>
            <a:off x="8549538" y="1510770"/>
            <a:ext cx="244089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 Pyrazinamide</a:t>
            </a:r>
          </a:p>
        </p:txBody>
      </p:sp>
      <p:grpSp>
        <p:nvGrpSpPr>
          <p:cNvPr id="29" name="Group 28">
            <a:extLst>
              <a:ext uri="{FF2B5EF4-FFF2-40B4-BE49-F238E27FC236}">
                <a16:creationId xmlns:a16="http://schemas.microsoft.com/office/drawing/2014/main" id="{7E52D361-A946-118A-3DC9-CA29904F0DDA}"/>
              </a:ext>
            </a:extLst>
          </p:cNvPr>
          <p:cNvGrpSpPr/>
          <p:nvPr/>
        </p:nvGrpSpPr>
        <p:grpSpPr>
          <a:xfrm>
            <a:off x="10538866" y="1547798"/>
            <a:ext cx="458021" cy="295275"/>
            <a:chOff x="8326226" y="2900784"/>
            <a:chExt cx="458021" cy="295275"/>
          </a:xfrm>
        </p:grpSpPr>
        <p:sp>
          <p:nvSpPr>
            <p:cNvPr id="27" name="Rectangle: Rounded Corners 26">
              <a:extLst>
                <a:ext uri="{FF2B5EF4-FFF2-40B4-BE49-F238E27FC236}">
                  <a16:creationId xmlns:a16="http://schemas.microsoft.com/office/drawing/2014/main" id="{06F5E2CA-C0EC-F6F0-EB2B-7C94959ED1AD}"/>
                </a:ext>
              </a:extLst>
            </p:cNvPr>
            <p:cNvSpPr/>
            <p:nvPr/>
          </p:nvSpPr>
          <p:spPr>
            <a:xfrm rot="20751250">
              <a:off x="8326226" y="2951329"/>
              <a:ext cx="438150" cy="216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07B272C6-1567-21A5-A221-A9F555E007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6097" y="2900784"/>
              <a:ext cx="438150" cy="295275"/>
            </a:xfrm>
            <a:prstGeom prst="rect">
              <a:avLst/>
            </a:prstGeom>
          </p:spPr>
        </p:pic>
      </p:grpSp>
      <p:sp>
        <p:nvSpPr>
          <p:cNvPr id="30" name="TextBox 29">
            <a:extLst>
              <a:ext uri="{FF2B5EF4-FFF2-40B4-BE49-F238E27FC236}">
                <a16:creationId xmlns:a16="http://schemas.microsoft.com/office/drawing/2014/main" id="{1C4D5F28-B915-F627-FD24-5637FA79DDB9}"/>
              </a:ext>
            </a:extLst>
          </p:cNvPr>
          <p:cNvSpPr txBox="1"/>
          <p:nvPr/>
        </p:nvSpPr>
        <p:spPr>
          <a:xfrm>
            <a:off x="11003347" y="1520295"/>
            <a:ext cx="244089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 FDC</a:t>
            </a:r>
          </a:p>
        </p:txBody>
      </p:sp>
      <p:sp>
        <p:nvSpPr>
          <p:cNvPr id="34" name="TextBox 33">
            <a:extLst>
              <a:ext uri="{FF2B5EF4-FFF2-40B4-BE49-F238E27FC236}">
                <a16:creationId xmlns:a16="http://schemas.microsoft.com/office/drawing/2014/main" id="{1B0E74F9-825B-5A74-848E-17A51B739B3F}"/>
              </a:ext>
            </a:extLst>
          </p:cNvPr>
          <p:cNvSpPr txBox="1"/>
          <p:nvPr/>
        </p:nvSpPr>
        <p:spPr>
          <a:xfrm>
            <a:off x="1139339" y="2390155"/>
            <a:ext cx="5053648" cy="3323987"/>
          </a:xfrm>
          <a:prstGeom prst="rect">
            <a:avLst/>
          </a:prstGeom>
          <a:noFill/>
        </p:spPr>
        <p:txBody>
          <a:bodyPr wrap="square">
            <a:spAutoFit/>
          </a:bodyPr>
          <a:lstStyle/>
          <a:p>
            <a:pPr algn="l">
              <a:spcAft>
                <a:spcPts val="1200"/>
              </a:spcAft>
            </a:pPr>
            <a:r>
              <a:rPr lang="en-US" sz="1200" dirty="0">
                <a:latin typeface="Arial" panose="020B0604020202020204" pitchFamily="34" charset="0"/>
                <a:cs typeface="Arial" panose="020B0604020202020204" pitchFamily="34" charset="0"/>
              </a:rPr>
              <a:t>Pill count with tablets of rifapentine = 150mg, isoniazid = 300mg, moxifloxacin = 400mg, pyrazinamide = 500mg</a:t>
            </a:r>
          </a:p>
          <a:p>
            <a:pPr algn="l">
              <a:spcAft>
                <a:spcPts val="3600"/>
              </a:spcAft>
            </a:pPr>
            <a:r>
              <a:rPr lang="en-US" sz="2000" u="sng" dirty="0">
                <a:latin typeface="+mj-lt"/>
                <a:cs typeface="Arial" panose="020B0604020202020204" pitchFamily="34" charset="0"/>
              </a:rPr>
              <a:t>RPT-150</a:t>
            </a:r>
          </a:p>
          <a:p>
            <a:pPr algn="l">
              <a:spcAft>
                <a:spcPts val="3600"/>
              </a:spcAft>
            </a:pPr>
            <a:endParaRPr lang="en-US" sz="2000" u="sng" dirty="0">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Pill count with tablets of rifapentine/isoniazid/moxifloxacin (300/75/100mg), pyrazinamide = 500mg</a:t>
            </a:r>
          </a:p>
          <a:p>
            <a:pPr marL="0" marR="0" lvl="0" indent="0" algn="l" defTabSz="914400" rtl="0" eaLnBrk="1" fontAlgn="auto" latinLnBrk="0" hangingPunct="1">
              <a:lnSpc>
                <a:spcPct val="100000"/>
              </a:lnSpc>
              <a:spcAft>
                <a:spcPts val="360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Arial Black"/>
                <a:ea typeface="+mn-ea"/>
                <a:cs typeface="Arial" panose="020B0604020202020204" pitchFamily="34" charset="0"/>
              </a:rPr>
              <a:t>3-FDC</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5" name="Group 34">
            <a:extLst>
              <a:ext uri="{FF2B5EF4-FFF2-40B4-BE49-F238E27FC236}">
                <a16:creationId xmlns:a16="http://schemas.microsoft.com/office/drawing/2014/main" id="{B946C0A9-47BB-D670-4B01-39A178A1DB2E}"/>
              </a:ext>
            </a:extLst>
          </p:cNvPr>
          <p:cNvGrpSpPr/>
          <p:nvPr/>
        </p:nvGrpSpPr>
        <p:grpSpPr>
          <a:xfrm>
            <a:off x="1218903" y="3371913"/>
            <a:ext cx="342900" cy="285750"/>
            <a:chOff x="5867400" y="3314700"/>
            <a:chExt cx="342900" cy="285750"/>
          </a:xfrm>
        </p:grpSpPr>
        <p:sp>
          <p:nvSpPr>
            <p:cNvPr id="36" name="Oval 35">
              <a:extLst>
                <a:ext uri="{FF2B5EF4-FFF2-40B4-BE49-F238E27FC236}">
                  <a16:creationId xmlns:a16="http://schemas.microsoft.com/office/drawing/2014/main" id="{D61A91D9-7DA4-E487-B204-C2B8353EED91}"/>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118E3BF3-57E2-57A3-F8DB-E37E307990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grpSp>
        <p:nvGrpSpPr>
          <p:cNvPr id="38" name="Group 37">
            <a:extLst>
              <a:ext uri="{FF2B5EF4-FFF2-40B4-BE49-F238E27FC236}">
                <a16:creationId xmlns:a16="http://schemas.microsoft.com/office/drawing/2014/main" id="{93D0FD9C-605B-0AF7-E1EB-A18DE940BD4F}"/>
              </a:ext>
            </a:extLst>
          </p:cNvPr>
          <p:cNvGrpSpPr/>
          <p:nvPr/>
        </p:nvGrpSpPr>
        <p:grpSpPr>
          <a:xfrm>
            <a:off x="1720624" y="3369464"/>
            <a:ext cx="342900" cy="285750"/>
            <a:chOff x="5867400" y="3314700"/>
            <a:chExt cx="342900" cy="285750"/>
          </a:xfrm>
        </p:grpSpPr>
        <p:sp>
          <p:nvSpPr>
            <p:cNvPr id="39" name="Oval 38">
              <a:extLst>
                <a:ext uri="{FF2B5EF4-FFF2-40B4-BE49-F238E27FC236}">
                  <a16:creationId xmlns:a16="http://schemas.microsoft.com/office/drawing/2014/main" id="{0455CC20-9707-1FBD-CCC2-824B6C3E1BE9}"/>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F044DEAC-E561-4931-B524-FC8A4768EF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grpSp>
        <p:nvGrpSpPr>
          <p:cNvPr id="41" name="Group 40">
            <a:extLst>
              <a:ext uri="{FF2B5EF4-FFF2-40B4-BE49-F238E27FC236}">
                <a16:creationId xmlns:a16="http://schemas.microsoft.com/office/drawing/2014/main" id="{561E149D-2805-4298-42C6-9F8131439A37}"/>
              </a:ext>
            </a:extLst>
          </p:cNvPr>
          <p:cNvGrpSpPr/>
          <p:nvPr/>
        </p:nvGrpSpPr>
        <p:grpSpPr>
          <a:xfrm>
            <a:off x="2222345" y="3378905"/>
            <a:ext cx="342900" cy="285750"/>
            <a:chOff x="5867400" y="3314700"/>
            <a:chExt cx="342900" cy="285750"/>
          </a:xfrm>
        </p:grpSpPr>
        <p:sp>
          <p:nvSpPr>
            <p:cNvPr id="42" name="Oval 41">
              <a:extLst>
                <a:ext uri="{FF2B5EF4-FFF2-40B4-BE49-F238E27FC236}">
                  <a16:creationId xmlns:a16="http://schemas.microsoft.com/office/drawing/2014/main" id="{029C565D-0BF1-0D74-196F-2C6E68ABA8AF}"/>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1A6CDE81-5DBE-37DA-82BC-6B32953D38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grpSp>
        <p:nvGrpSpPr>
          <p:cNvPr id="44" name="Group 43">
            <a:extLst>
              <a:ext uri="{FF2B5EF4-FFF2-40B4-BE49-F238E27FC236}">
                <a16:creationId xmlns:a16="http://schemas.microsoft.com/office/drawing/2014/main" id="{D06FB931-BEEF-8ABF-53DE-3515373B6992}"/>
              </a:ext>
            </a:extLst>
          </p:cNvPr>
          <p:cNvGrpSpPr/>
          <p:nvPr/>
        </p:nvGrpSpPr>
        <p:grpSpPr>
          <a:xfrm>
            <a:off x="2732947" y="3369464"/>
            <a:ext cx="342900" cy="285750"/>
            <a:chOff x="5867400" y="3314700"/>
            <a:chExt cx="342900" cy="285750"/>
          </a:xfrm>
        </p:grpSpPr>
        <p:sp>
          <p:nvSpPr>
            <p:cNvPr id="45" name="Oval 44">
              <a:extLst>
                <a:ext uri="{FF2B5EF4-FFF2-40B4-BE49-F238E27FC236}">
                  <a16:creationId xmlns:a16="http://schemas.microsoft.com/office/drawing/2014/main" id="{225CBEAF-F42C-0594-1206-A39AB750F8A0}"/>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75BBC737-9AEF-3324-5817-A586399E51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grpSp>
        <p:nvGrpSpPr>
          <p:cNvPr id="47" name="Group 46">
            <a:extLst>
              <a:ext uri="{FF2B5EF4-FFF2-40B4-BE49-F238E27FC236}">
                <a16:creationId xmlns:a16="http://schemas.microsoft.com/office/drawing/2014/main" id="{0F77A44E-3F3B-DF4B-5251-B4F9FF4CF237}"/>
              </a:ext>
            </a:extLst>
          </p:cNvPr>
          <p:cNvGrpSpPr/>
          <p:nvPr/>
        </p:nvGrpSpPr>
        <p:grpSpPr>
          <a:xfrm>
            <a:off x="3230877" y="3378905"/>
            <a:ext cx="342900" cy="285750"/>
            <a:chOff x="5867400" y="3314700"/>
            <a:chExt cx="342900" cy="285750"/>
          </a:xfrm>
        </p:grpSpPr>
        <p:sp>
          <p:nvSpPr>
            <p:cNvPr id="48" name="Oval 47">
              <a:extLst>
                <a:ext uri="{FF2B5EF4-FFF2-40B4-BE49-F238E27FC236}">
                  <a16:creationId xmlns:a16="http://schemas.microsoft.com/office/drawing/2014/main" id="{CA5921E2-B17B-D09D-FBC6-F554270B9D46}"/>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a:extLst>
                <a:ext uri="{FF2B5EF4-FFF2-40B4-BE49-F238E27FC236}">
                  <a16:creationId xmlns:a16="http://schemas.microsoft.com/office/drawing/2014/main" id="{695C385C-5ECE-98E1-223A-114E90E452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grpSp>
        <p:nvGrpSpPr>
          <p:cNvPr id="50" name="Group 49">
            <a:extLst>
              <a:ext uri="{FF2B5EF4-FFF2-40B4-BE49-F238E27FC236}">
                <a16:creationId xmlns:a16="http://schemas.microsoft.com/office/drawing/2014/main" id="{E2E21A71-4A1D-DE9C-F360-138E8EEB21A8}"/>
              </a:ext>
            </a:extLst>
          </p:cNvPr>
          <p:cNvGrpSpPr/>
          <p:nvPr/>
        </p:nvGrpSpPr>
        <p:grpSpPr>
          <a:xfrm>
            <a:off x="3732598" y="3376456"/>
            <a:ext cx="342900" cy="285750"/>
            <a:chOff x="5867400" y="3314700"/>
            <a:chExt cx="342900" cy="285750"/>
          </a:xfrm>
        </p:grpSpPr>
        <p:sp>
          <p:nvSpPr>
            <p:cNvPr id="51" name="Oval 50">
              <a:extLst>
                <a:ext uri="{FF2B5EF4-FFF2-40B4-BE49-F238E27FC236}">
                  <a16:creationId xmlns:a16="http://schemas.microsoft.com/office/drawing/2014/main" id="{03C9ACC6-3D0E-CEFD-253F-CCF010A26B5E}"/>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05097728-3100-DED2-317A-AF62BD9C4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grpSp>
        <p:nvGrpSpPr>
          <p:cNvPr id="53" name="Group 52">
            <a:extLst>
              <a:ext uri="{FF2B5EF4-FFF2-40B4-BE49-F238E27FC236}">
                <a16:creationId xmlns:a16="http://schemas.microsoft.com/office/drawing/2014/main" id="{C765F205-9CA4-570D-23F9-BA49894F0E39}"/>
              </a:ext>
            </a:extLst>
          </p:cNvPr>
          <p:cNvGrpSpPr/>
          <p:nvPr/>
        </p:nvGrpSpPr>
        <p:grpSpPr>
          <a:xfrm>
            <a:off x="4234319" y="3385897"/>
            <a:ext cx="342900" cy="285750"/>
            <a:chOff x="5867400" y="3314700"/>
            <a:chExt cx="342900" cy="285750"/>
          </a:xfrm>
        </p:grpSpPr>
        <p:sp>
          <p:nvSpPr>
            <p:cNvPr id="54" name="Oval 53">
              <a:extLst>
                <a:ext uri="{FF2B5EF4-FFF2-40B4-BE49-F238E27FC236}">
                  <a16:creationId xmlns:a16="http://schemas.microsoft.com/office/drawing/2014/main" id="{4D63D25E-40E2-776D-6F24-FFD3F356AC78}"/>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a:extLst>
                <a:ext uri="{FF2B5EF4-FFF2-40B4-BE49-F238E27FC236}">
                  <a16:creationId xmlns:a16="http://schemas.microsoft.com/office/drawing/2014/main" id="{9C2754EC-B701-36BC-E3D5-CC03CB82DF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grpSp>
        <p:nvGrpSpPr>
          <p:cNvPr id="56" name="Group 55">
            <a:extLst>
              <a:ext uri="{FF2B5EF4-FFF2-40B4-BE49-F238E27FC236}">
                <a16:creationId xmlns:a16="http://schemas.microsoft.com/office/drawing/2014/main" id="{03B443A0-123A-8CFA-B963-F579F2F12346}"/>
              </a:ext>
            </a:extLst>
          </p:cNvPr>
          <p:cNvGrpSpPr/>
          <p:nvPr/>
        </p:nvGrpSpPr>
        <p:grpSpPr>
          <a:xfrm>
            <a:off x="4744921" y="3376456"/>
            <a:ext cx="342900" cy="285750"/>
            <a:chOff x="5867400" y="3314700"/>
            <a:chExt cx="342900" cy="285750"/>
          </a:xfrm>
        </p:grpSpPr>
        <p:sp>
          <p:nvSpPr>
            <p:cNvPr id="57" name="Oval 56">
              <a:extLst>
                <a:ext uri="{FF2B5EF4-FFF2-40B4-BE49-F238E27FC236}">
                  <a16:creationId xmlns:a16="http://schemas.microsoft.com/office/drawing/2014/main" id="{F4F28EC3-F5D1-A9A8-8DC8-EAE94601E08B}"/>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a:extLst>
                <a:ext uri="{FF2B5EF4-FFF2-40B4-BE49-F238E27FC236}">
                  <a16:creationId xmlns:a16="http://schemas.microsoft.com/office/drawing/2014/main" id="{7A929900-EB02-9130-D7D4-BBD8FF9241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pic>
        <p:nvPicPr>
          <p:cNvPr id="59" name="Graphic 58">
            <a:extLst>
              <a:ext uri="{FF2B5EF4-FFF2-40B4-BE49-F238E27FC236}">
                <a16:creationId xmlns:a16="http://schemas.microsoft.com/office/drawing/2014/main" id="{8A86F4FE-D7C6-1C16-A43D-9D6EE775CA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5436" y="3812337"/>
            <a:ext cx="466725" cy="390525"/>
          </a:xfrm>
          <a:prstGeom prst="rect">
            <a:avLst/>
          </a:prstGeom>
        </p:spPr>
      </p:pic>
      <p:grpSp>
        <p:nvGrpSpPr>
          <p:cNvPr id="60" name="Group 59">
            <a:extLst>
              <a:ext uri="{FF2B5EF4-FFF2-40B4-BE49-F238E27FC236}">
                <a16:creationId xmlns:a16="http://schemas.microsoft.com/office/drawing/2014/main" id="{2C0B0766-0D6A-ABA2-5E3B-D27567094E4E}"/>
              </a:ext>
            </a:extLst>
          </p:cNvPr>
          <p:cNvGrpSpPr/>
          <p:nvPr/>
        </p:nvGrpSpPr>
        <p:grpSpPr>
          <a:xfrm>
            <a:off x="1717212" y="3882871"/>
            <a:ext cx="446623" cy="295275"/>
            <a:chOff x="5868452" y="3281362"/>
            <a:chExt cx="446623" cy="295275"/>
          </a:xfrm>
        </p:grpSpPr>
        <p:sp>
          <p:nvSpPr>
            <p:cNvPr id="61" name="Rectangle: Rounded Corners 60">
              <a:extLst>
                <a:ext uri="{FF2B5EF4-FFF2-40B4-BE49-F238E27FC236}">
                  <a16:creationId xmlns:a16="http://schemas.microsoft.com/office/drawing/2014/main" id="{704E291F-2E8C-B9A0-1A81-B47E61B9A2F8}"/>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2B48B2F0-5E9B-1D8F-8560-89C2683FB3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6925" y="3281362"/>
              <a:ext cx="438150" cy="295275"/>
            </a:xfrm>
            <a:prstGeom prst="rect">
              <a:avLst/>
            </a:prstGeom>
          </p:spPr>
        </p:pic>
      </p:grpSp>
      <p:grpSp>
        <p:nvGrpSpPr>
          <p:cNvPr id="63" name="Group 62">
            <a:extLst>
              <a:ext uri="{FF2B5EF4-FFF2-40B4-BE49-F238E27FC236}">
                <a16:creationId xmlns:a16="http://schemas.microsoft.com/office/drawing/2014/main" id="{10E27A85-0ECB-D369-B319-D69284C66E28}"/>
              </a:ext>
            </a:extLst>
          </p:cNvPr>
          <p:cNvGrpSpPr/>
          <p:nvPr/>
        </p:nvGrpSpPr>
        <p:grpSpPr>
          <a:xfrm>
            <a:off x="2350281" y="3882871"/>
            <a:ext cx="325677" cy="250674"/>
            <a:chOff x="5434542" y="2776959"/>
            <a:chExt cx="325677" cy="250674"/>
          </a:xfrm>
        </p:grpSpPr>
        <p:sp>
          <p:nvSpPr>
            <p:cNvPr id="64" name="Oval 63">
              <a:extLst>
                <a:ext uri="{FF2B5EF4-FFF2-40B4-BE49-F238E27FC236}">
                  <a16:creationId xmlns:a16="http://schemas.microsoft.com/office/drawing/2014/main" id="{FC58BF86-27CD-DCC9-5144-55D48F0AC814}"/>
                </a:ext>
              </a:extLst>
            </p:cNvPr>
            <p:cNvSpPr/>
            <p:nvPr/>
          </p:nvSpPr>
          <p:spPr>
            <a:xfrm>
              <a:off x="5434542" y="2779983"/>
              <a:ext cx="3238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a:extLst>
                <a:ext uri="{FF2B5EF4-FFF2-40B4-BE49-F238E27FC236}">
                  <a16:creationId xmlns:a16="http://schemas.microsoft.com/office/drawing/2014/main" id="{E4281C5B-6554-CF62-6C48-1824A242C7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6369" y="2776959"/>
              <a:ext cx="323850" cy="247650"/>
            </a:xfrm>
            <a:prstGeom prst="rect">
              <a:avLst/>
            </a:prstGeom>
          </p:spPr>
        </p:pic>
      </p:grpSp>
      <p:grpSp>
        <p:nvGrpSpPr>
          <p:cNvPr id="66" name="Group 65">
            <a:extLst>
              <a:ext uri="{FF2B5EF4-FFF2-40B4-BE49-F238E27FC236}">
                <a16:creationId xmlns:a16="http://schemas.microsoft.com/office/drawing/2014/main" id="{2B510DC7-914A-F567-5702-0E867B9F4B47}"/>
              </a:ext>
            </a:extLst>
          </p:cNvPr>
          <p:cNvGrpSpPr/>
          <p:nvPr/>
        </p:nvGrpSpPr>
        <p:grpSpPr>
          <a:xfrm>
            <a:off x="2849179" y="3868045"/>
            <a:ext cx="325677" cy="250674"/>
            <a:chOff x="5434542" y="2776959"/>
            <a:chExt cx="325677" cy="250674"/>
          </a:xfrm>
        </p:grpSpPr>
        <p:sp>
          <p:nvSpPr>
            <p:cNvPr id="67" name="Oval 66">
              <a:extLst>
                <a:ext uri="{FF2B5EF4-FFF2-40B4-BE49-F238E27FC236}">
                  <a16:creationId xmlns:a16="http://schemas.microsoft.com/office/drawing/2014/main" id="{72997B86-965B-848D-955B-785124283866}"/>
                </a:ext>
              </a:extLst>
            </p:cNvPr>
            <p:cNvSpPr/>
            <p:nvPr/>
          </p:nvSpPr>
          <p:spPr>
            <a:xfrm>
              <a:off x="5434542" y="2779983"/>
              <a:ext cx="3238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5B8D9C47-2288-DBD9-4034-E3EBBEB05B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6369" y="2776959"/>
              <a:ext cx="323850" cy="247650"/>
            </a:xfrm>
            <a:prstGeom prst="rect">
              <a:avLst/>
            </a:prstGeom>
          </p:spPr>
        </p:pic>
      </p:grpSp>
      <p:grpSp>
        <p:nvGrpSpPr>
          <p:cNvPr id="69" name="Group 68">
            <a:extLst>
              <a:ext uri="{FF2B5EF4-FFF2-40B4-BE49-F238E27FC236}">
                <a16:creationId xmlns:a16="http://schemas.microsoft.com/office/drawing/2014/main" id="{A4C8DB67-EE31-F248-BB5E-71E17CBCD936}"/>
              </a:ext>
            </a:extLst>
          </p:cNvPr>
          <p:cNvGrpSpPr/>
          <p:nvPr/>
        </p:nvGrpSpPr>
        <p:grpSpPr>
          <a:xfrm>
            <a:off x="3340486" y="3865021"/>
            <a:ext cx="325677" cy="250674"/>
            <a:chOff x="5434542" y="2776959"/>
            <a:chExt cx="325677" cy="250674"/>
          </a:xfrm>
        </p:grpSpPr>
        <p:sp>
          <p:nvSpPr>
            <p:cNvPr id="70" name="Oval 69">
              <a:extLst>
                <a:ext uri="{FF2B5EF4-FFF2-40B4-BE49-F238E27FC236}">
                  <a16:creationId xmlns:a16="http://schemas.microsoft.com/office/drawing/2014/main" id="{4ACE486E-ED4F-DF91-8D1A-56212CDAA19C}"/>
                </a:ext>
              </a:extLst>
            </p:cNvPr>
            <p:cNvSpPr/>
            <p:nvPr/>
          </p:nvSpPr>
          <p:spPr>
            <a:xfrm>
              <a:off x="5434542" y="2779983"/>
              <a:ext cx="3238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a:extLst>
                <a:ext uri="{FF2B5EF4-FFF2-40B4-BE49-F238E27FC236}">
                  <a16:creationId xmlns:a16="http://schemas.microsoft.com/office/drawing/2014/main" id="{9D833F21-0B88-AF98-A10C-3F64607B77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6369" y="2776959"/>
              <a:ext cx="323850" cy="247650"/>
            </a:xfrm>
            <a:prstGeom prst="rect">
              <a:avLst/>
            </a:prstGeom>
          </p:spPr>
        </p:pic>
      </p:grpSp>
      <p:grpSp>
        <p:nvGrpSpPr>
          <p:cNvPr id="72" name="Group 71">
            <a:extLst>
              <a:ext uri="{FF2B5EF4-FFF2-40B4-BE49-F238E27FC236}">
                <a16:creationId xmlns:a16="http://schemas.microsoft.com/office/drawing/2014/main" id="{3A3BB2A1-3B27-4851-1798-3648CEE76E3E}"/>
              </a:ext>
            </a:extLst>
          </p:cNvPr>
          <p:cNvGrpSpPr/>
          <p:nvPr/>
        </p:nvGrpSpPr>
        <p:grpSpPr>
          <a:xfrm>
            <a:off x="1155436" y="5695617"/>
            <a:ext cx="458021" cy="295275"/>
            <a:chOff x="8326226" y="2900784"/>
            <a:chExt cx="458021" cy="295275"/>
          </a:xfrm>
        </p:grpSpPr>
        <p:sp>
          <p:nvSpPr>
            <p:cNvPr id="73" name="Rectangle: Rounded Corners 72">
              <a:extLst>
                <a:ext uri="{FF2B5EF4-FFF2-40B4-BE49-F238E27FC236}">
                  <a16:creationId xmlns:a16="http://schemas.microsoft.com/office/drawing/2014/main" id="{51D7FCA0-0213-960F-2554-59F53EFD210C}"/>
                </a:ext>
              </a:extLst>
            </p:cNvPr>
            <p:cNvSpPr/>
            <p:nvPr/>
          </p:nvSpPr>
          <p:spPr>
            <a:xfrm rot="20751250">
              <a:off x="8326226" y="2951329"/>
              <a:ext cx="438150" cy="216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a:extLst>
                <a:ext uri="{FF2B5EF4-FFF2-40B4-BE49-F238E27FC236}">
                  <a16:creationId xmlns:a16="http://schemas.microsoft.com/office/drawing/2014/main" id="{86066054-2008-9642-D04B-0F3A508830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6097" y="2900784"/>
              <a:ext cx="438150" cy="295275"/>
            </a:xfrm>
            <a:prstGeom prst="rect">
              <a:avLst/>
            </a:prstGeom>
          </p:spPr>
        </p:pic>
      </p:grpSp>
      <p:grpSp>
        <p:nvGrpSpPr>
          <p:cNvPr id="75" name="Group 74">
            <a:extLst>
              <a:ext uri="{FF2B5EF4-FFF2-40B4-BE49-F238E27FC236}">
                <a16:creationId xmlns:a16="http://schemas.microsoft.com/office/drawing/2014/main" id="{509C1573-3304-2C70-A7A3-5DBB66E80DBF}"/>
              </a:ext>
            </a:extLst>
          </p:cNvPr>
          <p:cNvGrpSpPr/>
          <p:nvPr/>
        </p:nvGrpSpPr>
        <p:grpSpPr>
          <a:xfrm>
            <a:off x="1744992" y="5695617"/>
            <a:ext cx="458021" cy="295275"/>
            <a:chOff x="8326226" y="2900784"/>
            <a:chExt cx="458021" cy="295275"/>
          </a:xfrm>
        </p:grpSpPr>
        <p:sp>
          <p:nvSpPr>
            <p:cNvPr id="76" name="Rectangle: Rounded Corners 75">
              <a:extLst>
                <a:ext uri="{FF2B5EF4-FFF2-40B4-BE49-F238E27FC236}">
                  <a16:creationId xmlns:a16="http://schemas.microsoft.com/office/drawing/2014/main" id="{97599E1D-BD92-F123-79A9-9CFED476A3A5}"/>
                </a:ext>
              </a:extLst>
            </p:cNvPr>
            <p:cNvSpPr/>
            <p:nvPr/>
          </p:nvSpPr>
          <p:spPr>
            <a:xfrm rot="20751250">
              <a:off x="8326226" y="2951329"/>
              <a:ext cx="438150" cy="216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a:extLst>
                <a:ext uri="{FF2B5EF4-FFF2-40B4-BE49-F238E27FC236}">
                  <a16:creationId xmlns:a16="http://schemas.microsoft.com/office/drawing/2014/main" id="{B97E0C58-87A3-2D97-E8BE-21013AB1E6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6097" y="2900784"/>
              <a:ext cx="438150" cy="295275"/>
            </a:xfrm>
            <a:prstGeom prst="rect">
              <a:avLst/>
            </a:prstGeom>
          </p:spPr>
        </p:pic>
      </p:grpSp>
      <p:grpSp>
        <p:nvGrpSpPr>
          <p:cNvPr id="78" name="Group 77">
            <a:extLst>
              <a:ext uri="{FF2B5EF4-FFF2-40B4-BE49-F238E27FC236}">
                <a16:creationId xmlns:a16="http://schemas.microsoft.com/office/drawing/2014/main" id="{6742247D-29C6-DDEF-7213-97C0B00F50A9}"/>
              </a:ext>
            </a:extLst>
          </p:cNvPr>
          <p:cNvGrpSpPr/>
          <p:nvPr/>
        </p:nvGrpSpPr>
        <p:grpSpPr>
          <a:xfrm>
            <a:off x="2347529" y="5693810"/>
            <a:ext cx="458021" cy="295275"/>
            <a:chOff x="8326226" y="2900784"/>
            <a:chExt cx="458021" cy="295275"/>
          </a:xfrm>
        </p:grpSpPr>
        <p:sp>
          <p:nvSpPr>
            <p:cNvPr id="79" name="Rectangle: Rounded Corners 78">
              <a:extLst>
                <a:ext uri="{FF2B5EF4-FFF2-40B4-BE49-F238E27FC236}">
                  <a16:creationId xmlns:a16="http://schemas.microsoft.com/office/drawing/2014/main" id="{D690E796-751B-DAF3-FB61-A08096AAB074}"/>
                </a:ext>
              </a:extLst>
            </p:cNvPr>
            <p:cNvSpPr/>
            <p:nvPr/>
          </p:nvSpPr>
          <p:spPr>
            <a:xfrm rot="20751250">
              <a:off x="8326226" y="2951329"/>
              <a:ext cx="438150" cy="216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phic 79">
              <a:extLst>
                <a:ext uri="{FF2B5EF4-FFF2-40B4-BE49-F238E27FC236}">
                  <a16:creationId xmlns:a16="http://schemas.microsoft.com/office/drawing/2014/main" id="{261ABAED-FB12-D2B2-E521-FF034C6174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6097" y="2900784"/>
              <a:ext cx="438150" cy="295275"/>
            </a:xfrm>
            <a:prstGeom prst="rect">
              <a:avLst/>
            </a:prstGeom>
          </p:spPr>
        </p:pic>
      </p:grpSp>
      <p:grpSp>
        <p:nvGrpSpPr>
          <p:cNvPr id="81" name="Group 80">
            <a:extLst>
              <a:ext uri="{FF2B5EF4-FFF2-40B4-BE49-F238E27FC236}">
                <a16:creationId xmlns:a16="http://schemas.microsoft.com/office/drawing/2014/main" id="{F4A36F65-115C-0EB7-2B5D-334671E41402}"/>
              </a:ext>
            </a:extLst>
          </p:cNvPr>
          <p:cNvGrpSpPr/>
          <p:nvPr/>
        </p:nvGrpSpPr>
        <p:grpSpPr>
          <a:xfrm>
            <a:off x="2956956" y="5697368"/>
            <a:ext cx="458021" cy="295275"/>
            <a:chOff x="8326226" y="2900784"/>
            <a:chExt cx="458021" cy="295275"/>
          </a:xfrm>
        </p:grpSpPr>
        <p:sp>
          <p:nvSpPr>
            <p:cNvPr id="82" name="Rectangle: Rounded Corners 81">
              <a:extLst>
                <a:ext uri="{FF2B5EF4-FFF2-40B4-BE49-F238E27FC236}">
                  <a16:creationId xmlns:a16="http://schemas.microsoft.com/office/drawing/2014/main" id="{2AAD6374-2BE6-65D8-AF44-3586314F751F}"/>
                </a:ext>
              </a:extLst>
            </p:cNvPr>
            <p:cNvSpPr/>
            <p:nvPr/>
          </p:nvSpPr>
          <p:spPr>
            <a:xfrm rot="20751250">
              <a:off x="8326226" y="2951329"/>
              <a:ext cx="438150" cy="216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raphic 82">
              <a:extLst>
                <a:ext uri="{FF2B5EF4-FFF2-40B4-BE49-F238E27FC236}">
                  <a16:creationId xmlns:a16="http://schemas.microsoft.com/office/drawing/2014/main" id="{CD8A45C2-7DE6-4E94-C23F-0F4D944180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6097" y="2900784"/>
              <a:ext cx="438150" cy="295275"/>
            </a:xfrm>
            <a:prstGeom prst="rect">
              <a:avLst/>
            </a:prstGeom>
          </p:spPr>
        </p:pic>
      </p:grpSp>
      <p:grpSp>
        <p:nvGrpSpPr>
          <p:cNvPr id="84" name="Group 83">
            <a:extLst>
              <a:ext uri="{FF2B5EF4-FFF2-40B4-BE49-F238E27FC236}">
                <a16:creationId xmlns:a16="http://schemas.microsoft.com/office/drawing/2014/main" id="{E97CE436-A28A-0DC0-E7EF-2FB373128817}"/>
              </a:ext>
            </a:extLst>
          </p:cNvPr>
          <p:cNvGrpSpPr/>
          <p:nvPr/>
        </p:nvGrpSpPr>
        <p:grpSpPr>
          <a:xfrm>
            <a:off x="1178599" y="6189666"/>
            <a:ext cx="325677" cy="250674"/>
            <a:chOff x="5434542" y="2776959"/>
            <a:chExt cx="325677" cy="250674"/>
          </a:xfrm>
        </p:grpSpPr>
        <p:sp>
          <p:nvSpPr>
            <p:cNvPr id="85" name="Oval 84">
              <a:extLst>
                <a:ext uri="{FF2B5EF4-FFF2-40B4-BE49-F238E27FC236}">
                  <a16:creationId xmlns:a16="http://schemas.microsoft.com/office/drawing/2014/main" id="{22B76906-CD68-8FD1-54B7-AD5FAF89ED22}"/>
                </a:ext>
              </a:extLst>
            </p:cNvPr>
            <p:cNvSpPr/>
            <p:nvPr/>
          </p:nvSpPr>
          <p:spPr>
            <a:xfrm>
              <a:off x="5434542" y="2779983"/>
              <a:ext cx="3238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Graphic 85">
              <a:extLst>
                <a:ext uri="{FF2B5EF4-FFF2-40B4-BE49-F238E27FC236}">
                  <a16:creationId xmlns:a16="http://schemas.microsoft.com/office/drawing/2014/main" id="{F337A5B1-FB59-4BED-C98A-EA0F50CCC7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6369" y="2776959"/>
              <a:ext cx="323850" cy="247650"/>
            </a:xfrm>
            <a:prstGeom prst="rect">
              <a:avLst/>
            </a:prstGeom>
          </p:spPr>
        </p:pic>
      </p:grpSp>
      <p:grpSp>
        <p:nvGrpSpPr>
          <p:cNvPr id="87" name="Group 86">
            <a:extLst>
              <a:ext uri="{FF2B5EF4-FFF2-40B4-BE49-F238E27FC236}">
                <a16:creationId xmlns:a16="http://schemas.microsoft.com/office/drawing/2014/main" id="{4DF47001-E39A-7B28-C554-942974C1CBFC}"/>
              </a:ext>
            </a:extLst>
          </p:cNvPr>
          <p:cNvGrpSpPr/>
          <p:nvPr/>
        </p:nvGrpSpPr>
        <p:grpSpPr>
          <a:xfrm>
            <a:off x="1677497" y="6174840"/>
            <a:ext cx="325677" cy="250674"/>
            <a:chOff x="5434542" y="2776959"/>
            <a:chExt cx="325677" cy="250674"/>
          </a:xfrm>
        </p:grpSpPr>
        <p:sp>
          <p:nvSpPr>
            <p:cNvPr id="88" name="Oval 87">
              <a:extLst>
                <a:ext uri="{FF2B5EF4-FFF2-40B4-BE49-F238E27FC236}">
                  <a16:creationId xmlns:a16="http://schemas.microsoft.com/office/drawing/2014/main" id="{AB892770-0B92-E76F-0EB2-43EC0E1E7255}"/>
                </a:ext>
              </a:extLst>
            </p:cNvPr>
            <p:cNvSpPr/>
            <p:nvPr/>
          </p:nvSpPr>
          <p:spPr>
            <a:xfrm>
              <a:off x="5434542" y="2779983"/>
              <a:ext cx="3238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Graphic 88">
              <a:extLst>
                <a:ext uri="{FF2B5EF4-FFF2-40B4-BE49-F238E27FC236}">
                  <a16:creationId xmlns:a16="http://schemas.microsoft.com/office/drawing/2014/main" id="{468307C4-7AA9-9E33-8398-D5407B829F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6369" y="2776959"/>
              <a:ext cx="323850" cy="247650"/>
            </a:xfrm>
            <a:prstGeom prst="rect">
              <a:avLst/>
            </a:prstGeom>
          </p:spPr>
        </p:pic>
      </p:grpSp>
      <p:grpSp>
        <p:nvGrpSpPr>
          <p:cNvPr id="90" name="Group 89">
            <a:extLst>
              <a:ext uri="{FF2B5EF4-FFF2-40B4-BE49-F238E27FC236}">
                <a16:creationId xmlns:a16="http://schemas.microsoft.com/office/drawing/2014/main" id="{4E5FDFCC-55C9-0D7E-90D0-183AA91511AE}"/>
              </a:ext>
            </a:extLst>
          </p:cNvPr>
          <p:cNvGrpSpPr/>
          <p:nvPr/>
        </p:nvGrpSpPr>
        <p:grpSpPr>
          <a:xfrm>
            <a:off x="2168804" y="6171816"/>
            <a:ext cx="325677" cy="250674"/>
            <a:chOff x="5434542" y="2776959"/>
            <a:chExt cx="325677" cy="250674"/>
          </a:xfrm>
        </p:grpSpPr>
        <p:sp>
          <p:nvSpPr>
            <p:cNvPr id="91" name="Oval 90">
              <a:extLst>
                <a:ext uri="{FF2B5EF4-FFF2-40B4-BE49-F238E27FC236}">
                  <a16:creationId xmlns:a16="http://schemas.microsoft.com/office/drawing/2014/main" id="{0C537293-89D8-2268-1B6A-92987C7C955B}"/>
                </a:ext>
              </a:extLst>
            </p:cNvPr>
            <p:cNvSpPr/>
            <p:nvPr/>
          </p:nvSpPr>
          <p:spPr>
            <a:xfrm>
              <a:off x="5434542" y="2779983"/>
              <a:ext cx="3238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91">
              <a:extLst>
                <a:ext uri="{FF2B5EF4-FFF2-40B4-BE49-F238E27FC236}">
                  <a16:creationId xmlns:a16="http://schemas.microsoft.com/office/drawing/2014/main" id="{0D74C4FA-07F8-A6A4-78D0-D78F14DF07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6369" y="2776959"/>
              <a:ext cx="323850" cy="247650"/>
            </a:xfrm>
            <a:prstGeom prst="rect">
              <a:avLst/>
            </a:prstGeom>
          </p:spPr>
        </p:pic>
      </p:grpSp>
      <p:sp>
        <p:nvSpPr>
          <p:cNvPr id="102" name="TextBox 101">
            <a:extLst>
              <a:ext uri="{FF2B5EF4-FFF2-40B4-BE49-F238E27FC236}">
                <a16:creationId xmlns:a16="http://schemas.microsoft.com/office/drawing/2014/main" id="{F28E507F-7AFC-F3AB-3379-EAFF29A2B533}"/>
              </a:ext>
            </a:extLst>
          </p:cNvPr>
          <p:cNvSpPr txBox="1"/>
          <p:nvPr/>
        </p:nvSpPr>
        <p:spPr>
          <a:xfrm>
            <a:off x="6480109" y="2390155"/>
            <a:ext cx="5053648" cy="3323987"/>
          </a:xfrm>
          <a:prstGeom prst="rect">
            <a:avLst/>
          </a:prstGeom>
          <a:noFill/>
        </p:spPr>
        <p:txBody>
          <a:bodyPr wrap="square">
            <a:spAutoFit/>
          </a:bodyPr>
          <a:lstStyle/>
          <a:p>
            <a:pPr algn="l">
              <a:spcAft>
                <a:spcPts val="1200"/>
              </a:spcAft>
            </a:pPr>
            <a:r>
              <a:rPr lang="en-US" sz="1200" dirty="0">
                <a:latin typeface="Arial" panose="020B0604020202020204" pitchFamily="34" charset="0"/>
                <a:cs typeface="Arial" panose="020B0604020202020204" pitchFamily="34" charset="0"/>
              </a:rPr>
              <a:t>Pill count with tablets of rifapentine = 300mg, isoniazid = 300mg, moxifloxacin = 400mg, pyrazinamide = 500mg</a:t>
            </a:r>
          </a:p>
          <a:p>
            <a:pPr algn="l">
              <a:spcAft>
                <a:spcPts val="3600"/>
              </a:spcAft>
            </a:pPr>
            <a:r>
              <a:rPr lang="en-US" sz="2000" u="sng" dirty="0">
                <a:latin typeface="+mj-lt"/>
                <a:cs typeface="Arial" panose="020B0604020202020204" pitchFamily="34" charset="0"/>
              </a:rPr>
              <a:t>RPT-300</a:t>
            </a:r>
          </a:p>
          <a:p>
            <a:pPr algn="l">
              <a:spcAft>
                <a:spcPts val="3600"/>
              </a:spcAft>
            </a:pPr>
            <a:endParaRPr lang="en-US" sz="2000" u="sng" dirty="0">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Pill count with tablets of rifapentine/isoniazid/moxifloxacin/pyrazinamide (300/75/100/375mg)</a:t>
            </a:r>
          </a:p>
          <a:p>
            <a:pPr marL="0" marR="0" lvl="0" indent="0" algn="l" defTabSz="914400" rtl="0" eaLnBrk="1" fontAlgn="auto" latinLnBrk="0" hangingPunct="1">
              <a:lnSpc>
                <a:spcPct val="100000"/>
              </a:lnSpc>
              <a:spcAft>
                <a:spcPts val="360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Arial Black"/>
                <a:ea typeface="+mn-ea"/>
                <a:cs typeface="Arial" panose="020B0604020202020204" pitchFamily="34" charset="0"/>
              </a:rPr>
              <a:t>4-FDC</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03" name="Group 102">
            <a:extLst>
              <a:ext uri="{FF2B5EF4-FFF2-40B4-BE49-F238E27FC236}">
                <a16:creationId xmlns:a16="http://schemas.microsoft.com/office/drawing/2014/main" id="{944CE105-BC17-CACB-B41A-71137EBF31DF}"/>
              </a:ext>
            </a:extLst>
          </p:cNvPr>
          <p:cNvGrpSpPr/>
          <p:nvPr/>
        </p:nvGrpSpPr>
        <p:grpSpPr>
          <a:xfrm>
            <a:off x="6572424" y="3429000"/>
            <a:ext cx="342900" cy="285750"/>
            <a:chOff x="5867400" y="3314700"/>
            <a:chExt cx="342900" cy="285750"/>
          </a:xfrm>
        </p:grpSpPr>
        <p:sp>
          <p:nvSpPr>
            <p:cNvPr id="104" name="Oval 103">
              <a:extLst>
                <a:ext uri="{FF2B5EF4-FFF2-40B4-BE49-F238E27FC236}">
                  <a16:creationId xmlns:a16="http://schemas.microsoft.com/office/drawing/2014/main" id="{D3F74E19-0D77-D89F-A409-EE27496FE299}"/>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Graphic 104">
              <a:extLst>
                <a:ext uri="{FF2B5EF4-FFF2-40B4-BE49-F238E27FC236}">
                  <a16:creationId xmlns:a16="http://schemas.microsoft.com/office/drawing/2014/main" id="{E3920C43-C969-4A9B-9492-3D1FFB7EE5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grpSp>
        <p:nvGrpSpPr>
          <p:cNvPr id="106" name="Group 105">
            <a:extLst>
              <a:ext uri="{FF2B5EF4-FFF2-40B4-BE49-F238E27FC236}">
                <a16:creationId xmlns:a16="http://schemas.microsoft.com/office/drawing/2014/main" id="{7F0EBEC4-4397-5BCB-0FA3-E2D1B4E90EB9}"/>
              </a:ext>
            </a:extLst>
          </p:cNvPr>
          <p:cNvGrpSpPr/>
          <p:nvPr/>
        </p:nvGrpSpPr>
        <p:grpSpPr>
          <a:xfrm>
            <a:off x="7074145" y="3426551"/>
            <a:ext cx="342900" cy="285750"/>
            <a:chOff x="5867400" y="3314700"/>
            <a:chExt cx="342900" cy="285750"/>
          </a:xfrm>
        </p:grpSpPr>
        <p:sp>
          <p:nvSpPr>
            <p:cNvPr id="107" name="Oval 106">
              <a:extLst>
                <a:ext uri="{FF2B5EF4-FFF2-40B4-BE49-F238E27FC236}">
                  <a16:creationId xmlns:a16="http://schemas.microsoft.com/office/drawing/2014/main" id="{28098260-D226-F3CD-9C8B-3B713B851A09}"/>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Graphic 107">
              <a:extLst>
                <a:ext uri="{FF2B5EF4-FFF2-40B4-BE49-F238E27FC236}">
                  <a16:creationId xmlns:a16="http://schemas.microsoft.com/office/drawing/2014/main" id="{2AB9D369-407E-6330-5A8C-45CC1875A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grpSp>
        <p:nvGrpSpPr>
          <p:cNvPr id="109" name="Group 108">
            <a:extLst>
              <a:ext uri="{FF2B5EF4-FFF2-40B4-BE49-F238E27FC236}">
                <a16:creationId xmlns:a16="http://schemas.microsoft.com/office/drawing/2014/main" id="{2569B730-3C97-D066-6112-05F1E63587FF}"/>
              </a:ext>
            </a:extLst>
          </p:cNvPr>
          <p:cNvGrpSpPr/>
          <p:nvPr/>
        </p:nvGrpSpPr>
        <p:grpSpPr>
          <a:xfrm>
            <a:off x="7575866" y="3435992"/>
            <a:ext cx="342900" cy="285750"/>
            <a:chOff x="5867400" y="3314700"/>
            <a:chExt cx="342900" cy="285750"/>
          </a:xfrm>
        </p:grpSpPr>
        <p:sp>
          <p:nvSpPr>
            <p:cNvPr id="110" name="Oval 109">
              <a:extLst>
                <a:ext uri="{FF2B5EF4-FFF2-40B4-BE49-F238E27FC236}">
                  <a16:creationId xmlns:a16="http://schemas.microsoft.com/office/drawing/2014/main" id="{3A6C7678-5A36-10E5-56FB-39686E273E82}"/>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Graphic 110">
              <a:extLst>
                <a:ext uri="{FF2B5EF4-FFF2-40B4-BE49-F238E27FC236}">
                  <a16:creationId xmlns:a16="http://schemas.microsoft.com/office/drawing/2014/main" id="{1E187900-FF83-CC47-621E-CC9B444C8D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grpSp>
        <p:nvGrpSpPr>
          <p:cNvPr id="112" name="Group 111">
            <a:extLst>
              <a:ext uri="{FF2B5EF4-FFF2-40B4-BE49-F238E27FC236}">
                <a16:creationId xmlns:a16="http://schemas.microsoft.com/office/drawing/2014/main" id="{C95A0B7E-5EE1-3FD2-FE47-0FDECC4A49F3}"/>
              </a:ext>
            </a:extLst>
          </p:cNvPr>
          <p:cNvGrpSpPr/>
          <p:nvPr/>
        </p:nvGrpSpPr>
        <p:grpSpPr>
          <a:xfrm>
            <a:off x="8086468" y="3426551"/>
            <a:ext cx="342900" cy="285750"/>
            <a:chOff x="5867400" y="3314700"/>
            <a:chExt cx="342900" cy="285750"/>
          </a:xfrm>
        </p:grpSpPr>
        <p:sp>
          <p:nvSpPr>
            <p:cNvPr id="113" name="Oval 112">
              <a:extLst>
                <a:ext uri="{FF2B5EF4-FFF2-40B4-BE49-F238E27FC236}">
                  <a16:creationId xmlns:a16="http://schemas.microsoft.com/office/drawing/2014/main" id="{28D54E22-6E05-5DE9-AB7B-8BD725DB75DA}"/>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Graphic 113">
              <a:extLst>
                <a:ext uri="{FF2B5EF4-FFF2-40B4-BE49-F238E27FC236}">
                  <a16:creationId xmlns:a16="http://schemas.microsoft.com/office/drawing/2014/main" id="{9C8ABA7B-91D1-E52B-4C33-90DAFFE6BF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7400" y="3314700"/>
              <a:ext cx="342900" cy="285750"/>
            </a:xfrm>
            <a:prstGeom prst="rect">
              <a:avLst/>
            </a:prstGeom>
          </p:spPr>
        </p:pic>
      </p:grpSp>
      <p:pic>
        <p:nvPicPr>
          <p:cNvPr id="115" name="Graphic 114">
            <a:extLst>
              <a:ext uri="{FF2B5EF4-FFF2-40B4-BE49-F238E27FC236}">
                <a16:creationId xmlns:a16="http://schemas.microsoft.com/office/drawing/2014/main" id="{ED6E1639-3A69-1B9A-412A-1CF993B8BA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8957" y="3869424"/>
            <a:ext cx="466725" cy="390525"/>
          </a:xfrm>
          <a:prstGeom prst="rect">
            <a:avLst/>
          </a:prstGeom>
        </p:spPr>
      </p:pic>
      <p:grpSp>
        <p:nvGrpSpPr>
          <p:cNvPr id="116" name="Group 115">
            <a:extLst>
              <a:ext uri="{FF2B5EF4-FFF2-40B4-BE49-F238E27FC236}">
                <a16:creationId xmlns:a16="http://schemas.microsoft.com/office/drawing/2014/main" id="{F64FFCF1-D26C-59F5-C0B1-9033CFC473AC}"/>
              </a:ext>
            </a:extLst>
          </p:cNvPr>
          <p:cNvGrpSpPr/>
          <p:nvPr/>
        </p:nvGrpSpPr>
        <p:grpSpPr>
          <a:xfrm>
            <a:off x="7070733" y="3939958"/>
            <a:ext cx="446623" cy="295275"/>
            <a:chOff x="5868452" y="3281362"/>
            <a:chExt cx="446623" cy="295275"/>
          </a:xfrm>
        </p:grpSpPr>
        <p:sp>
          <p:nvSpPr>
            <p:cNvPr id="117" name="Rectangle: Rounded Corners 116">
              <a:extLst>
                <a:ext uri="{FF2B5EF4-FFF2-40B4-BE49-F238E27FC236}">
                  <a16:creationId xmlns:a16="http://schemas.microsoft.com/office/drawing/2014/main" id="{81A72C61-8ED6-8942-0A79-E0958288C7F2}"/>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phic 117">
              <a:extLst>
                <a:ext uri="{FF2B5EF4-FFF2-40B4-BE49-F238E27FC236}">
                  <a16:creationId xmlns:a16="http://schemas.microsoft.com/office/drawing/2014/main" id="{FBA0B181-7BD4-2422-2D2A-04690F2E17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6925" y="3281362"/>
              <a:ext cx="438150" cy="295275"/>
            </a:xfrm>
            <a:prstGeom prst="rect">
              <a:avLst/>
            </a:prstGeom>
          </p:spPr>
        </p:pic>
      </p:grpSp>
      <p:grpSp>
        <p:nvGrpSpPr>
          <p:cNvPr id="119" name="Group 118">
            <a:extLst>
              <a:ext uri="{FF2B5EF4-FFF2-40B4-BE49-F238E27FC236}">
                <a16:creationId xmlns:a16="http://schemas.microsoft.com/office/drawing/2014/main" id="{A6A20E7A-2EF2-523A-3555-0BC957806BCF}"/>
              </a:ext>
            </a:extLst>
          </p:cNvPr>
          <p:cNvGrpSpPr/>
          <p:nvPr/>
        </p:nvGrpSpPr>
        <p:grpSpPr>
          <a:xfrm>
            <a:off x="7703802" y="3939958"/>
            <a:ext cx="325677" cy="250674"/>
            <a:chOff x="5434542" y="2776959"/>
            <a:chExt cx="325677" cy="250674"/>
          </a:xfrm>
        </p:grpSpPr>
        <p:sp>
          <p:nvSpPr>
            <p:cNvPr id="120" name="Oval 119">
              <a:extLst>
                <a:ext uri="{FF2B5EF4-FFF2-40B4-BE49-F238E27FC236}">
                  <a16:creationId xmlns:a16="http://schemas.microsoft.com/office/drawing/2014/main" id="{1838EE68-8D41-ED4E-81FA-BBA43410D055}"/>
                </a:ext>
              </a:extLst>
            </p:cNvPr>
            <p:cNvSpPr/>
            <p:nvPr/>
          </p:nvSpPr>
          <p:spPr>
            <a:xfrm>
              <a:off x="5434542" y="2779983"/>
              <a:ext cx="3238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Graphic 120">
              <a:extLst>
                <a:ext uri="{FF2B5EF4-FFF2-40B4-BE49-F238E27FC236}">
                  <a16:creationId xmlns:a16="http://schemas.microsoft.com/office/drawing/2014/main" id="{68E29616-7F60-FB52-E040-CC86E97FA1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6369" y="2776959"/>
              <a:ext cx="323850" cy="247650"/>
            </a:xfrm>
            <a:prstGeom prst="rect">
              <a:avLst/>
            </a:prstGeom>
          </p:spPr>
        </p:pic>
      </p:grpSp>
      <p:grpSp>
        <p:nvGrpSpPr>
          <p:cNvPr id="122" name="Group 121">
            <a:extLst>
              <a:ext uri="{FF2B5EF4-FFF2-40B4-BE49-F238E27FC236}">
                <a16:creationId xmlns:a16="http://schemas.microsoft.com/office/drawing/2014/main" id="{6075C3F7-032B-A028-E63C-649166F3B479}"/>
              </a:ext>
            </a:extLst>
          </p:cNvPr>
          <p:cNvGrpSpPr/>
          <p:nvPr/>
        </p:nvGrpSpPr>
        <p:grpSpPr>
          <a:xfrm>
            <a:off x="8202700" y="3925132"/>
            <a:ext cx="325677" cy="250674"/>
            <a:chOff x="5434542" y="2776959"/>
            <a:chExt cx="325677" cy="250674"/>
          </a:xfrm>
        </p:grpSpPr>
        <p:sp>
          <p:nvSpPr>
            <p:cNvPr id="123" name="Oval 122">
              <a:extLst>
                <a:ext uri="{FF2B5EF4-FFF2-40B4-BE49-F238E27FC236}">
                  <a16:creationId xmlns:a16="http://schemas.microsoft.com/office/drawing/2014/main" id="{1EC1B653-64DB-E20A-FAFE-F0F6C7681E9A}"/>
                </a:ext>
              </a:extLst>
            </p:cNvPr>
            <p:cNvSpPr/>
            <p:nvPr/>
          </p:nvSpPr>
          <p:spPr>
            <a:xfrm>
              <a:off x="5434542" y="2779983"/>
              <a:ext cx="3238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Graphic 123">
              <a:extLst>
                <a:ext uri="{FF2B5EF4-FFF2-40B4-BE49-F238E27FC236}">
                  <a16:creationId xmlns:a16="http://schemas.microsoft.com/office/drawing/2014/main" id="{6244489A-DB0E-88D9-0703-70BE5E430B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6369" y="2776959"/>
              <a:ext cx="323850" cy="247650"/>
            </a:xfrm>
            <a:prstGeom prst="rect">
              <a:avLst/>
            </a:prstGeom>
          </p:spPr>
        </p:pic>
      </p:grpSp>
      <p:grpSp>
        <p:nvGrpSpPr>
          <p:cNvPr id="125" name="Group 124">
            <a:extLst>
              <a:ext uri="{FF2B5EF4-FFF2-40B4-BE49-F238E27FC236}">
                <a16:creationId xmlns:a16="http://schemas.microsoft.com/office/drawing/2014/main" id="{47BBBCF3-341B-CE48-D3AC-312B75FDC8BF}"/>
              </a:ext>
            </a:extLst>
          </p:cNvPr>
          <p:cNvGrpSpPr/>
          <p:nvPr/>
        </p:nvGrpSpPr>
        <p:grpSpPr>
          <a:xfrm>
            <a:off x="8694007" y="3922108"/>
            <a:ext cx="325677" cy="250674"/>
            <a:chOff x="5434542" y="2776959"/>
            <a:chExt cx="325677" cy="250674"/>
          </a:xfrm>
        </p:grpSpPr>
        <p:sp>
          <p:nvSpPr>
            <p:cNvPr id="126" name="Oval 125">
              <a:extLst>
                <a:ext uri="{FF2B5EF4-FFF2-40B4-BE49-F238E27FC236}">
                  <a16:creationId xmlns:a16="http://schemas.microsoft.com/office/drawing/2014/main" id="{9B093D10-CB49-4046-A404-A4C6809D2BD8}"/>
                </a:ext>
              </a:extLst>
            </p:cNvPr>
            <p:cNvSpPr/>
            <p:nvPr/>
          </p:nvSpPr>
          <p:spPr>
            <a:xfrm>
              <a:off x="5434542" y="2779983"/>
              <a:ext cx="3238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Graphic 126">
              <a:extLst>
                <a:ext uri="{FF2B5EF4-FFF2-40B4-BE49-F238E27FC236}">
                  <a16:creationId xmlns:a16="http://schemas.microsoft.com/office/drawing/2014/main" id="{47E03996-77C7-D742-766F-7E23DB6DE6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6369" y="2776959"/>
              <a:ext cx="323850" cy="247650"/>
            </a:xfrm>
            <a:prstGeom prst="rect">
              <a:avLst/>
            </a:prstGeom>
          </p:spPr>
        </p:pic>
      </p:grpSp>
      <p:grpSp>
        <p:nvGrpSpPr>
          <p:cNvPr id="128" name="Group 127">
            <a:extLst>
              <a:ext uri="{FF2B5EF4-FFF2-40B4-BE49-F238E27FC236}">
                <a16:creationId xmlns:a16="http://schemas.microsoft.com/office/drawing/2014/main" id="{1CE7870C-191D-B96E-B9AC-22E76129C7DF}"/>
              </a:ext>
            </a:extLst>
          </p:cNvPr>
          <p:cNvGrpSpPr/>
          <p:nvPr/>
        </p:nvGrpSpPr>
        <p:grpSpPr>
          <a:xfrm>
            <a:off x="6498462" y="5698520"/>
            <a:ext cx="458021" cy="295275"/>
            <a:chOff x="8326226" y="2900784"/>
            <a:chExt cx="458021" cy="295275"/>
          </a:xfrm>
        </p:grpSpPr>
        <p:sp>
          <p:nvSpPr>
            <p:cNvPr id="129" name="Rectangle: Rounded Corners 128">
              <a:extLst>
                <a:ext uri="{FF2B5EF4-FFF2-40B4-BE49-F238E27FC236}">
                  <a16:creationId xmlns:a16="http://schemas.microsoft.com/office/drawing/2014/main" id="{AF0F2E29-44DB-B536-50CD-0BEEB4008D1C}"/>
                </a:ext>
              </a:extLst>
            </p:cNvPr>
            <p:cNvSpPr/>
            <p:nvPr/>
          </p:nvSpPr>
          <p:spPr>
            <a:xfrm rot="20751250">
              <a:off x="8326226" y="2951329"/>
              <a:ext cx="438150" cy="216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A8F275F2-3AB7-E39E-16F6-04C1CA4B38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6097" y="2900784"/>
              <a:ext cx="438150" cy="295275"/>
            </a:xfrm>
            <a:prstGeom prst="rect">
              <a:avLst/>
            </a:prstGeom>
          </p:spPr>
        </p:pic>
      </p:grpSp>
      <p:grpSp>
        <p:nvGrpSpPr>
          <p:cNvPr id="131" name="Group 130">
            <a:extLst>
              <a:ext uri="{FF2B5EF4-FFF2-40B4-BE49-F238E27FC236}">
                <a16:creationId xmlns:a16="http://schemas.microsoft.com/office/drawing/2014/main" id="{2A594D27-D5D8-AB84-3CC5-9B1DEB50BFFA}"/>
              </a:ext>
            </a:extLst>
          </p:cNvPr>
          <p:cNvGrpSpPr/>
          <p:nvPr/>
        </p:nvGrpSpPr>
        <p:grpSpPr>
          <a:xfrm>
            <a:off x="7088018" y="5698520"/>
            <a:ext cx="458021" cy="295275"/>
            <a:chOff x="8326226" y="2900784"/>
            <a:chExt cx="458021" cy="295275"/>
          </a:xfrm>
        </p:grpSpPr>
        <p:sp>
          <p:nvSpPr>
            <p:cNvPr id="132" name="Rectangle: Rounded Corners 131">
              <a:extLst>
                <a:ext uri="{FF2B5EF4-FFF2-40B4-BE49-F238E27FC236}">
                  <a16:creationId xmlns:a16="http://schemas.microsoft.com/office/drawing/2014/main" id="{FF8E7C6E-304C-422B-A66A-12EB0FAB9038}"/>
                </a:ext>
              </a:extLst>
            </p:cNvPr>
            <p:cNvSpPr/>
            <p:nvPr/>
          </p:nvSpPr>
          <p:spPr>
            <a:xfrm rot="20751250">
              <a:off x="8326226" y="2951329"/>
              <a:ext cx="438150" cy="216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a:extLst>
                <a:ext uri="{FF2B5EF4-FFF2-40B4-BE49-F238E27FC236}">
                  <a16:creationId xmlns:a16="http://schemas.microsoft.com/office/drawing/2014/main" id="{600EAFB9-94DF-D217-439F-F5F89B8B7A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6097" y="2900784"/>
              <a:ext cx="438150" cy="295275"/>
            </a:xfrm>
            <a:prstGeom prst="rect">
              <a:avLst/>
            </a:prstGeom>
          </p:spPr>
        </p:pic>
      </p:grpSp>
      <p:grpSp>
        <p:nvGrpSpPr>
          <p:cNvPr id="134" name="Group 133">
            <a:extLst>
              <a:ext uri="{FF2B5EF4-FFF2-40B4-BE49-F238E27FC236}">
                <a16:creationId xmlns:a16="http://schemas.microsoft.com/office/drawing/2014/main" id="{F0215AE4-DC31-38D3-6D18-DC2A1C2CAF3F}"/>
              </a:ext>
            </a:extLst>
          </p:cNvPr>
          <p:cNvGrpSpPr/>
          <p:nvPr/>
        </p:nvGrpSpPr>
        <p:grpSpPr>
          <a:xfrm>
            <a:off x="7690555" y="5696713"/>
            <a:ext cx="458021" cy="295275"/>
            <a:chOff x="8326226" y="2900784"/>
            <a:chExt cx="458021" cy="295275"/>
          </a:xfrm>
        </p:grpSpPr>
        <p:sp>
          <p:nvSpPr>
            <p:cNvPr id="135" name="Rectangle: Rounded Corners 134">
              <a:extLst>
                <a:ext uri="{FF2B5EF4-FFF2-40B4-BE49-F238E27FC236}">
                  <a16:creationId xmlns:a16="http://schemas.microsoft.com/office/drawing/2014/main" id="{84CDA236-1994-46E4-FC6D-A450E28CEAD6}"/>
                </a:ext>
              </a:extLst>
            </p:cNvPr>
            <p:cNvSpPr/>
            <p:nvPr/>
          </p:nvSpPr>
          <p:spPr>
            <a:xfrm rot="20751250">
              <a:off x="8326226" y="2951329"/>
              <a:ext cx="438150" cy="216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35">
              <a:extLst>
                <a:ext uri="{FF2B5EF4-FFF2-40B4-BE49-F238E27FC236}">
                  <a16:creationId xmlns:a16="http://schemas.microsoft.com/office/drawing/2014/main" id="{E879CCF2-F73F-BCA8-875E-1191477BF12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6097" y="2900784"/>
              <a:ext cx="438150" cy="295275"/>
            </a:xfrm>
            <a:prstGeom prst="rect">
              <a:avLst/>
            </a:prstGeom>
          </p:spPr>
        </p:pic>
      </p:grpSp>
      <p:grpSp>
        <p:nvGrpSpPr>
          <p:cNvPr id="137" name="Group 136">
            <a:extLst>
              <a:ext uri="{FF2B5EF4-FFF2-40B4-BE49-F238E27FC236}">
                <a16:creationId xmlns:a16="http://schemas.microsoft.com/office/drawing/2014/main" id="{13C8AEF4-76BA-89B4-58EC-18F617AC1979}"/>
              </a:ext>
            </a:extLst>
          </p:cNvPr>
          <p:cNvGrpSpPr/>
          <p:nvPr/>
        </p:nvGrpSpPr>
        <p:grpSpPr>
          <a:xfrm>
            <a:off x="8299982" y="5700271"/>
            <a:ext cx="458021" cy="295275"/>
            <a:chOff x="8326226" y="2900784"/>
            <a:chExt cx="458021" cy="295275"/>
          </a:xfrm>
        </p:grpSpPr>
        <p:sp>
          <p:nvSpPr>
            <p:cNvPr id="138" name="Rectangle: Rounded Corners 137">
              <a:extLst>
                <a:ext uri="{FF2B5EF4-FFF2-40B4-BE49-F238E27FC236}">
                  <a16:creationId xmlns:a16="http://schemas.microsoft.com/office/drawing/2014/main" id="{7FB1FB73-6FD7-C60F-CD1F-32EC7C6C6347}"/>
                </a:ext>
              </a:extLst>
            </p:cNvPr>
            <p:cNvSpPr/>
            <p:nvPr/>
          </p:nvSpPr>
          <p:spPr>
            <a:xfrm rot="20751250">
              <a:off x="8326226" y="2951329"/>
              <a:ext cx="438150" cy="2169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a:extLst>
                <a:ext uri="{FF2B5EF4-FFF2-40B4-BE49-F238E27FC236}">
                  <a16:creationId xmlns:a16="http://schemas.microsoft.com/office/drawing/2014/main" id="{D6B50067-9C89-B5D4-1621-934C9A4714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6097" y="2900784"/>
              <a:ext cx="438150" cy="295275"/>
            </a:xfrm>
            <a:prstGeom prst="rect">
              <a:avLst/>
            </a:prstGeom>
          </p:spPr>
        </p:pic>
      </p:grpSp>
      <p:sp>
        <p:nvSpPr>
          <p:cNvPr id="143" name="TextBox 142">
            <a:extLst>
              <a:ext uri="{FF2B5EF4-FFF2-40B4-BE49-F238E27FC236}">
                <a16:creationId xmlns:a16="http://schemas.microsoft.com/office/drawing/2014/main" id="{4860351C-44AC-34DD-D78C-9A4E9FB3E6CE}"/>
              </a:ext>
            </a:extLst>
          </p:cNvPr>
          <p:cNvSpPr txBox="1"/>
          <p:nvPr/>
        </p:nvSpPr>
        <p:spPr>
          <a:xfrm rot="16200000">
            <a:off x="-507567" y="5475110"/>
            <a:ext cx="2194084" cy="276999"/>
          </a:xfrm>
          <a:prstGeom prst="rect">
            <a:avLst/>
          </a:prstGeom>
          <a:noFill/>
        </p:spPr>
        <p:txBody>
          <a:bodyPr wrap="square" rtlCol="0">
            <a:spAutoFit/>
          </a:bodyPr>
          <a:lstStyle/>
          <a:p>
            <a:pPr algn="ctr"/>
            <a:r>
              <a:rPr lang="en-US" sz="1200" dirty="0">
                <a:latin typeface="+mj-lt"/>
              </a:rPr>
              <a:t>FUTURE SCENARIO</a:t>
            </a:r>
          </a:p>
        </p:txBody>
      </p:sp>
      <p:sp>
        <p:nvSpPr>
          <p:cNvPr id="144" name="TextBox 143">
            <a:extLst>
              <a:ext uri="{FF2B5EF4-FFF2-40B4-BE49-F238E27FC236}">
                <a16:creationId xmlns:a16="http://schemas.microsoft.com/office/drawing/2014/main" id="{13F5F3AF-EDF9-D576-1C22-132A4B5065BD}"/>
              </a:ext>
            </a:extLst>
          </p:cNvPr>
          <p:cNvSpPr txBox="1"/>
          <p:nvPr/>
        </p:nvSpPr>
        <p:spPr>
          <a:xfrm rot="16200000">
            <a:off x="-581366" y="3210671"/>
            <a:ext cx="2334791" cy="276999"/>
          </a:xfrm>
          <a:prstGeom prst="rect">
            <a:avLst/>
          </a:prstGeom>
          <a:noFill/>
        </p:spPr>
        <p:txBody>
          <a:bodyPr wrap="square" rtlCol="0">
            <a:spAutoFit/>
          </a:bodyPr>
          <a:lstStyle/>
          <a:p>
            <a:pPr algn="ctr"/>
            <a:r>
              <a:rPr lang="en-US" sz="1200" dirty="0">
                <a:latin typeface="+mj-lt"/>
              </a:rPr>
              <a:t>CURRENT SCENARIO</a:t>
            </a:r>
          </a:p>
        </p:txBody>
      </p:sp>
    </p:spTree>
    <p:extLst>
      <p:ext uri="{BB962C8B-B14F-4D97-AF65-F5344CB8AC3E}">
        <p14:creationId xmlns:p14="http://schemas.microsoft.com/office/powerpoint/2010/main" val="148750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2F1CE46-E80B-2796-53BC-D1908D016ED8}"/>
              </a:ext>
            </a:extLst>
          </p:cNvPr>
          <p:cNvSpPr txBox="1">
            <a:spLocks noChangeArrowheads="1"/>
          </p:cNvSpPr>
          <p:nvPr/>
        </p:nvSpPr>
        <p:spPr>
          <a:xfrm>
            <a:off x="432752" y="464286"/>
            <a:ext cx="9263698"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HOW MUCH DO THEY COST?</a:t>
            </a:r>
            <a:br>
              <a:rPr lang="en-US" sz="3200" b="1" dirty="0">
                <a:latin typeface="Arial Black" charset="0"/>
                <a:ea typeface="Arial Black" charset="0"/>
                <a:cs typeface="Arial Black" charset="0"/>
              </a:rPr>
            </a:br>
            <a:r>
              <a:rPr lang="en-US" sz="3200" b="1" dirty="0">
                <a:solidFill>
                  <a:schemeClr val="accent4"/>
                </a:solidFill>
                <a:latin typeface="Arial Black" charset="0"/>
                <a:ea typeface="Arial Black" charset="0"/>
                <a:cs typeface="Arial Black" charset="0"/>
              </a:rPr>
              <a:t>S31/A5349</a:t>
            </a:r>
            <a:endParaRPr lang="en-US" sz="3200" b="1" dirty="0">
              <a:latin typeface="Arial Black" charset="0"/>
              <a:ea typeface="Arial Black" charset="0"/>
              <a:cs typeface="Arial Black" charset="0"/>
            </a:endParaRPr>
          </a:p>
        </p:txBody>
      </p:sp>
      <p:sp>
        <p:nvSpPr>
          <p:cNvPr id="4" name="TextBox 3">
            <a:extLst>
              <a:ext uri="{FF2B5EF4-FFF2-40B4-BE49-F238E27FC236}">
                <a16:creationId xmlns:a16="http://schemas.microsoft.com/office/drawing/2014/main" id="{6BD30F54-08B3-5416-763C-575DA12F14D7}"/>
              </a:ext>
            </a:extLst>
          </p:cNvPr>
          <p:cNvSpPr txBox="1"/>
          <p:nvPr/>
        </p:nvSpPr>
        <p:spPr>
          <a:xfrm>
            <a:off x="453534" y="834804"/>
            <a:ext cx="3986401"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S31/A5349</a:t>
            </a:r>
            <a:endParaRPr lang="en-US" sz="3200" dirty="0">
              <a:ln>
                <a:solidFill>
                  <a:schemeClr val="tx1"/>
                </a:solidFill>
              </a:ln>
              <a:noFill/>
            </a:endParaRPr>
          </a:p>
        </p:txBody>
      </p:sp>
      <p:sp>
        <p:nvSpPr>
          <p:cNvPr id="8" name="TextBox 7">
            <a:extLst>
              <a:ext uri="{FF2B5EF4-FFF2-40B4-BE49-F238E27FC236}">
                <a16:creationId xmlns:a16="http://schemas.microsoft.com/office/drawing/2014/main" id="{0FE7C296-6D24-F516-6489-8D38C532E7CF}"/>
              </a:ext>
            </a:extLst>
          </p:cNvPr>
          <p:cNvSpPr txBox="1"/>
          <p:nvPr/>
        </p:nvSpPr>
        <p:spPr>
          <a:xfrm>
            <a:off x="1122054" y="1982450"/>
            <a:ext cx="4280589" cy="1446550"/>
          </a:xfrm>
          <a:prstGeom prst="rect">
            <a:avLst/>
          </a:prstGeom>
          <a:noFill/>
        </p:spPr>
        <p:txBody>
          <a:bodyPr wrap="square">
            <a:spAutoFit/>
          </a:bodyPr>
          <a:lstStyle/>
          <a:p>
            <a:pPr algn="l"/>
            <a:r>
              <a:rPr lang="en-US" sz="2800" b="1" dirty="0">
                <a:solidFill>
                  <a:schemeClr val="accent4"/>
                </a:solidFill>
                <a:latin typeface="+mj-lt"/>
                <a:cs typeface="Arial" panose="020B0604020202020204" pitchFamily="34" charset="0"/>
              </a:rPr>
              <a:t>Sanofi</a:t>
            </a:r>
            <a:endParaRPr lang="en-US" sz="2000" b="1" dirty="0">
              <a:solidFill>
                <a:schemeClr val="accent4"/>
              </a:solidFill>
              <a:latin typeface="+mj-lt"/>
              <a:cs typeface="Arial" panose="020B0604020202020204" pitchFamily="34" charset="0"/>
            </a:endParaRPr>
          </a:p>
          <a:p>
            <a:pPr algn="l"/>
            <a:r>
              <a:rPr lang="en-US" sz="2000" b="1" dirty="0">
                <a:latin typeface="+mj-lt"/>
                <a:cs typeface="Arial" panose="020B0604020202020204" pitchFamily="34" charset="0"/>
              </a:rPr>
              <a:t>150 mg standalone P tablet</a:t>
            </a:r>
          </a:p>
          <a:p>
            <a:pPr algn="l"/>
            <a:r>
              <a:rPr lang="en-US" sz="2000" dirty="0">
                <a:latin typeface="Arial" panose="020B0604020202020204" pitchFamily="34" charset="0"/>
                <a:cs typeface="Arial" panose="020B0604020202020204" pitchFamily="34" charset="0"/>
              </a:rPr>
              <a:t>US$6.00 / 24-tablet blister pack</a:t>
            </a:r>
          </a:p>
          <a:p>
            <a:pPr algn="l"/>
            <a:r>
              <a:rPr lang="en-US" sz="2000" dirty="0">
                <a:latin typeface="Arial" panose="020B0604020202020204" pitchFamily="34" charset="0"/>
                <a:cs typeface="Arial" panose="020B0604020202020204" pitchFamily="34" charset="0"/>
              </a:rPr>
              <a:t>US$240 for S31 regimen</a:t>
            </a:r>
          </a:p>
        </p:txBody>
      </p:sp>
      <p:grpSp>
        <p:nvGrpSpPr>
          <p:cNvPr id="9" name="Group 8">
            <a:extLst>
              <a:ext uri="{FF2B5EF4-FFF2-40B4-BE49-F238E27FC236}">
                <a16:creationId xmlns:a16="http://schemas.microsoft.com/office/drawing/2014/main" id="{5755F922-D0F7-BA5F-CFBB-BBD6A6440716}"/>
              </a:ext>
            </a:extLst>
          </p:cNvPr>
          <p:cNvGrpSpPr/>
          <p:nvPr/>
        </p:nvGrpSpPr>
        <p:grpSpPr>
          <a:xfrm>
            <a:off x="801597" y="3698452"/>
            <a:ext cx="1766241" cy="1110784"/>
            <a:chOff x="495765" y="1187752"/>
            <a:chExt cx="1766241" cy="1110784"/>
          </a:xfrm>
        </p:grpSpPr>
        <p:sp>
          <p:nvSpPr>
            <p:cNvPr id="10" name="Oval 9">
              <a:extLst>
                <a:ext uri="{FF2B5EF4-FFF2-40B4-BE49-F238E27FC236}">
                  <a16:creationId xmlns:a16="http://schemas.microsoft.com/office/drawing/2014/main" id="{135D6754-96B5-FCBF-1F9A-A4E2CD1A9A51}"/>
                </a:ext>
              </a:extLst>
            </p:cNvPr>
            <p:cNvSpPr/>
            <p:nvPr/>
          </p:nvSpPr>
          <p:spPr>
            <a:xfrm>
              <a:off x="839206" y="119881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B6ED9E1-F235-D595-8900-9EFA5A96133D}"/>
                </a:ext>
              </a:extLst>
            </p:cNvPr>
            <p:cNvGrpSpPr/>
            <p:nvPr/>
          </p:nvGrpSpPr>
          <p:grpSpPr>
            <a:xfrm>
              <a:off x="495765" y="1187752"/>
              <a:ext cx="1766241" cy="593361"/>
              <a:chOff x="219403" y="1315811"/>
              <a:chExt cx="1766241" cy="593361"/>
            </a:xfrm>
          </p:grpSpPr>
          <p:sp>
            <p:nvSpPr>
              <p:cNvPr id="13" name="TextBox 12">
                <a:extLst>
                  <a:ext uri="{FF2B5EF4-FFF2-40B4-BE49-F238E27FC236}">
                    <a16:creationId xmlns:a16="http://schemas.microsoft.com/office/drawing/2014/main" id="{8A7C492B-3B51-BF0A-65C5-C7A60DEEE2A2}"/>
                  </a:ext>
                </a:extLst>
              </p:cNvPr>
              <p:cNvSpPr txBox="1"/>
              <p:nvPr/>
            </p:nvSpPr>
            <p:spPr>
              <a:xfrm>
                <a:off x="239767" y="1324397"/>
                <a:ext cx="1745877" cy="584775"/>
              </a:xfrm>
              <a:prstGeom prst="rect">
                <a:avLst/>
              </a:prstGeom>
              <a:noFill/>
            </p:spPr>
            <p:txBody>
              <a:bodyPr wrap="square" rtlCol="0">
                <a:spAutoFit/>
              </a:bodyPr>
              <a:lstStyle/>
              <a:p>
                <a:pPr algn="ctr"/>
                <a:r>
                  <a:rPr lang="en-US" sz="3200" spc="-300" dirty="0">
                    <a:solidFill>
                      <a:schemeClr val="accent4"/>
                    </a:solidFill>
                    <a:latin typeface="+mj-lt"/>
                  </a:rPr>
                  <a:t>$240</a:t>
                </a:r>
                <a:endParaRPr lang="en-US" sz="4400" spc="-300" dirty="0">
                  <a:solidFill>
                    <a:schemeClr val="accent4"/>
                  </a:solidFill>
                  <a:latin typeface="+mj-lt"/>
                </a:endParaRPr>
              </a:p>
            </p:txBody>
          </p:sp>
          <p:sp>
            <p:nvSpPr>
              <p:cNvPr id="14" name="TextBox 13">
                <a:extLst>
                  <a:ext uri="{FF2B5EF4-FFF2-40B4-BE49-F238E27FC236}">
                    <a16:creationId xmlns:a16="http://schemas.microsoft.com/office/drawing/2014/main" id="{6D627367-9985-708B-51C2-934B2486F758}"/>
                  </a:ext>
                </a:extLst>
              </p:cNvPr>
              <p:cNvSpPr txBox="1"/>
              <p:nvPr/>
            </p:nvSpPr>
            <p:spPr>
              <a:xfrm>
                <a:off x="219403" y="1315811"/>
                <a:ext cx="1745880" cy="584775"/>
              </a:xfrm>
              <a:prstGeom prst="rect">
                <a:avLst/>
              </a:prstGeom>
              <a:noFill/>
            </p:spPr>
            <p:txBody>
              <a:bodyPr wrap="square" rtlCol="0">
                <a:spAutoFit/>
              </a:bodyPr>
              <a:lstStyle/>
              <a:p>
                <a:pPr algn="ctr"/>
                <a:r>
                  <a:rPr lang="en-US" sz="3200" spc="-300" dirty="0">
                    <a:ln>
                      <a:solidFill>
                        <a:schemeClr val="tx1"/>
                      </a:solidFill>
                    </a:ln>
                    <a:noFill/>
                    <a:latin typeface="+mj-lt"/>
                  </a:rPr>
                  <a:t>$240</a:t>
                </a:r>
              </a:p>
            </p:txBody>
          </p:sp>
        </p:grpSp>
        <p:pic>
          <p:nvPicPr>
            <p:cNvPr id="12" name="Graphic 11">
              <a:extLst>
                <a:ext uri="{FF2B5EF4-FFF2-40B4-BE49-F238E27FC236}">
                  <a16:creationId xmlns:a16="http://schemas.microsoft.com/office/drawing/2014/main" id="{B2FC035D-AA0D-01B0-1D04-032EDAD1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118" y="1702954"/>
              <a:ext cx="723900" cy="552450"/>
            </a:xfrm>
            <a:prstGeom prst="rect">
              <a:avLst/>
            </a:prstGeom>
          </p:spPr>
        </p:pic>
      </p:grpSp>
      <p:sp>
        <p:nvSpPr>
          <p:cNvPr id="15" name="TextBox 14">
            <a:extLst>
              <a:ext uri="{FF2B5EF4-FFF2-40B4-BE49-F238E27FC236}">
                <a16:creationId xmlns:a16="http://schemas.microsoft.com/office/drawing/2014/main" id="{EBEE6DD8-09AD-22E9-3B90-2D7AE53FF829}"/>
              </a:ext>
            </a:extLst>
          </p:cNvPr>
          <p:cNvSpPr txBox="1"/>
          <p:nvPr/>
        </p:nvSpPr>
        <p:spPr>
          <a:xfrm>
            <a:off x="6909219" y="3322007"/>
            <a:ext cx="4983404" cy="1446550"/>
          </a:xfrm>
          <a:prstGeom prst="rect">
            <a:avLst/>
          </a:prstGeom>
          <a:noFill/>
        </p:spPr>
        <p:txBody>
          <a:bodyPr wrap="square">
            <a:spAutoFit/>
          </a:bodyPr>
          <a:lstStyle/>
          <a:p>
            <a:pPr algn="l"/>
            <a:r>
              <a:rPr lang="en-US" sz="2800" b="1" dirty="0">
                <a:solidFill>
                  <a:schemeClr val="accent4"/>
                </a:solidFill>
                <a:latin typeface="+mj-lt"/>
                <a:cs typeface="Arial" panose="020B0604020202020204" pitchFamily="34" charset="0"/>
              </a:rPr>
              <a:t>Lupin</a:t>
            </a:r>
            <a:endParaRPr lang="en-US" sz="2000" b="1" dirty="0">
              <a:solidFill>
                <a:schemeClr val="accent4"/>
              </a:solidFill>
              <a:latin typeface="+mj-lt"/>
              <a:cs typeface="Arial" panose="020B0604020202020204" pitchFamily="34" charset="0"/>
            </a:endParaRPr>
          </a:p>
          <a:p>
            <a:pPr algn="l"/>
            <a:r>
              <a:rPr lang="en-US" sz="2000" b="1" dirty="0">
                <a:latin typeface="+mj-lt"/>
                <a:cs typeface="Arial" panose="020B0604020202020204" pitchFamily="34" charset="0"/>
              </a:rPr>
              <a:t>300 mg standalone P tablet</a:t>
            </a:r>
          </a:p>
          <a:p>
            <a:pPr algn="l"/>
            <a:r>
              <a:rPr lang="en-US" sz="2000" dirty="0">
                <a:latin typeface="Arial" panose="020B0604020202020204" pitchFamily="34" charset="0"/>
                <a:cs typeface="Arial" panose="020B0604020202020204" pitchFamily="34" charset="0"/>
              </a:rPr>
              <a:t>US$33.90 / 100-tablet pack</a:t>
            </a:r>
          </a:p>
          <a:p>
            <a:pPr algn="l"/>
            <a:r>
              <a:rPr lang="en-US" sz="2000" dirty="0">
                <a:latin typeface="Arial" panose="020B0604020202020204" pitchFamily="34" charset="0"/>
                <a:cs typeface="Arial" panose="020B0604020202020204" pitchFamily="34" charset="0"/>
              </a:rPr>
              <a:t>US$163 for S31 regimen</a:t>
            </a:r>
          </a:p>
        </p:txBody>
      </p:sp>
      <p:grpSp>
        <p:nvGrpSpPr>
          <p:cNvPr id="16" name="Group 15">
            <a:extLst>
              <a:ext uri="{FF2B5EF4-FFF2-40B4-BE49-F238E27FC236}">
                <a16:creationId xmlns:a16="http://schemas.microsoft.com/office/drawing/2014/main" id="{C89ADEB4-4AD5-7188-E274-94B27366CFC5}"/>
              </a:ext>
            </a:extLst>
          </p:cNvPr>
          <p:cNvGrpSpPr/>
          <p:nvPr/>
        </p:nvGrpSpPr>
        <p:grpSpPr>
          <a:xfrm>
            <a:off x="6707246" y="1961530"/>
            <a:ext cx="1482404" cy="1120645"/>
            <a:chOff x="637233" y="1177891"/>
            <a:chExt cx="1482404" cy="1120645"/>
          </a:xfrm>
        </p:grpSpPr>
        <p:sp>
          <p:nvSpPr>
            <p:cNvPr id="17" name="Oval 16">
              <a:extLst>
                <a:ext uri="{FF2B5EF4-FFF2-40B4-BE49-F238E27FC236}">
                  <a16:creationId xmlns:a16="http://schemas.microsoft.com/office/drawing/2014/main" id="{D578D187-F0C5-9AF8-E277-977C5A23698E}"/>
                </a:ext>
              </a:extLst>
            </p:cNvPr>
            <p:cNvSpPr/>
            <p:nvPr/>
          </p:nvSpPr>
          <p:spPr>
            <a:xfrm>
              <a:off x="839206" y="119881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FAF326E-8DE4-93B0-3BA8-8A50B164F131}"/>
                </a:ext>
              </a:extLst>
            </p:cNvPr>
            <p:cNvGrpSpPr/>
            <p:nvPr/>
          </p:nvGrpSpPr>
          <p:grpSpPr>
            <a:xfrm>
              <a:off x="637233" y="1177891"/>
              <a:ext cx="1482404" cy="612877"/>
              <a:chOff x="360871" y="1305950"/>
              <a:chExt cx="1482404" cy="612877"/>
            </a:xfrm>
          </p:grpSpPr>
          <p:sp>
            <p:nvSpPr>
              <p:cNvPr id="20" name="TextBox 19">
                <a:extLst>
                  <a:ext uri="{FF2B5EF4-FFF2-40B4-BE49-F238E27FC236}">
                    <a16:creationId xmlns:a16="http://schemas.microsoft.com/office/drawing/2014/main" id="{F2E3FAA0-D530-D972-F176-C410401D67BB}"/>
                  </a:ext>
                </a:extLst>
              </p:cNvPr>
              <p:cNvSpPr txBox="1"/>
              <p:nvPr/>
            </p:nvSpPr>
            <p:spPr>
              <a:xfrm>
                <a:off x="360872" y="1334052"/>
                <a:ext cx="1482403" cy="584775"/>
              </a:xfrm>
              <a:prstGeom prst="rect">
                <a:avLst/>
              </a:prstGeom>
              <a:noFill/>
            </p:spPr>
            <p:txBody>
              <a:bodyPr wrap="square" rtlCol="0">
                <a:spAutoFit/>
              </a:bodyPr>
              <a:lstStyle/>
              <a:p>
                <a:pPr algn="ctr"/>
                <a:r>
                  <a:rPr lang="en-US" sz="3200" spc="-300" dirty="0">
                    <a:solidFill>
                      <a:schemeClr val="accent4"/>
                    </a:solidFill>
                    <a:latin typeface="+mj-lt"/>
                  </a:rPr>
                  <a:t>$163</a:t>
                </a:r>
                <a:endParaRPr lang="en-US" sz="4400" spc="-300" dirty="0">
                  <a:solidFill>
                    <a:schemeClr val="accent4"/>
                  </a:solidFill>
                  <a:latin typeface="+mj-lt"/>
                </a:endParaRPr>
              </a:p>
            </p:txBody>
          </p:sp>
          <p:sp>
            <p:nvSpPr>
              <p:cNvPr id="21" name="TextBox 20">
                <a:extLst>
                  <a:ext uri="{FF2B5EF4-FFF2-40B4-BE49-F238E27FC236}">
                    <a16:creationId xmlns:a16="http://schemas.microsoft.com/office/drawing/2014/main" id="{CC9AEC02-F9FD-FC00-93A5-E920BF93647B}"/>
                  </a:ext>
                </a:extLst>
              </p:cNvPr>
              <p:cNvSpPr txBox="1"/>
              <p:nvPr/>
            </p:nvSpPr>
            <p:spPr>
              <a:xfrm>
                <a:off x="360871" y="1305950"/>
                <a:ext cx="1482403" cy="584775"/>
              </a:xfrm>
              <a:prstGeom prst="rect">
                <a:avLst/>
              </a:prstGeom>
              <a:noFill/>
            </p:spPr>
            <p:txBody>
              <a:bodyPr wrap="square" rtlCol="0">
                <a:spAutoFit/>
              </a:bodyPr>
              <a:lstStyle/>
              <a:p>
                <a:pPr algn="ctr"/>
                <a:r>
                  <a:rPr lang="en-US" sz="3200" spc="-300" dirty="0">
                    <a:ln>
                      <a:solidFill>
                        <a:schemeClr val="tx1"/>
                      </a:solidFill>
                    </a:ln>
                    <a:noFill/>
                    <a:latin typeface="+mj-lt"/>
                  </a:rPr>
                  <a:t>$163</a:t>
                </a:r>
              </a:p>
            </p:txBody>
          </p:sp>
        </p:grpSp>
        <p:pic>
          <p:nvPicPr>
            <p:cNvPr id="19" name="Graphic 18">
              <a:extLst>
                <a:ext uri="{FF2B5EF4-FFF2-40B4-BE49-F238E27FC236}">
                  <a16:creationId xmlns:a16="http://schemas.microsoft.com/office/drawing/2014/main" id="{87B8D8F7-BFB3-3F73-2EE3-97D797ED8F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118" y="1702954"/>
              <a:ext cx="723900" cy="552450"/>
            </a:xfrm>
            <a:prstGeom prst="rect">
              <a:avLst/>
            </a:prstGeom>
          </p:spPr>
        </p:pic>
      </p:grpSp>
      <p:cxnSp>
        <p:nvCxnSpPr>
          <p:cNvPr id="26" name="Straight Connector 25">
            <a:extLst>
              <a:ext uri="{FF2B5EF4-FFF2-40B4-BE49-F238E27FC236}">
                <a16:creationId xmlns:a16="http://schemas.microsoft.com/office/drawing/2014/main" id="{2CA5D10E-2623-2474-E35E-D199415DC95F}"/>
              </a:ext>
            </a:extLst>
          </p:cNvPr>
          <p:cNvCxnSpPr>
            <a:cxnSpLocks/>
          </p:cNvCxnSpPr>
          <p:nvPr/>
        </p:nvCxnSpPr>
        <p:spPr>
          <a:xfrm>
            <a:off x="5780508" y="1611308"/>
            <a:ext cx="0" cy="3993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5D10948-668F-57EC-0F4E-13F1F43CEB56}"/>
              </a:ext>
            </a:extLst>
          </p:cNvPr>
          <p:cNvGrpSpPr/>
          <p:nvPr/>
        </p:nvGrpSpPr>
        <p:grpSpPr>
          <a:xfrm rot="5400000">
            <a:off x="5607636" y="5290290"/>
            <a:ext cx="345744" cy="91440"/>
            <a:chOff x="4846009" y="4995321"/>
            <a:chExt cx="345744" cy="91440"/>
          </a:xfrm>
        </p:grpSpPr>
        <p:sp>
          <p:nvSpPr>
            <p:cNvPr id="28" name="Oval 27">
              <a:extLst>
                <a:ext uri="{FF2B5EF4-FFF2-40B4-BE49-F238E27FC236}">
                  <a16:creationId xmlns:a16="http://schemas.microsoft.com/office/drawing/2014/main" id="{08842FB7-4F9D-056F-2A12-9A2B701947E5}"/>
                </a:ext>
              </a:extLst>
            </p:cNvPr>
            <p:cNvSpPr/>
            <p:nvPr/>
          </p:nvSpPr>
          <p:spPr>
            <a:xfrm rot="16200000">
              <a:off x="4973161" y="4995321"/>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B91F897-5E99-4E12-26EF-4E188D883500}"/>
                </a:ext>
              </a:extLst>
            </p:cNvPr>
            <p:cNvSpPr/>
            <p:nvPr/>
          </p:nvSpPr>
          <p:spPr>
            <a:xfrm rot="16200000">
              <a:off x="5146033" y="5018180"/>
              <a:ext cx="45720" cy="4572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CFADA13-B56E-4524-C6E7-2FA8F9851D16}"/>
                </a:ext>
              </a:extLst>
            </p:cNvPr>
            <p:cNvSpPr/>
            <p:nvPr/>
          </p:nvSpPr>
          <p:spPr>
            <a:xfrm rot="16200000">
              <a:off x="4846009" y="5016258"/>
              <a:ext cx="45720" cy="4572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236AE9D2-288D-EC53-B73A-196FB9C3B76E}"/>
              </a:ext>
            </a:extLst>
          </p:cNvPr>
          <p:cNvSpPr txBox="1"/>
          <p:nvPr/>
        </p:nvSpPr>
        <p:spPr>
          <a:xfrm>
            <a:off x="6398534" y="6116715"/>
            <a:ext cx="5626931" cy="553998"/>
          </a:xfrm>
          <a:prstGeom prst="rect">
            <a:avLst/>
          </a:prstGeom>
          <a:noFill/>
        </p:spPr>
        <p:txBody>
          <a:bodyPr wrap="square">
            <a:spAutoFit/>
          </a:bodyPr>
          <a:lstStyle/>
          <a:p>
            <a:r>
              <a:rPr lang="en-US" sz="1000" dirty="0">
                <a:latin typeface="Arial" panose="020B0604020202020204" pitchFamily="34" charset="0"/>
              </a:rPr>
              <a:t>*</a:t>
            </a:r>
            <a:r>
              <a:rPr lang="en-US" sz="1000" b="0" i="0" dirty="0">
                <a:effectLst/>
                <a:latin typeface="Arial" panose="020B0604020202020204" pitchFamily="34" charset="0"/>
              </a:rPr>
              <a:t>Estimated regimen prices </a:t>
            </a:r>
            <a:r>
              <a:rPr lang="en-US" sz="1000" dirty="0">
                <a:effectLst/>
                <a:latin typeface="Arial" panose="020B0604020202020204" pitchFamily="34" charset="0"/>
                <a:cs typeface="Arial" panose="020B0604020202020204" pitchFamily="34" charset="0"/>
              </a:rPr>
              <a:t>are</a:t>
            </a:r>
            <a:r>
              <a:rPr lang="en-US" sz="1000" b="0" i="0" dirty="0">
                <a:effectLst/>
                <a:latin typeface="Arial" panose="020B0604020202020204" pitchFamily="34" charset="0"/>
              </a:rPr>
              <a:t> calculated using the average weighted price for each medicine (average weighted price account for the different prices for each supplier of that medicine weighted by the market share allocation received from each GDF tender).</a:t>
            </a:r>
            <a:endParaRPr lang="en-US" sz="1000" dirty="0"/>
          </a:p>
        </p:txBody>
      </p:sp>
    </p:spTree>
    <p:extLst>
      <p:ext uri="{BB962C8B-B14F-4D97-AF65-F5344CB8AC3E}">
        <p14:creationId xmlns:p14="http://schemas.microsoft.com/office/powerpoint/2010/main" val="127049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7CE830-AE86-5597-0EA6-A5C032681406}"/>
              </a:ext>
            </a:extLst>
          </p:cNvPr>
          <p:cNvSpPr/>
          <p:nvPr/>
        </p:nvSpPr>
        <p:spPr>
          <a:xfrm>
            <a:off x="0" y="2105247"/>
            <a:ext cx="12192000" cy="42689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16F2D49-4855-9ADE-3281-8F5570C287AD}"/>
              </a:ext>
            </a:extLst>
          </p:cNvPr>
          <p:cNvGrpSpPr/>
          <p:nvPr/>
        </p:nvGrpSpPr>
        <p:grpSpPr>
          <a:xfrm>
            <a:off x="432751" y="425307"/>
            <a:ext cx="10322081" cy="759234"/>
            <a:chOff x="432751" y="425307"/>
            <a:chExt cx="10322081" cy="759234"/>
          </a:xfrm>
        </p:grpSpPr>
        <p:sp>
          <p:nvSpPr>
            <p:cNvPr id="2" name="Rectangle 2">
              <a:extLst>
                <a:ext uri="{FF2B5EF4-FFF2-40B4-BE49-F238E27FC236}">
                  <a16:creationId xmlns:a16="http://schemas.microsoft.com/office/drawing/2014/main" id="{3581082A-BFF1-E027-E62F-0DB010B87D24}"/>
                </a:ext>
              </a:extLst>
            </p:cNvPr>
            <p:cNvSpPr txBox="1">
              <a:spLocks noChangeArrowheads="1"/>
            </p:cNvSpPr>
            <p:nvPr/>
          </p:nvSpPr>
          <p:spPr>
            <a:xfrm>
              <a:off x="432751" y="464286"/>
              <a:ext cx="10322081"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4"/>
                  </a:solidFill>
                  <a:latin typeface="Arial Black" charset="0"/>
                  <a:ea typeface="Arial Black" charset="0"/>
                  <a:cs typeface="Arial Black" charset="0"/>
                </a:rPr>
                <a:t>S</a:t>
              </a:r>
              <a:r>
                <a:rPr lang="en-US" sz="3200" b="1" dirty="0">
                  <a:latin typeface="Arial Black" charset="0"/>
                  <a:ea typeface="Arial Black" charset="0"/>
                  <a:cs typeface="Arial Black" charset="0"/>
                </a:rPr>
                <a:t>TAFF, </a:t>
              </a:r>
              <a:r>
                <a:rPr lang="en-US" sz="3200" b="1" dirty="0">
                  <a:solidFill>
                    <a:schemeClr val="accent4"/>
                  </a:solidFill>
                  <a:latin typeface="Arial Black" charset="0"/>
                  <a:ea typeface="Arial Black" charset="0"/>
                  <a:cs typeface="Arial Black" charset="0"/>
                </a:rPr>
                <a:t>S</a:t>
              </a:r>
              <a:r>
                <a:rPr lang="en-US" sz="3200" b="1" dirty="0">
                  <a:latin typeface="Arial Black" charset="0"/>
                  <a:ea typeface="Arial Black" charset="0"/>
                  <a:cs typeface="Arial Black" charset="0"/>
                </a:rPr>
                <a:t>TUFF, </a:t>
              </a:r>
              <a:r>
                <a:rPr lang="en-US" sz="3200" b="1" dirty="0">
                  <a:solidFill>
                    <a:schemeClr val="accent4"/>
                  </a:solidFill>
                  <a:latin typeface="Arial Black" charset="0"/>
                  <a:ea typeface="Arial Black" charset="0"/>
                  <a:cs typeface="Arial Black" charset="0"/>
                </a:rPr>
                <a:t>S</a:t>
              </a:r>
              <a:r>
                <a:rPr lang="en-US" sz="3200" b="1" dirty="0">
                  <a:latin typeface="Arial Black" charset="0"/>
                  <a:ea typeface="Arial Black" charset="0"/>
                  <a:cs typeface="Arial Black" charset="0"/>
                </a:rPr>
                <a:t>PACE, </a:t>
              </a:r>
              <a:r>
                <a:rPr lang="en-US" sz="3200" b="1" dirty="0">
                  <a:solidFill>
                    <a:schemeClr val="accent4"/>
                  </a:solidFill>
                  <a:latin typeface="Arial Black" charset="0"/>
                  <a:ea typeface="Arial Black" charset="0"/>
                  <a:cs typeface="Arial Black" charset="0"/>
                </a:rPr>
                <a:t>S</a:t>
              </a:r>
              <a:r>
                <a:rPr lang="en-US" sz="3200" b="1" dirty="0">
                  <a:latin typeface="Arial Black" charset="0"/>
                  <a:ea typeface="Arial Black" charset="0"/>
                  <a:cs typeface="Arial Black" charset="0"/>
                </a:rPr>
                <a:t>YSTEMS, </a:t>
              </a:r>
              <a:r>
                <a:rPr lang="en-US" sz="3200" b="1" dirty="0">
                  <a:solidFill>
                    <a:schemeClr val="accent4"/>
                  </a:solidFill>
                  <a:latin typeface="Arial Black" charset="0"/>
                  <a:ea typeface="Arial Black" charset="0"/>
                  <a:cs typeface="Arial Black" charset="0"/>
                </a:rPr>
                <a:t>S</a:t>
              </a:r>
              <a:r>
                <a:rPr lang="en-US" sz="3200" b="1" dirty="0">
                  <a:latin typeface="Arial Black" charset="0"/>
                  <a:ea typeface="Arial Black" charset="0"/>
                  <a:cs typeface="Arial Black" charset="0"/>
                </a:rPr>
                <a:t>UPPORT</a:t>
              </a:r>
            </a:p>
          </p:txBody>
        </p:sp>
        <p:sp>
          <p:nvSpPr>
            <p:cNvPr id="10" name="TextBox 9">
              <a:extLst>
                <a:ext uri="{FF2B5EF4-FFF2-40B4-BE49-F238E27FC236}">
                  <a16:creationId xmlns:a16="http://schemas.microsoft.com/office/drawing/2014/main" id="{249F273C-8A26-1CB8-8FAE-C194C2660ECE}"/>
                </a:ext>
              </a:extLst>
            </p:cNvPr>
            <p:cNvSpPr txBox="1"/>
            <p:nvPr/>
          </p:nvSpPr>
          <p:spPr>
            <a:xfrm>
              <a:off x="7920459" y="425307"/>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9" name="TextBox 8">
              <a:extLst>
                <a:ext uri="{FF2B5EF4-FFF2-40B4-BE49-F238E27FC236}">
                  <a16:creationId xmlns:a16="http://schemas.microsoft.com/office/drawing/2014/main" id="{0A2589BB-84C5-E9D9-8AA3-CE0F916980E5}"/>
                </a:ext>
              </a:extLst>
            </p:cNvPr>
            <p:cNvSpPr txBox="1"/>
            <p:nvPr/>
          </p:nvSpPr>
          <p:spPr>
            <a:xfrm>
              <a:off x="5502707" y="425308"/>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8" name="TextBox 7">
              <a:extLst>
                <a:ext uri="{FF2B5EF4-FFF2-40B4-BE49-F238E27FC236}">
                  <a16:creationId xmlns:a16="http://schemas.microsoft.com/office/drawing/2014/main" id="{F6AC52B0-B060-4A82-0192-63A0DEA56082}"/>
                </a:ext>
              </a:extLst>
            </p:cNvPr>
            <p:cNvSpPr txBox="1"/>
            <p:nvPr/>
          </p:nvSpPr>
          <p:spPr>
            <a:xfrm>
              <a:off x="3757193" y="425309"/>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7" name="TextBox 6">
              <a:extLst>
                <a:ext uri="{FF2B5EF4-FFF2-40B4-BE49-F238E27FC236}">
                  <a16:creationId xmlns:a16="http://schemas.microsoft.com/office/drawing/2014/main" id="{A5610A87-5922-AB73-9807-66FC446EE44D}"/>
                </a:ext>
              </a:extLst>
            </p:cNvPr>
            <p:cNvSpPr txBox="1"/>
            <p:nvPr/>
          </p:nvSpPr>
          <p:spPr>
            <a:xfrm>
              <a:off x="2079024" y="430625"/>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6" name="TextBox 5">
              <a:extLst>
                <a:ext uri="{FF2B5EF4-FFF2-40B4-BE49-F238E27FC236}">
                  <a16:creationId xmlns:a16="http://schemas.microsoft.com/office/drawing/2014/main" id="{298E6F29-DB24-1DFF-F3CE-914B60175541}"/>
                </a:ext>
              </a:extLst>
            </p:cNvPr>
            <p:cNvSpPr txBox="1"/>
            <p:nvPr/>
          </p:nvSpPr>
          <p:spPr>
            <a:xfrm>
              <a:off x="448699" y="425310"/>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grpSp>
      <p:sp>
        <p:nvSpPr>
          <p:cNvPr id="13" name="TextBox 12">
            <a:extLst>
              <a:ext uri="{FF2B5EF4-FFF2-40B4-BE49-F238E27FC236}">
                <a16:creationId xmlns:a16="http://schemas.microsoft.com/office/drawing/2014/main" id="{D16FB4E9-A790-96C6-7189-552FACCA919A}"/>
              </a:ext>
            </a:extLst>
          </p:cNvPr>
          <p:cNvSpPr txBox="1"/>
          <p:nvPr/>
        </p:nvSpPr>
        <p:spPr>
          <a:xfrm>
            <a:off x="448699" y="2415625"/>
            <a:ext cx="2103120" cy="2585323"/>
          </a:xfrm>
          <a:prstGeom prst="rect">
            <a:avLst/>
          </a:prstGeom>
          <a:noFill/>
        </p:spPr>
        <p:txBody>
          <a:bodyPr wrap="square">
            <a:spAutoFit/>
          </a:bodyPr>
          <a:lstStyle/>
          <a:p>
            <a:pPr algn="l"/>
            <a:r>
              <a:rPr lang="en-US" sz="1800" b="1" dirty="0">
                <a:solidFill>
                  <a:schemeClr val="accent3"/>
                </a:solidFill>
                <a:latin typeface="+mj-lt"/>
                <a:cs typeface="Arial" panose="020B0604020202020204" pitchFamily="34" charset="0"/>
              </a:rPr>
              <a:t>STAFF</a:t>
            </a:r>
            <a:endParaRPr lang="en-US" b="1" dirty="0">
              <a:solidFill>
                <a:schemeClr val="accent3"/>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Healthcare &amp; community workers to conduct clinic and community based active case finding; to conduct TB treatment literacy &amp; to support people requiring treatment.</a:t>
            </a:r>
          </a:p>
        </p:txBody>
      </p:sp>
      <p:sp>
        <p:nvSpPr>
          <p:cNvPr id="15" name="TextBox 14">
            <a:extLst>
              <a:ext uri="{FF2B5EF4-FFF2-40B4-BE49-F238E27FC236}">
                <a16:creationId xmlns:a16="http://schemas.microsoft.com/office/drawing/2014/main" id="{D77E8B3F-7FEC-EF2C-16E2-CFA25D1D85AD}"/>
              </a:ext>
            </a:extLst>
          </p:cNvPr>
          <p:cNvSpPr txBox="1"/>
          <p:nvPr/>
        </p:nvSpPr>
        <p:spPr>
          <a:xfrm>
            <a:off x="2806197" y="2415625"/>
            <a:ext cx="2103120" cy="3077766"/>
          </a:xfrm>
          <a:prstGeom prst="rect">
            <a:avLst/>
          </a:prstGeom>
          <a:noFill/>
        </p:spPr>
        <p:txBody>
          <a:bodyPr wrap="square">
            <a:spAutoFit/>
          </a:bodyPr>
          <a:lstStyle/>
          <a:p>
            <a:pPr algn="l"/>
            <a:r>
              <a:rPr lang="en-US" sz="1800" b="1" dirty="0">
                <a:solidFill>
                  <a:schemeClr val="accent3"/>
                </a:solidFill>
                <a:latin typeface="+mj-lt"/>
                <a:cs typeface="Arial" panose="020B0604020202020204" pitchFamily="34" charset="0"/>
              </a:rPr>
              <a:t>STUFF</a:t>
            </a:r>
            <a:r>
              <a:rPr lang="en-US" sz="1800" dirty="0">
                <a:solidFill>
                  <a:srgbClr val="EF3E42"/>
                </a:solidFill>
                <a:latin typeface="Arial" panose="020B0604020202020204" pitchFamily="34" charset="0"/>
                <a:cs typeface="Arial" panose="020B0604020202020204" pitchFamily="34" charset="0"/>
              </a:rPr>
              <a:t> </a:t>
            </a:r>
          </a:p>
          <a:p>
            <a:pPr algn="l"/>
            <a:r>
              <a:rPr lang="en-US" sz="1600" dirty="0">
                <a:latin typeface="Arial" panose="020B0604020202020204" pitchFamily="34" charset="0"/>
                <a:cs typeface="Arial" panose="020B0604020202020204" pitchFamily="34" charset="0"/>
              </a:rPr>
              <a:t>TB tests to diagnose TB and drug-resistance and to monitor treatment; fixed-dose combination formulations to support the four-month rifapentine- and moxifloxacin-containing regimen.</a:t>
            </a:r>
          </a:p>
        </p:txBody>
      </p:sp>
      <p:sp>
        <p:nvSpPr>
          <p:cNvPr id="17" name="TextBox 16">
            <a:extLst>
              <a:ext uri="{FF2B5EF4-FFF2-40B4-BE49-F238E27FC236}">
                <a16:creationId xmlns:a16="http://schemas.microsoft.com/office/drawing/2014/main" id="{7EBA1A92-9194-79EC-F55B-859002DE95CB}"/>
              </a:ext>
            </a:extLst>
          </p:cNvPr>
          <p:cNvSpPr txBox="1"/>
          <p:nvPr/>
        </p:nvSpPr>
        <p:spPr>
          <a:xfrm>
            <a:off x="5163695" y="2415625"/>
            <a:ext cx="2103120" cy="1846659"/>
          </a:xfrm>
          <a:prstGeom prst="rect">
            <a:avLst/>
          </a:prstGeom>
          <a:noFill/>
        </p:spPr>
        <p:txBody>
          <a:bodyPr wrap="square">
            <a:spAutoFit/>
          </a:bodyPr>
          <a:lstStyle/>
          <a:p>
            <a:pPr algn="l"/>
            <a:r>
              <a:rPr lang="en-US" sz="1800" b="1" dirty="0">
                <a:solidFill>
                  <a:schemeClr val="accent3"/>
                </a:solidFill>
                <a:latin typeface="+mj-lt"/>
                <a:cs typeface="Arial" panose="020B0604020202020204" pitchFamily="34" charset="0"/>
              </a:rPr>
              <a:t>SPACE</a:t>
            </a:r>
            <a:endParaRPr lang="en-US" b="1" dirty="0">
              <a:solidFill>
                <a:schemeClr val="accent3"/>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A place for people undergoing TB testing; to collect treatment regimens; to meet with healthcare providers.</a:t>
            </a:r>
          </a:p>
        </p:txBody>
      </p:sp>
      <p:sp>
        <p:nvSpPr>
          <p:cNvPr id="18" name="TextBox 17">
            <a:extLst>
              <a:ext uri="{FF2B5EF4-FFF2-40B4-BE49-F238E27FC236}">
                <a16:creationId xmlns:a16="http://schemas.microsoft.com/office/drawing/2014/main" id="{57CB9A38-085F-8BF6-7DD0-FD8123D51BC1}"/>
              </a:ext>
            </a:extLst>
          </p:cNvPr>
          <p:cNvSpPr txBox="1"/>
          <p:nvPr/>
        </p:nvSpPr>
        <p:spPr>
          <a:xfrm>
            <a:off x="7521193" y="2401703"/>
            <a:ext cx="2103120" cy="3323987"/>
          </a:xfrm>
          <a:prstGeom prst="rect">
            <a:avLst/>
          </a:prstGeom>
          <a:noFill/>
        </p:spPr>
        <p:txBody>
          <a:bodyPr wrap="square">
            <a:spAutoFit/>
          </a:bodyPr>
          <a:lstStyle/>
          <a:p>
            <a:pPr algn="l"/>
            <a:r>
              <a:rPr lang="en-US" sz="1800" b="1" dirty="0">
                <a:solidFill>
                  <a:schemeClr val="accent3"/>
                </a:solidFill>
                <a:latin typeface="+mj-lt"/>
                <a:cs typeface="Arial" panose="020B0604020202020204" pitchFamily="34" charset="0"/>
              </a:rPr>
              <a:t>SYSTEMS</a:t>
            </a:r>
            <a:endParaRPr lang="en-US" b="1" dirty="0">
              <a:solidFill>
                <a:schemeClr val="accent3"/>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Updated national guidelines, medicines lists, and healthcare worker trainings; drug registration or waivers via National Regulatory Authorities; updated tenders to procure “stuff” to support treatment.</a:t>
            </a:r>
          </a:p>
        </p:txBody>
      </p:sp>
      <p:sp>
        <p:nvSpPr>
          <p:cNvPr id="19" name="TextBox 18">
            <a:extLst>
              <a:ext uri="{FF2B5EF4-FFF2-40B4-BE49-F238E27FC236}">
                <a16:creationId xmlns:a16="http://schemas.microsoft.com/office/drawing/2014/main" id="{3B84278E-D5D7-0A0D-ABE2-EA578998601A}"/>
              </a:ext>
            </a:extLst>
          </p:cNvPr>
          <p:cNvSpPr txBox="1"/>
          <p:nvPr/>
        </p:nvSpPr>
        <p:spPr>
          <a:xfrm>
            <a:off x="9878691" y="2415625"/>
            <a:ext cx="2103120" cy="2831544"/>
          </a:xfrm>
          <a:prstGeom prst="rect">
            <a:avLst/>
          </a:prstGeom>
          <a:noFill/>
        </p:spPr>
        <p:txBody>
          <a:bodyPr wrap="square">
            <a:spAutoFit/>
          </a:bodyPr>
          <a:lstStyle/>
          <a:p>
            <a:pPr algn="l"/>
            <a:r>
              <a:rPr lang="en-US" sz="1800" b="1" dirty="0">
                <a:solidFill>
                  <a:schemeClr val="accent3"/>
                </a:solidFill>
                <a:latin typeface="+mj-lt"/>
                <a:cs typeface="Arial" panose="020B0604020202020204" pitchFamily="34" charset="0"/>
              </a:rPr>
              <a:t>SUPPORT</a:t>
            </a:r>
            <a:endParaRPr lang="en-US" b="1" dirty="0">
              <a:solidFill>
                <a:schemeClr val="accent3"/>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Patient-centered models for administering TB treatment, including nutritional, psychosocial and other packages that ensure a holistic approach to treatment support.</a:t>
            </a:r>
          </a:p>
        </p:txBody>
      </p:sp>
      <p:grpSp>
        <p:nvGrpSpPr>
          <p:cNvPr id="3" name="Group 2">
            <a:extLst>
              <a:ext uri="{FF2B5EF4-FFF2-40B4-BE49-F238E27FC236}">
                <a16:creationId xmlns:a16="http://schemas.microsoft.com/office/drawing/2014/main" id="{F592335C-169D-6D52-BE4A-E653A1652CA3}"/>
              </a:ext>
            </a:extLst>
          </p:cNvPr>
          <p:cNvGrpSpPr/>
          <p:nvPr/>
        </p:nvGrpSpPr>
        <p:grpSpPr>
          <a:xfrm>
            <a:off x="583328" y="1311853"/>
            <a:ext cx="1005840" cy="1005840"/>
            <a:chOff x="583328" y="1311853"/>
            <a:chExt cx="1005840" cy="1005840"/>
          </a:xfrm>
        </p:grpSpPr>
        <p:pic>
          <p:nvPicPr>
            <p:cNvPr id="4" name="Picture 3" descr="Shape, circle&#10;&#10;Description automatically generated">
              <a:extLst>
                <a:ext uri="{FF2B5EF4-FFF2-40B4-BE49-F238E27FC236}">
                  <a16:creationId xmlns:a16="http://schemas.microsoft.com/office/drawing/2014/main" id="{D79D0877-0F37-6420-F271-ACBAA6DA1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28" y="1311853"/>
              <a:ext cx="1005840" cy="1005840"/>
            </a:xfrm>
            <a:prstGeom prst="rect">
              <a:avLst/>
            </a:prstGeom>
          </p:spPr>
        </p:pic>
        <p:pic>
          <p:nvPicPr>
            <p:cNvPr id="28" name="Graphic 27">
              <a:extLst>
                <a:ext uri="{FF2B5EF4-FFF2-40B4-BE49-F238E27FC236}">
                  <a16:creationId xmlns:a16="http://schemas.microsoft.com/office/drawing/2014/main" id="{5E7E7B1F-C2F8-A732-CA22-C30BB426FB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169" y="1510147"/>
              <a:ext cx="574158" cy="548640"/>
            </a:xfrm>
            <a:prstGeom prst="rect">
              <a:avLst/>
            </a:prstGeom>
          </p:spPr>
        </p:pic>
      </p:grpSp>
      <p:grpSp>
        <p:nvGrpSpPr>
          <p:cNvPr id="22" name="Group 21">
            <a:extLst>
              <a:ext uri="{FF2B5EF4-FFF2-40B4-BE49-F238E27FC236}">
                <a16:creationId xmlns:a16="http://schemas.microsoft.com/office/drawing/2014/main" id="{B9AD3999-A0F3-B58E-93F0-4356C9436B2A}"/>
              </a:ext>
            </a:extLst>
          </p:cNvPr>
          <p:cNvGrpSpPr/>
          <p:nvPr/>
        </p:nvGrpSpPr>
        <p:grpSpPr>
          <a:xfrm>
            <a:off x="5316230" y="1310404"/>
            <a:ext cx="1005840" cy="1005840"/>
            <a:chOff x="5316230" y="1310404"/>
            <a:chExt cx="1005840" cy="1005840"/>
          </a:xfrm>
        </p:grpSpPr>
        <p:pic>
          <p:nvPicPr>
            <p:cNvPr id="12" name="Picture 11" descr="Shape, circle&#10;&#10;Description automatically generated">
              <a:extLst>
                <a:ext uri="{FF2B5EF4-FFF2-40B4-BE49-F238E27FC236}">
                  <a16:creationId xmlns:a16="http://schemas.microsoft.com/office/drawing/2014/main" id="{DDEAFDFF-7E8F-5FBF-3845-607A7CBC8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230" y="1310404"/>
              <a:ext cx="1005840" cy="1005840"/>
            </a:xfrm>
            <a:prstGeom prst="rect">
              <a:avLst/>
            </a:prstGeom>
          </p:spPr>
        </p:pic>
        <p:pic>
          <p:nvPicPr>
            <p:cNvPr id="36" name="Graphic 35">
              <a:extLst>
                <a:ext uri="{FF2B5EF4-FFF2-40B4-BE49-F238E27FC236}">
                  <a16:creationId xmlns:a16="http://schemas.microsoft.com/office/drawing/2014/main" id="{24372000-0FF3-789E-733E-B915F8E047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1500" y="1574916"/>
              <a:ext cx="495300" cy="457200"/>
            </a:xfrm>
            <a:prstGeom prst="rect">
              <a:avLst/>
            </a:prstGeom>
          </p:spPr>
        </p:pic>
      </p:grpSp>
      <p:grpSp>
        <p:nvGrpSpPr>
          <p:cNvPr id="21" name="Group 20">
            <a:extLst>
              <a:ext uri="{FF2B5EF4-FFF2-40B4-BE49-F238E27FC236}">
                <a16:creationId xmlns:a16="http://schemas.microsoft.com/office/drawing/2014/main" id="{2B4AAE95-D524-8B9F-85B6-3BE1690905D1}"/>
              </a:ext>
            </a:extLst>
          </p:cNvPr>
          <p:cNvGrpSpPr/>
          <p:nvPr/>
        </p:nvGrpSpPr>
        <p:grpSpPr>
          <a:xfrm>
            <a:off x="2940827" y="1310404"/>
            <a:ext cx="1005840" cy="1005840"/>
            <a:chOff x="2940827" y="1310404"/>
            <a:chExt cx="1005840" cy="1005840"/>
          </a:xfrm>
        </p:grpSpPr>
        <p:pic>
          <p:nvPicPr>
            <p:cNvPr id="5" name="Picture 4" descr="Shape, circle&#10;&#10;Description automatically generated">
              <a:extLst>
                <a:ext uri="{FF2B5EF4-FFF2-40B4-BE49-F238E27FC236}">
                  <a16:creationId xmlns:a16="http://schemas.microsoft.com/office/drawing/2014/main" id="{73DA26B2-AE22-5BFE-078B-7BBAC5DC1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827" y="1310404"/>
              <a:ext cx="1005840" cy="1005840"/>
            </a:xfrm>
            <a:prstGeom prst="rect">
              <a:avLst/>
            </a:prstGeom>
          </p:spPr>
        </p:pic>
        <p:pic>
          <p:nvPicPr>
            <p:cNvPr id="32" name="Graphic 31">
              <a:extLst>
                <a:ext uri="{FF2B5EF4-FFF2-40B4-BE49-F238E27FC236}">
                  <a16:creationId xmlns:a16="http://schemas.microsoft.com/office/drawing/2014/main" id="{2C8B76FD-35F7-49C4-05DF-5073C5CD5A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11399" y="1574564"/>
              <a:ext cx="482600" cy="457200"/>
            </a:xfrm>
            <a:prstGeom prst="rect">
              <a:avLst/>
            </a:prstGeom>
          </p:spPr>
        </p:pic>
      </p:grpSp>
      <p:grpSp>
        <p:nvGrpSpPr>
          <p:cNvPr id="23" name="Group 22">
            <a:extLst>
              <a:ext uri="{FF2B5EF4-FFF2-40B4-BE49-F238E27FC236}">
                <a16:creationId xmlns:a16="http://schemas.microsoft.com/office/drawing/2014/main" id="{BE024172-5D2F-C3E0-4EE2-88C101D64058}"/>
              </a:ext>
            </a:extLst>
          </p:cNvPr>
          <p:cNvGrpSpPr/>
          <p:nvPr/>
        </p:nvGrpSpPr>
        <p:grpSpPr>
          <a:xfrm>
            <a:off x="7655823" y="1310404"/>
            <a:ext cx="1005840" cy="1005840"/>
            <a:chOff x="7655823" y="1310404"/>
            <a:chExt cx="1005840" cy="1005840"/>
          </a:xfrm>
        </p:grpSpPr>
        <p:pic>
          <p:nvPicPr>
            <p:cNvPr id="14" name="Picture 13" descr="Shape, circle&#10;&#10;Description automatically generated">
              <a:extLst>
                <a:ext uri="{FF2B5EF4-FFF2-40B4-BE49-F238E27FC236}">
                  <a16:creationId xmlns:a16="http://schemas.microsoft.com/office/drawing/2014/main" id="{3BA08584-BEBC-18CB-DEC2-79A2016E9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823" y="1310404"/>
              <a:ext cx="1005840" cy="1005840"/>
            </a:xfrm>
            <a:prstGeom prst="rect">
              <a:avLst/>
            </a:prstGeom>
          </p:spPr>
        </p:pic>
        <p:pic>
          <p:nvPicPr>
            <p:cNvPr id="38" name="Graphic 37">
              <a:extLst>
                <a:ext uri="{FF2B5EF4-FFF2-40B4-BE49-F238E27FC236}">
                  <a16:creationId xmlns:a16="http://schemas.microsoft.com/office/drawing/2014/main" id="{AACDB86F-FB58-303A-46EB-4C75B16E19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2204" y="1528371"/>
              <a:ext cx="548640" cy="548640"/>
            </a:xfrm>
            <a:prstGeom prst="rect">
              <a:avLst/>
            </a:prstGeom>
          </p:spPr>
        </p:pic>
      </p:grpSp>
      <p:grpSp>
        <p:nvGrpSpPr>
          <p:cNvPr id="24" name="Group 23">
            <a:extLst>
              <a:ext uri="{FF2B5EF4-FFF2-40B4-BE49-F238E27FC236}">
                <a16:creationId xmlns:a16="http://schemas.microsoft.com/office/drawing/2014/main" id="{ABB709F4-2EB2-24C4-7B12-2CE89AE81079}"/>
              </a:ext>
            </a:extLst>
          </p:cNvPr>
          <p:cNvGrpSpPr/>
          <p:nvPr/>
        </p:nvGrpSpPr>
        <p:grpSpPr>
          <a:xfrm>
            <a:off x="10013321" y="1310404"/>
            <a:ext cx="1005840" cy="1005840"/>
            <a:chOff x="10013321" y="1310404"/>
            <a:chExt cx="1005840" cy="1005840"/>
          </a:xfrm>
        </p:grpSpPr>
        <p:pic>
          <p:nvPicPr>
            <p:cNvPr id="16" name="Picture 15" descr="Shape, circle&#10;&#10;Description automatically generated">
              <a:extLst>
                <a:ext uri="{FF2B5EF4-FFF2-40B4-BE49-F238E27FC236}">
                  <a16:creationId xmlns:a16="http://schemas.microsoft.com/office/drawing/2014/main" id="{0110B78D-A90E-C05C-EFA3-41620946B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3321" y="1310404"/>
              <a:ext cx="1005840" cy="1005840"/>
            </a:xfrm>
            <a:prstGeom prst="rect">
              <a:avLst/>
            </a:prstGeom>
          </p:spPr>
        </p:pic>
        <p:pic>
          <p:nvPicPr>
            <p:cNvPr id="40" name="Graphic 39">
              <a:extLst>
                <a:ext uri="{FF2B5EF4-FFF2-40B4-BE49-F238E27FC236}">
                  <a16:creationId xmlns:a16="http://schemas.microsoft.com/office/drawing/2014/main" id="{731F07E2-18BE-9EE9-3677-56547673CA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5541" y="1542975"/>
              <a:ext cx="561400" cy="548640"/>
            </a:xfrm>
            <a:prstGeom prst="rect">
              <a:avLst/>
            </a:prstGeom>
          </p:spPr>
        </p:pic>
      </p:grpSp>
    </p:spTree>
    <p:extLst>
      <p:ext uri="{BB962C8B-B14F-4D97-AF65-F5344CB8AC3E}">
        <p14:creationId xmlns:p14="http://schemas.microsoft.com/office/powerpoint/2010/main" val="428863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1715E4-968F-A006-490E-C0541F9DDB60}"/>
              </a:ext>
            </a:extLst>
          </p:cNvPr>
          <p:cNvGrpSpPr/>
          <p:nvPr/>
        </p:nvGrpSpPr>
        <p:grpSpPr>
          <a:xfrm>
            <a:off x="340083" y="3396762"/>
            <a:ext cx="894285" cy="842335"/>
            <a:chOff x="340083" y="3396762"/>
            <a:chExt cx="894285" cy="842335"/>
          </a:xfrm>
        </p:grpSpPr>
        <p:sp>
          <p:nvSpPr>
            <p:cNvPr id="3" name="Oval 2">
              <a:extLst>
                <a:ext uri="{FF2B5EF4-FFF2-40B4-BE49-F238E27FC236}">
                  <a16:creationId xmlns:a16="http://schemas.microsoft.com/office/drawing/2014/main" id="{6C0F48D0-7ED1-B6CF-B430-C4DE7BA28984}"/>
                </a:ext>
              </a:extLst>
            </p:cNvPr>
            <p:cNvSpPr/>
            <p:nvPr/>
          </p:nvSpPr>
          <p:spPr>
            <a:xfrm>
              <a:off x="514113" y="3467490"/>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Megaphone1 with solid fill">
              <a:extLst>
                <a:ext uri="{FF2B5EF4-FFF2-40B4-BE49-F238E27FC236}">
                  <a16:creationId xmlns:a16="http://schemas.microsoft.com/office/drawing/2014/main" id="{91AF0830-627B-17D8-AB54-FC2FC22E9C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083" y="3396762"/>
              <a:ext cx="822960" cy="822960"/>
            </a:xfrm>
            <a:prstGeom prst="rect">
              <a:avLst/>
            </a:prstGeom>
          </p:spPr>
        </p:pic>
        <p:pic>
          <p:nvPicPr>
            <p:cNvPr id="62" name="Graphic 61" descr="Megaphone1 outline">
              <a:extLst>
                <a:ext uri="{FF2B5EF4-FFF2-40B4-BE49-F238E27FC236}">
                  <a16:creationId xmlns:a16="http://schemas.microsoft.com/office/drawing/2014/main" id="{3F4C72DE-C023-8A99-00D8-F9BDA30CAB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777" y="3416137"/>
              <a:ext cx="822960" cy="822960"/>
            </a:xfrm>
            <a:prstGeom prst="rect">
              <a:avLst/>
            </a:prstGeom>
          </p:spPr>
        </p:pic>
      </p:grpSp>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3"/>
                </a:solidFill>
                <a:latin typeface="Arial Black" charset="0"/>
                <a:ea typeface="Arial Black" charset="0"/>
                <a:cs typeface="Arial Black" charset="0"/>
              </a:rPr>
              <a:t>WHAT CAN CIVIL SOCIETY ORGS &amp; COMMUNITY GROUPS DO? </a:t>
            </a:r>
          </a:p>
        </p:txBody>
      </p:sp>
      <p:sp>
        <p:nvSpPr>
          <p:cNvPr id="4" name="TextBox 3">
            <a:extLst>
              <a:ext uri="{FF2B5EF4-FFF2-40B4-BE49-F238E27FC236}">
                <a16:creationId xmlns:a16="http://schemas.microsoft.com/office/drawing/2014/main" id="{3BC3AE21-7397-5C29-5A37-AD9CFBE277C0}"/>
              </a:ext>
            </a:extLst>
          </p:cNvPr>
          <p:cNvSpPr txBox="1"/>
          <p:nvPr/>
        </p:nvSpPr>
        <p:spPr>
          <a:xfrm>
            <a:off x="1425272" y="1679968"/>
            <a:ext cx="3766328" cy="4616648"/>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Push for 4-month regimens to be included in National Guidelines and Strategic Plans (NSPs) </a:t>
            </a:r>
            <a:r>
              <a:rPr lang="en-US" sz="1800" dirty="0">
                <a:latin typeface="+mj-lt"/>
                <a:cs typeface="Arial" panose="020B0604020202020204" pitchFamily="34" charset="0"/>
              </a:rPr>
              <a:t>and program budgets.</a:t>
            </a:r>
          </a:p>
          <a:p>
            <a:pPr algn="l">
              <a:spcAft>
                <a:spcPts val="3600"/>
              </a:spcAft>
            </a:pPr>
            <a:r>
              <a:rPr lang="en-US" sz="1800" dirty="0">
                <a:latin typeface="Arial" panose="020B0604020202020204" pitchFamily="34" charset="0"/>
                <a:cs typeface="Arial" panose="020B0604020202020204" pitchFamily="34" charset="0"/>
              </a:rPr>
              <a:t>Advocate for affordable fixed dose combination formulations for the 4-month rifapentine- and moxifloxacin-containing regimen. </a:t>
            </a:r>
          </a:p>
          <a:p>
            <a:pPr algn="l">
              <a:spcAft>
                <a:spcPts val="3600"/>
              </a:spcAft>
            </a:pPr>
            <a:r>
              <a:rPr lang="en-US" sz="1800" dirty="0">
                <a:latin typeface="Arial" panose="020B0604020202020204" pitchFamily="34" charset="0"/>
                <a:cs typeface="Arial" panose="020B0604020202020204" pitchFamily="34" charset="0"/>
              </a:rPr>
              <a:t>Encourage acceleration of research necessary to determine the dose and safety of the 4-month rifapentine- and moxifloxacin-containing regimen in children.</a:t>
            </a:r>
          </a:p>
        </p:txBody>
      </p:sp>
      <p:sp>
        <p:nvSpPr>
          <p:cNvPr id="7" name="TextBox 6">
            <a:extLst>
              <a:ext uri="{FF2B5EF4-FFF2-40B4-BE49-F238E27FC236}">
                <a16:creationId xmlns:a16="http://schemas.microsoft.com/office/drawing/2014/main" id="{EC16CD97-E9D1-BC62-7C78-D05CF804BB2F}"/>
              </a:ext>
            </a:extLst>
          </p:cNvPr>
          <p:cNvSpPr txBox="1"/>
          <p:nvPr/>
        </p:nvSpPr>
        <p:spPr>
          <a:xfrm>
            <a:off x="6828185" y="1676180"/>
            <a:ext cx="4980649" cy="4801314"/>
          </a:xfrm>
          <a:prstGeom prst="rect">
            <a:avLst/>
          </a:prstGeom>
          <a:noFill/>
        </p:spPr>
        <p:txBody>
          <a:bodyPr wrap="square">
            <a:spAutoFit/>
          </a:bodyPr>
          <a:lstStyle/>
          <a:p>
            <a:pPr>
              <a:spcAft>
                <a:spcPts val="3600"/>
              </a:spcAft>
            </a:pPr>
            <a:r>
              <a:rPr lang="en-US" sz="1800" dirty="0">
                <a:latin typeface="Arial" panose="020B0604020202020204" pitchFamily="34" charset="0"/>
                <a:cs typeface="Arial" panose="020B0604020202020204" pitchFamily="34" charset="0"/>
              </a:rPr>
              <a:t>Push for expanded access to chest x-ray important for determining child eligibility for the 4-month SHINE regimen, and rapid drug-susceptibility testing important for detecting resistance to the </a:t>
            </a:r>
            <a:r>
              <a:rPr lang="en-US" sz="1800" dirty="0" err="1">
                <a:latin typeface="Arial" panose="020B0604020202020204" pitchFamily="34" charset="0"/>
                <a:cs typeface="Arial" panose="020B0604020202020204" pitchFamily="34" charset="0"/>
              </a:rPr>
              <a:t>rifamycins</a:t>
            </a:r>
            <a:r>
              <a:rPr lang="en-US" sz="1800" dirty="0">
                <a:latin typeface="Arial" panose="020B0604020202020204" pitchFamily="34" charset="0"/>
                <a:cs typeface="Arial" panose="020B0604020202020204" pitchFamily="34" charset="0"/>
              </a:rPr>
              <a:t> and moxifloxacin.</a:t>
            </a:r>
          </a:p>
          <a:p>
            <a:pPr>
              <a:spcAft>
                <a:spcPts val="3600"/>
              </a:spcAft>
            </a:pPr>
            <a:r>
              <a:rPr lang="en-US" sz="1800" dirty="0">
                <a:latin typeface="Arial" panose="020B0604020202020204" pitchFamily="34" charset="0"/>
                <a:cs typeface="Arial" panose="020B0604020202020204" pitchFamily="34" charset="0"/>
              </a:rPr>
              <a:t>Monitor 4-month regimens availability and implementation (e.g., via community led monitoring mechanisms). </a:t>
            </a:r>
          </a:p>
          <a:p>
            <a:pPr>
              <a:spcAft>
                <a:spcPts val="3600"/>
              </a:spcAft>
            </a:pPr>
            <a:r>
              <a:rPr lang="en-US" sz="1800" dirty="0">
                <a:latin typeface="Arial" panose="020B0604020202020204" pitchFamily="34" charset="0"/>
                <a:cs typeface="Arial" panose="020B0604020202020204" pitchFamily="34" charset="0"/>
              </a:rPr>
              <a:t>Create demand for four-month regimens in communities. </a:t>
            </a:r>
          </a:p>
          <a:p>
            <a:pPr>
              <a:spcAft>
                <a:spcPts val="3600"/>
              </a:spcAft>
            </a:pPr>
            <a:r>
              <a:rPr lang="en-US" sz="1800" dirty="0">
                <a:latin typeface="Arial" panose="020B0604020202020204" pitchFamily="34" charset="0"/>
                <a:cs typeface="Arial" panose="020B0604020202020204" pitchFamily="34" charset="0"/>
              </a:rPr>
              <a:t>Ask governments to scale-up four-month regimens via patient-centered systems of care. </a:t>
            </a:r>
          </a:p>
        </p:txBody>
      </p:sp>
      <p:grpSp>
        <p:nvGrpSpPr>
          <p:cNvPr id="31" name="Group 30">
            <a:extLst>
              <a:ext uri="{FF2B5EF4-FFF2-40B4-BE49-F238E27FC236}">
                <a16:creationId xmlns:a16="http://schemas.microsoft.com/office/drawing/2014/main" id="{E30EA1F2-5C07-70D7-D7D6-4DE6FCA6B7D5}"/>
              </a:ext>
            </a:extLst>
          </p:cNvPr>
          <p:cNvGrpSpPr/>
          <p:nvPr/>
        </p:nvGrpSpPr>
        <p:grpSpPr>
          <a:xfrm>
            <a:off x="432752" y="1640184"/>
            <a:ext cx="11250696" cy="4840359"/>
            <a:chOff x="432752" y="1640184"/>
            <a:chExt cx="11250696" cy="4840359"/>
          </a:xfrm>
        </p:grpSpPr>
        <p:cxnSp>
          <p:nvCxnSpPr>
            <p:cNvPr id="16" name="Straight Connector 15">
              <a:extLst>
                <a:ext uri="{FF2B5EF4-FFF2-40B4-BE49-F238E27FC236}">
                  <a16:creationId xmlns:a16="http://schemas.microsoft.com/office/drawing/2014/main" id="{614DC71F-2B6C-648D-BA47-A60091EA6450}"/>
                </a:ext>
              </a:extLst>
            </p:cNvPr>
            <p:cNvCxnSpPr>
              <a:cxnSpLocks/>
            </p:cNvCxnSpPr>
            <p:nvPr/>
          </p:nvCxnSpPr>
          <p:spPr>
            <a:xfrm>
              <a:off x="5551002" y="1640184"/>
              <a:ext cx="0" cy="4840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DC28FF-70A8-BA9D-7400-780EABD7C55A}"/>
                </a:ext>
              </a:extLst>
            </p:cNvPr>
            <p:cNvCxnSpPr/>
            <p:nvPr/>
          </p:nvCxnSpPr>
          <p:spPr>
            <a:xfrm flipH="1">
              <a:off x="432752" y="3065185"/>
              <a:ext cx="5118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9C1BC8-E772-0A78-1B9A-B329A5BCE8B1}"/>
                </a:ext>
              </a:extLst>
            </p:cNvPr>
            <p:cNvCxnSpPr>
              <a:cxnSpLocks/>
            </p:cNvCxnSpPr>
            <p:nvPr/>
          </p:nvCxnSpPr>
          <p:spPr>
            <a:xfrm flipH="1">
              <a:off x="432752" y="4619228"/>
              <a:ext cx="11250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F39577-8751-2FD8-25A4-73345FDA1D7D}"/>
                </a:ext>
              </a:extLst>
            </p:cNvPr>
            <p:cNvCxnSpPr>
              <a:cxnSpLocks/>
            </p:cNvCxnSpPr>
            <p:nvPr/>
          </p:nvCxnSpPr>
          <p:spPr>
            <a:xfrm flipH="1">
              <a:off x="5551002" y="3363554"/>
              <a:ext cx="61324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382D911-A395-0DDD-50CA-DC228AAE11CD}"/>
                </a:ext>
              </a:extLst>
            </p:cNvPr>
            <p:cNvCxnSpPr>
              <a:cxnSpLocks/>
            </p:cNvCxnSpPr>
            <p:nvPr/>
          </p:nvCxnSpPr>
          <p:spPr>
            <a:xfrm flipH="1">
              <a:off x="5551002" y="5640844"/>
              <a:ext cx="61324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BC706AF-BC9D-3DFA-7429-EDBEDD8B833D}"/>
                </a:ext>
              </a:extLst>
            </p:cNvPr>
            <p:cNvGrpSpPr/>
            <p:nvPr/>
          </p:nvGrpSpPr>
          <p:grpSpPr>
            <a:xfrm>
              <a:off x="5505282" y="1929119"/>
              <a:ext cx="91440" cy="428560"/>
              <a:chOff x="5810509" y="4712822"/>
              <a:chExt cx="91440" cy="428560"/>
            </a:xfrm>
          </p:grpSpPr>
          <p:sp>
            <p:nvSpPr>
              <p:cNvPr id="13" name="Oval 12">
                <a:extLst>
                  <a:ext uri="{FF2B5EF4-FFF2-40B4-BE49-F238E27FC236}">
                    <a16:creationId xmlns:a16="http://schemas.microsoft.com/office/drawing/2014/main" id="{EA44356C-9C5C-0412-380A-FCF63A0E7A52}"/>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0B0EAD-C4EE-CF9F-CCBA-412414840BF1}"/>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A55B7B-5028-886E-3713-30C98C33F286}"/>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9258A9E-4903-603A-34FC-A1C3A6DDE200}"/>
                </a:ext>
              </a:extLst>
            </p:cNvPr>
            <p:cNvGrpSpPr/>
            <p:nvPr/>
          </p:nvGrpSpPr>
          <p:grpSpPr>
            <a:xfrm rot="16200000">
              <a:off x="11334555" y="5426564"/>
              <a:ext cx="91440" cy="428560"/>
              <a:chOff x="5810509" y="4712822"/>
              <a:chExt cx="91440" cy="428560"/>
            </a:xfrm>
          </p:grpSpPr>
          <p:sp>
            <p:nvSpPr>
              <p:cNvPr id="25" name="Oval 24">
                <a:extLst>
                  <a:ext uri="{FF2B5EF4-FFF2-40B4-BE49-F238E27FC236}">
                    <a16:creationId xmlns:a16="http://schemas.microsoft.com/office/drawing/2014/main" id="{2E34025D-0699-788B-3702-6E1C671CAE3A}"/>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076AC73-C8BB-D947-D7B7-4C00452DFF4A}"/>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5FB8240-ACE5-1E6F-A31C-980F297BA077}"/>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 name="Group 11">
            <a:extLst>
              <a:ext uri="{FF2B5EF4-FFF2-40B4-BE49-F238E27FC236}">
                <a16:creationId xmlns:a16="http://schemas.microsoft.com/office/drawing/2014/main" id="{156D4808-43E2-6094-8EBD-613AE74C411E}"/>
              </a:ext>
            </a:extLst>
          </p:cNvPr>
          <p:cNvGrpSpPr/>
          <p:nvPr/>
        </p:nvGrpSpPr>
        <p:grpSpPr>
          <a:xfrm>
            <a:off x="514113" y="1655260"/>
            <a:ext cx="804892" cy="836336"/>
            <a:chOff x="514113" y="1655260"/>
            <a:chExt cx="804892" cy="836336"/>
          </a:xfrm>
        </p:grpSpPr>
        <p:sp>
          <p:nvSpPr>
            <p:cNvPr id="10" name="Oval 9">
              <a:extLst>
                <a:ext uri="{FF2B5EF4-FFF2-40B4-BE49-F238E27FC236}">
                  <a16:creationId xmlns:a16="http://schemas.microsoft.com/office/drawing/2014/main" id="{4D42E563-664F-46A1-9FAD-5DE32EE493E0}"/>
                </a:ext>
              </a:extLst>
            </p:cNvPr>
            <p:cNvSpPr/>
            <p:nvPr/>
          </p:nvSpPr>
          <p:spPr>
            <a:xfrm>
              <a:off x="514113" y="1655260"/>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9786C641-FDE0-E6D4-C005-282FEBF3FA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001" y="1851516"/>
              <a:ext cx="595004" cy="640080"/>
            </a:xfrm>
            <a:prstGeom prst="rect">
              <a:avLst/>
            </a:prstGeom>
          </p:spPr>
        </p:pic>
      </p:grpSp>
      <p:grpSp>
        <p:nvGrpSpPr>
          <p:cNvPr id="19" name="Group 18">
            <a:extLst>
              <a:ext uri="{FF2B5EF4-FFF2-40B4-BE49-F238E27FC236}">
                <a16:creationId xmlns:a16="http://schemas.microsoft.com/office/drawing/2014/main" id="{01AB82DC-BE84-7950-C737-E9D6B66E375F}"/>
              </a:ext>
            </a:extLst>
          </p:cNvPr>
          <p:cNvGrpSpPr/>
          <p:nvPr/>
        </p:nvGrpSpPr>
        <p:grpSpPr>
          <a:xfrm>
            <a:off x="514112" y="5241745"/>
            <a:ext cx="789747" cy="931526"/>
            <a:chOff x="514112" y="5241745"/>
            <a:chExt cx="789747" cy="931526"/>
          </a:xfrm>
        </p:grpSpPr>
        <p:sp>
          <p:nvSpPr>
            <p:cNvPr id="5" name="Oval 4">
              <a:extLst>
                <a:ext uri="{FF2B5EF4-FFF2-40B4-BE49-F238E27FC236}">
                  <a16:creationId xmlns:a16="http://schemas.microsoft.com/office/drawing/2014/main" id="{A0F7FD18-3EB8-2683-1149-D77E62A5B072}"/>
                </a:ext>
              </a:extLst>
            </p:cNvPr>
            <p:cNvSpPr/>
            <p:nvPr/>
          </p:nvSpPr>
          <p:spPr>
            <a:xfrm>
              <a:off x="514112" y="5453016"/>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D3645A7C-27FA-2A06-63A3-7F659148EC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4560" y="5241745"/>
              <a:ext cx="759299" cy="731520"/>
            </a:xfrm>
            <a:prstGeom prst="rect">
              <a:avLst/>
            </a:prstGeom>
          </p:spPr>
        </p:pic>
      </p:grpSp>
      <p:grpSp>
        <p:nvGrpSpPr>
          <p:cNvPr id="22" name="Group 21">
            <a:extLst>
              <a:ext uri="{FF2B5EF4-FFF2-40B4-BE49-F238E27FC236}">
                <a16:creationId xmlns:a16="http://schemas.microsoft.com/office/drawing/2014/main" id="{FDE19CC6-C7D5-99F1-73B4-564D76DF1B3F}"/>
              </a:ext>
            </a:extLst>
          </p:cNvPr>
          <p:cNvGrpSpPr/>
          <p:nvPr/>
        </p:nvGrpSpPr>
        <p:grpSpPr>
          <a:xfrm>
            <a:off x="5964073" y="1757964"/>
            <a:ext cx="720255" cy="881843"/>
            <a:chOff x="5964073" y="1757964"/>
            <a:chExt cx="720255" cy="881843"/>
          </a:xfrm>
        </p:grpSpPr>
        <p:sp>
          <p:nvSpPr>
            <p:cNvPr id="6" name="Oval 5">
              <a:extLst>
                <a:ext uri="{FF2B5EF4-FFF2-40B4-BE49-F238E27FC236}">
                  <a16:creationId xmlns:a16="http://schemas.microsoft.com/office/drawing/2014/main" id="{BBCD8260-909F-C60A-A57A-C72B7E5E97D4}"/>
                </a:ext>
              </a:extLst>
            </p:cNvPr>
            <p:cNvSpPr/>
            <p:nvPr/>
          </p:nvSpPr>
          <p:spPr>
            <a:xfrm>
              <a:off x="5964073" y="1757964"/>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C4634F72-87E9-67D0-EDD8-042300D537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92359" y="1908287"/>
              <a:ext cx="548640" cy="731520"/>
            </a:xfrm>
            <a:prstGeom prst="rect">
              <a:avLst/>
            </a:prstGeom>
          </p:spPr>
        </p:pic>
      </p:grpSp>
      <p:grpSp>
        <p:nvGrpSpPr>
          <p:cNvPr id="27" name="Group 26">
            <a:extLst>
              <a:ext uri="{FF2B5EF4-FFF2-40B4-BE49-F238E27FC236}">
                <a16:creationId xmlns:a16="http://schemas.microsoft.com/office/drawing/2014/main" id="{DEEBA089-0F8D-7899-F507-AC0A4770DDFE}"/>
              </a:ext>
            </a:extLst>
          </p:cNvPr>
          <p:cNvGrpSpPr/>
          <p:nvPr/>
        </p:nvGrpSpPr>
        <p:grpSpPr>
          <a:xfrm>
            <a:off x="5964071" y="3648327"/>
            <a:ext cx="745747" cy="751303"/>
            <a:chOff x="5964071" y="3648327"/>
            <a:chExt cx="745747" cy="751303"/>
          </a:xfrm>
        </p:grpSpPr>
        <p:sp>
          <p:nvSpPr>
            <p:cNvPr id="8" name="Oval 7">
              <a:extLst>
                <a:ext uri="{FF2B5EF4-FFF2-40B4-BE49-F238E27FC236}">
                  <a16:creationId xmlns:a16="http://schemas.microsoft.com/office/drawing/2014/main" id="{A3EF6BC5-6F41-3FBD-0EC5-511481356444}"/>
                </a:ext>
              </a:extLst>
            </p:cNvPr>
            <p:cNvSpPr/>
            <p:nvPr/>
          </p:nvSpPr>
          <p:spPr>
            <a:xfrm>
              <a:off x="5964071" y="3648327"/>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A5B4ED88-041E-C080-DFA3-76F3A4460F1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58100" y="3759550"/>
              <a:ext cx="651718" cy="640080"/>
            </a:xfrm>
            <a:prstGeom prst="rect">
              <a:avLst/>
            </a:prstGeom>
          </p:spPr>
        </p:pic>
      </p:grpSp>
      <p:grpSp>
        <p:nvGrpSpPr>
          <p:cNvPr id="29" name="Group 28">
            <a:extLst>
              <a:ext uri="{FF2B5EF4-FFF2-40B4-BE49-F238E27FC236}">
                <a16:creationId xmlns:a16="http://schemas.microsoft.com/office/drawing/2014/main" id="{F9683CB5-4B07-593C-6CB9-F886A2D6F3B1}"/>
              </a:ext>
            </a:extLst>
          </p:cNvPr>
          <p:cNvGrpSpPr/>
          <p:nvPr/>
        </p:nvGrpSpPr>
        <p:grpSpPr>
          <a:xfrm>
            <a:off x="5961514" y="4745952"/>
            <a:ext cx="744583" cy="720255"/>
            <a:chOff x="5961514" y="4745952"/>
            <a:chExt cx="744583" cy="720255"/>
          </a:xfrm>
        </p:grpSpPr>
        <p:sp>
          <p:nvSpPr>
            <p:cNvPr id="9" name="Oval 8">
              <a:extLst>
                <a:ext uri="{FF2B5EF4-FFF2-40B4-BE49-F238E27FC236}">
                  <a16:creationId xmlns:a16="http://schemas.microsoft.com/office/drawing/2014/main" id="{6CB329EC-A684-BD50-30F4-B03F07E02A8E}"/>
                </a:ext>
              </a:extLst>
            </p:cNvPr>
            <p:cNvSpPr/>
            <p:nvPr/>
          </p:nvSpPr>
          <p:spPr>
            <a:xfrm>
              <a:off x="5964070" y="4745952"/>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1607FDCF-E91B-EC0B-F40B-F3346A0098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61514" y="4868322"/>
              <a:ext cx="744583" cy="548640"/>
            </a:xfrm>
            <a:prstGeom prst="rect">
              <a:avLst/>
            </a:prstGeom>
          </p:spPr>
        </p:pic>
      </p:grpSp>
      <p:grpSp>
        <p:nvGrpSpPr>
          <p:cNvPr id="30" name="Group 29">
            <a:extLst>
              <a:ext uri="{FF2B5EF4-FFF2-40B4-BE49-F238E27FC236}">
                <a16:creationId xmlns:a16="http://schemas.microsoft.com/office/drawing/2014/main" id="{14F65743-EC70-51DB-F6E1-00E279545C87}"/>
              </a:ext>
            </a:extLst>
          </p:cNvPr>
          <p:cNvGrpSpPr/>
          <p:nvPr/>
        </p:nvGrpSpPr>
        <p:grpSpPr>
          <a:xfrm>
            <a:off x="5964069" y="5741719"/>
            <a:ext cx="720255" cy="720255"/>
            <a:chOff x="5964069" y="5741719"/>
            <a:chExt cx="720255" cy="720255"/>
          </a:xfrm>
        </p:grpSpPr>
        <p:sp>
          <p:nvSpPr>
            <p:cNvPr id="14" name="Oval 13">
              <a:extLst>
                <a:ext uri="{FF2B5EF4-FFF2-40B4-BE49-F238E27FC236}">
                  <a16:creationId xmlns:a16="http://schemas.microsoft.com/office/drawing/2014/main" id="{CD573D88-0FB2-39E9-FFCD-5802C05301A2}"/>
                </a:ext>
              </a:extLst>
            </p:cNvPr>
            <p:cNvSpPr/>
            <p:nvPr/>
          </p:nvSpPr>
          <p:spPr>
            <a:xfrm>
              <a:off x="5964069" y="5741719"/>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a:extLst>
                <a:ext uri="{FF2B5EF4-FFF2-40B4-BE49-F238E27FC236}">
                  <a16:creationId xmlns:a16="http://schemas.microsoft.com/office/drawing/2014/main" id="{8D967189-174D-776E-7585-BD9643603B3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052354" y="5838502"/>
              <a:ext cx="628650" cy="600075"/>
            </a:xfrm>
            <a:prstGeom prst="rect">
              <a:avLst/>
            </a:prstGeom>
          </p:spPr>
        </p:pic>
      </p:grpSp>
    </p:spTree>
    <p:extLst>
      <p:ext uri="{BB962C8B-B14F-4D97-AF65-F5344CB8AC3E}">
        <p14:creationId xmlns:p14="http://schemas.microsoft.com/office/powerpoint/2010/main" val="391722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D273A18D-5C26-F306-225E-608558A45795}"/>
              </a:ext>
            </a:extLst>
          </p:cNvPr>
          <p:cNvPicPr>
            <a:picLocks noChangeAspect="1"/>
          </p:cNvPicPr>
          <p:nvPr/>
        </p:nvPicPr>
        <p:blipFill rotWithShape="1">
          <a:blip r:embed="rId2">
            <a:extLst>
              <a:ext uri="{28A0092B-C50C-407E-A947-70E740481C1C}">
                <a14:useLocalDpi xmlns:a14="http://schemas.microsoft.com/office/drawing/2010/main" val="0"/>
              </a:ext>
            </a:extLst>
          </a:blip>
          <a:srcRect r="8012" b="5219"/>
          <a:stretch/>
        </p:blipFill>
        <p:spPr>
          <a:xfrm>
            <a:off x="8287045" y="2834500"/>
            <a:ext cx="3904955" cy="4023500"/>
          </a:xfrm>
          <a:prstGeom prst="rect">
            <a:avLst/>
          </a:prstGeom>
        </p:spPr>
      </p:pic>
      <p:sp>
        <p:nvSpPr>
          <p:cNvPr id="2" name="Rectangle 2">
            <a:extLst>
              <a:ext uri="{FF2B5EF4-FFF2-40B4-BE49-F238E27FC236}">
                <a16:creationId xmlns:a16="http://schemas.microsoft.com/office/drawing/2014/main" id="{4929F95E-82E3-CF34-34C2-D32B951BC899}"/>
              </a:ext>
            </a:extLst>
          </p:cNvPr>
          <p:cNvSpPr txBox="1">
            <a:spLocks noChangeArrowheads="1"/>
          </p:cNvSpPr>
          <p:nvPr/>
        </p:nvSpPr>
        <p:spPr>
          <a:xfrm>
            <a:off x="432752" y="464286"/>
            <a:ext cx="918439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OTHER IDEAS FOR </a:t>
            </a:r>
            <a:r>
              <a:rPr lang="en-US" sz="3200" b="1" dirty="0">
                <a:solidFill>
                  <a:schemeClr val="accent4"/>
                </a:solidFill>
                <a:latin typeface="Arial Black" charset="0"/>
                <a:ea typeface="Arial Black" charset="0"/>
                <a:cs typeface="Arial Black" charset="0"/>
              </a:rPr>
              <a:t>NEXT STEPS</a:t>
            </a:r>
            <a:r>
              <a:rPr lang="en-US" sz="3200" b="1" dirty="0">
                <a:latin typeface="Arial Black" charset="0"/>
                <a:ea typeface="Arial Black" charset="0"/>
                <a:cs typeface="Arial Black" charset="0"/>
              </a:rPr>
              <a:t>? </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COUNTRY SPECIFIC CONSIDERATIONS?</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COUNTRY SPECIFIC OPPORTUNITES?</a:t>
            </a:r>
          </a:p>
        </p:txBody>
      </p:sp>
      <p:sp>
        <p:nvSpPr>
          <p:cNvPr id="3" name="TextBox 2">
            <a:extLst>
              <a:ext uri="{FF2B5EF4-FFF2-40B4-BE49-F238E27FC236}">
                <a16:creationId xmlns:a16="http://schemas.microsoft.com/office/drawing/2014/main" id="{77BB4041-3441-36E5-6838-1FC9BD741C0F}"/>
              </a:ext>
            </a:extLst>
          </p:cNvPr>
          <p:cNvSpPr txBox="1"/>
          <p:nvPr/>
        </p:nvSpPr>
        <p:spPr>
          <a:xfrm>
            <a:off x="4727299" y="428200"/>
            <a:ext cx="3048414"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NEXT STEPS</a:t>
            </a:r>
            <a:endParaRPr lang="en-US" dirty="0">
              <a:ln>
                <a:solidFill>
                  <a:schemeClr val="tx1"/>
                </a:solidFill>
              </a:ln>
              <a:noFill/>
            </a:endParaRPr>
          </a:p>
        </p:txBody>
      </p:sp>
      <p:pic>
        <p:nvPicPr>
          <p:cNvPr id="16" name="Picture 15" descr="Shape&#10;&#10;Description automatically generated with medium confidence">
            <a:extLst>
              <a:ext uri="{FF2B5EF4-FFF2-40B4-BE49-F238E27FC236}">
                <a16:creationId xmlns:a16="http://schemas.microsoft.com/office/drawing/2014/main" id="{F35B9F44-164C-9ED0-CB87-E5AA7A8F4064}"/>
              </a:ext>
            </a:extLst>
          </p:cNvPr>
          <p:cNvPicPr>
            <a:picLocks noChangeAspect="1"/>
          </p:cNvPicPr>
          <p:nvPr/>
        </p:nvPicPr>
        <p:blipFill rotWithShape="1">
          <a:blip r:embed="rId3">
            <a:extLst>
              <a:ext uri="{28A0092B-C50C-407E-A947-70E740481C1C}">
                <a14:useLocalDpi xmlns:a14="http://schemas.microsoft.com/office/drawing/2010/main" val="0"/>
              </a:ext>
            </a:extLst>
          </a:blip>
          <a:srcRect r="-2120"/>
          <a:stretch/>
        </p:blipFill>
        <p:spPr>
          <a:xfrm>
            <a:off x="8287044" y="2889969"/>
            <a:ext cx="3904955" cy="3912562"/>
          </a:xfrm>
          <a:prstGeom prst="rect">
            <a:avLst/>
          </a:prstGeom>
        </p:spPr>
      </p:pic>
      <p:pic>
        <p:nvPicPr>
          <p:cNvPr id="6" name="Graphic 5">
            <a:extLst>
              <a:ext uri="{FF2B5EF4-FFF2-40B4-BE49-F238E27FC236}">
                <a16:creationId xmlns:a16="http://schemas.microsoft.com/office/drawing/2014/main" id="{507DFB29-271A-6F3C-8A0D-E46DAA9D2C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1776" y="3720731"/>
            <a:ext cx="2468880" cy="2484215"/>
          </a:xfrm>
          <a:prstGeom prst="rect">
            <a:avLst/>
          </a:prstGeom>
        </p:spPr>
      </p:pic>
    </p:spTree>
    <p:extLst>
      <p:ext uri="{BB962C8B-B14F-4D97-AF65-F5344CB8AC3E}">
        <p14:creationId xmlns:p14="http://schemas.microsoft.com/office/powerpoint/2010/main" val="10691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95B311-1A1A-F103-1418-7717EC0E6C9C}"/>
              </a:ext>
            </a:extLst>
          </p:cNvPr>
          <p:cNvGrpSpPr/>
          <p:nvPr/>
        </p:nvGrpSpPr>
        <p:grpSpPr>
          <a:xfrm>
            <a:off x="10886594" y="239699"/>
            <a:ext cx="894285" cy="842335"/>
            <a:chOff x="10886594" y="239699"/>
            <a:chExt cx="894285" cy="842335"/>
          </a:xfrm>
        </p:grpSpPr>
        <p:sp>
          <p:nvSpPr>
            <p:cNvPr id="9" name="Oval 8">
              <a:extLst>
                <a:ext uri="{FF2B5EF4-FFF2-40B4-BE49-F238E27FC236}">
                  <a16:creationId xmlns:a16="http://schemas.microsoft.com/office/drawing/2014/main" id="{11605CD8-F9B3-7B59-F043-89F73858D29F}"/>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Megaphone1 with solid fill">
              <a:extLst>
                <a:ext uri="{FF2B5EF4-FFF2-40B4-BE49-F238E27FC236}">
                  <a16:creationId xmlns:a16="http://schemas.microsoft.com/office/drawing/2014/main" id="{4F32623B-AF2D-5BF4-71AC-4EF75BFEE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6594" y="239699"/>
              <a:ext cx="822960" cy="822960"/>
            </a:xfrm>
            <a:prstGeom prst="rect">
              <a:avLst/>
            </a:prstGeom>
          </p:spPr>
        </p:pic>
        <p:pic>
          <p:nvPicPr>
            <p:cNvPr id="11" name="Graphic 10" descr="Megaphone1 outline">
              <a:extLst>
                <a:ext uri="{FF2B5EF4-FFF2-40B4-BE49-F238E27FC236}">
                  <a16:creationId xmlns:a16="http://schemas.microsoft.com/office/drawing/2014/main" id="{7D6AED8B-B2BA-373B-DC4E-280401A2C1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6288" y="259074"/>
              <a:ext cx="822960" cy="822960"/>
            </a:xfrm>
            <a:prstGeom prst="rect">
              <a:avLst/>
            </a:prstGeom>
          </p:spPr>
        </p:pic>
      </p:grpSp>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(1/3)</a:t>
            </a:r>
            <a:br>
              <a:rPr lang="en-US" sz="3200" b="1" dirty="0">
                <a:latin typeface="Arial Black" charset="0"/>
                <a:ea typeface="Arial Black" charset="0"/>
                <a:cs typeface="Arial Black" charset="0"/>
              </a:rPr>
            </a:br>
            <a:r>
              <a:rPr lang="en-US" sz="3200" b="1" dirty="0">
                <a:solidFill>
                  <a:schemeClr val="accent4"/>
                </a:solidFill>
                <a:latin typeface="Arial Black" charset="0"/>
                <a:ea typeface="Arial Black" charset="0"/>
                <a:cs typeface="Arial Black" charset="0"/>
              </a:rPr>
              <a:t>ACTIVIST GUIDES</a:t>
            </a:r>
          </a:p>
        </p:txBody>
      </p:sp>
      <p:pic>
        <p:nvPicPr>
          <p:cNvPr id="4" name="Picture 3" descr="Graphical user interface, application&#10;&#10;Description automatically generated">
            <a:extLst>
              <a:ext uri="{FF2B5EF4-FFF2-40B4-BE49-F238E27FC236}">
                <a16:creationId xmlns:a16="http://schemas.microsoft.com/office/drawing/2014/main" id="{488044F2-292A-D2A3-BDE9-44F32A6E08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037" y="1697927"/>
            <a:ext cx="8116841" cy="3352807"/>
          </a:xfrm>
          <a:prstGeom prst="rect">
            <a:avLst/>
          </a:prstGeom>
        </p:spPr>
      </p:pic>
      <p:sp>
        <p:nvSpPr>
          <p:cNvPr id="6" name="TextBox 5">
            <a:extLst>
              <a:ext uri="{FF2B5EF4-FFF2-40B4-BE49-F238E27FC236}">
                <a16:creationId xmlns:a16="http://schemas.microsoft.com/office/drawing/2014/main" id="{D0ED9116-C3C5-C567-F468-FB0BEF4D794D}"/>
              </a:ext>
            </a:extLst>
          </p:cNvPr>
          <p:cNvSpPr txBox="1"/>
          <p:nvPr/>
        </p:nvSpPr>
        <p:spPr>
          <a:xfrm>
            <a:off x="363316" y="5236637"/>
            <a:ext cx="2806562" cy="1000274"/>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Rifapentine for TB Infection:</a:t>
            </a:r>
          </a:p>
          <a:p>
            <a:pPr algn="ctr">
              <a:spcAft>
                <a:spcPts val="600"/>
              </a:spcAft>
            </a:pPr>
            <a:r>
              <a:rPr lang="en-US" sz="1000" dirty="0">
                <a:latin typeface="Arial" panose="020B0604020202020204" pitchFamily="34" charset="0"/>
                <a:cs typeface="Arial" panose="020B0604020202020204" pitchFamily="34" charset="0"/>
                <a:hlinkClick r:id="rId7"/>
              </a:rPr>
              <a:t>https://www.treatmentactiongroup.org/publication/an-activists-guide-to-rifapentine-for-the-treatment-of-tb-infection/</a:t>
            </a:r>
            <a:endParaRPr lang="en-US" sz="1000" dirty="0"/>
          </a:p>
        </p:txBody>
      </p:sp>
      <p:sp>
        <p:nvSpPr>
          <p:cNvPr id="7" name="TextBox 6">
            <a:extLst>
              <a:ext uri="{FF2B5EF4-FFF2-40B4-BE49-F238E27FC236}">
                <a16:creationId xmlns:a16="http://schemas.microsoft.com/office/drawing/2014/main" id="{B0825394-2DBD-51E0-95A6-7F98A6846E3F}"/>
              </a:ext>
            </a:extLst>
          </p:cNvPr>
          <p:cNvSpPr txBox="1"/>
          <p:nvPr/>
        </p:nvSpPr>
        <p:spPr>
          <a:xfrm>
            <a:off x="3129706" y="5236637"/>
            <a:ext cx="2806562" cy="1184940"/>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Shorter Treatment for Drug-Sensitive Tuberculosis:</a:t>
            </a:r>
          </a:p>
          <a:p>
            <a:pPr algn="ctr">
              <a:spcAft>
                <a:spcPts val="600"/>
              </a:spcAft>
            </a:pPr>
            <a:r>
              <a:rPr lang="en-US" sz="1000" dirty="0">
                <a:latin typeface="Arial" panose="020B0604020202020204" pitchFamily="34" charset="0"/>
                <a:cs typeface="Arial" panose="020B0604020202020204" pitchFamily="34" charset="0"/>
                <a:hlinkClick r:id="rId8"/>
              </a:rPr>
              <a:t>https://www.treatmentactiongroup.org/publication/an-activists-guide-to-shorter-treatment-for-drug-sensitive-tuberculosis/</a:t>
            </a:r>
            <a:endParaRPr lang="en-US" sz="1000" dirty="0"/>
          </a:p>
        </p:txBody>
      </p:sp>
      <p:sp>
        <p:nvSpPr>
          <p:cNvPr id="8" name="TextBox 7">
            <a:extLst>
              <a:ext uri="{FF2B5EF4-FFF2-40B4-BE49-F238E27FC236}">
                <a16:creationId xmlns:a16="http://schemas.microsoft.com/office/drawing/2014/main" id="{A41EF02C-221A-590D-9CF3-44CCEB8A2ED3}"/>
              </a:ext>
            </a:extLst>
          </p:cNvPr>
          <p:cNvSpPr txBox="1"/>
          <p:nvPr/>
        </p:nvSpPr>
        <p:spPr>
          <a:xfrm>
            <a:off x="5986680" y="5236637"/>
            <a:ext cx="2806562" cy="1000274"/>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Tuberculosis Diagnostic Tools:</a:t>
            </a:r>
          </a:p>
          <a:p>
            <a:pPr algn="ctr">
              <a:spcAft>
                <a:spcPts val="600"/>
              </a:spcAft>
            </a:pPr>
            <a:r>
              <a:rPr lang="en-US" sz="1000" dirty="0">
                <a:latin typeface="Arial" panose="020B0604020202020204" pitchFamily="34" charset="0"/>
                <a:cs typeface="Arial" panose="020B0604020202020204" pitchFamily="34" charset="0"/>
                <a:hlinkClick r:id="rId9"/>
              </a:rPr>
              <a:t>https://www.treatmentactiongroup.org/publication/an-activists-guide-to-tuberculosis-diagnostic-tools/</a:t>
            </a:r>
            <a:endParaRPr lang="en-US" sz="1000" dirty="0"/>
          </a:p>
        </p:txBody>
      </p:sp>
      <p:pic>
        <p:nvPicPr>
          <p:cNvPr id="5" name="Picture 4" descr="Text&#10;&#10;Description automatically generated">
            <a:extLst>
              <a:ext uri="{FF2B5EF4-FFF2-40B4-BE49-F238E27FC236}">
                <a16:creationId xmlns:a16="http://schemas.microsoft.com/office/drawing/2014/main" id="{0A124BB1-0BC4-4817-FAF7-FD884ACB86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11959" y="1697928"/>
            <a:ext cx="2443309" cy="3352806"/>
          </a:xfrm>
          <a:prstGeom prst="rect">
            <a:avLst/>
          </a:prstGeom>
          <a:ln>
            <a:solidFill>
              <a:schemeClr val="tx1"/>
            </a:solidFill>
          </a:ln>
        </p:spPr>
      </p:pic>
      <p:sp>
        <p:nvSpPr>
          <p:cNvPr id="12" name="TextBox 11">
            <a:extLst>
              <a:ext uri="{FF2B5EF4-FFF2-40B4-BE49-F238E27FC236}">
                <a16:creationId xmlns:a16="http://schemas.microsoft.com/office/drawing/2014/main" id="{3F9D78C4-6FB4-E8E3-9CE6-FB368A5316D6}"/>
              </a:ext>
            </a:extLst>
          </p:cNvPr>
          <p:cNvSpPr txBox="1"/>
          <p:nvPr/>
        </p:nvSpPr>
        <p:spPr>
          <a:xfrm>
            <a:off x="9011958" y="5236637"/>
            <a:ext cx="2443309" cy="815608"/>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GFAN Advocacy Briefs:</a:t>
            </a:r>
          </a:p>
          <a:p>
            <a:pPr algn="ctr">
              <a:spcAft>
                <a:spcPts val="600"/>
              </a:spcAft>
            </a:pPr>
            <a:r>
              <a:rPr lang="en-US" sz="1000" dirty="0">
                <a:latin typeface="Arial" panose="020B0604020202020204" pitchFamily="34" charset="0"/>
                <a:cs typeface="Arial" panose="020B0604020202020204" pitchFamily="34" charset="0"/>
                <a:hlinkClick r:id="rId11"/>
              </a:rPr>
              <a:t>https://www.globalfundadvocatesnetwork.org/resource/advocacy-guides-to-1-4-6x24-shorter-regimens-for-tb/</a:t>
            </a:r>
            <a:r>
              <a:rPr lang="en-US" sz="1000" dirty="0">
                <a:latin typeface="Arial" panose="020B0604020202020204" pitchFamily="34" charset="0"/>
                <a:cs typeface="Arial" panose="020B0604020202020204" pitchFamily="34" charset="0"/>
              </a:rPr>
              <a:t> </a:t>
            </a:r>
            <a:endParaRPr lang="en-US" sz="1000" dirty="0"/>
          </a:p>
        </p:txBody>
      </p:sp>
    </p:spTree>
    <p:extLst>
      <p:ext uri="{BB962C8B-B14F-4D97-AF65-F5344CB8AC3E}">
        <p14:creationId xmlns:p14="http://schemas.microsoft.com/office/powerpoint/2010/main" val="1464017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(2/3)</a:t>
            </a:r>
            <a:br>
              <a:rPr lang="en-US" sz="3200" b="1" dirty="0">
                <a:latin typeface="Arial Black" charset="0"/>
                <a:ea typeface="Arial Black" charset="0"/>
                <a:cs typeface="Arial Black" charset="0"/>
              </a:rPr>
            </a:br>
            <a:r>
              <a:rPr lang="en-US" sz="3200" b="1" dirty="0">
                <a:solidFill>
                  <a:schemeClr val="accent4"/>
                </a:solidFill>
                <a:latin typeface="Arial Black" charset="0"/>
                <a:ea typeface="Arial Black" charset="0"/>
                <a:cs typeface="Arial Black" charset="0"/>
              </a:rPr>
              <a:t>LANDMARK STUDIES</a:t>
            </a:r>
          </a:p>
        </p:txBody>
      </p:sp>
      <p:sp>
        <p:nvSpPr>
          <p:cNvPr id="3" name="Subtitle 1">
            <a:extLst>
              <a:ext uri="{FF2B5EF4-FFF2-40B4-BE49-F238E27FC236}">
                <a16:creationId xmlns:a16="http://schemas.microsoft.com/office/drawing/2014/main" id="{00D942EE-E227-D5BB-834D-844C0A5D4C63}"/>
              </a:ext>
            </a:extLst>
          </p:cNvPr>
          <p:cNvSpPr txBox="1">
            <a:spLocks/>
          </p:cNvSpPr>
          <p:nvPr/>
        </p:nvSpPr>
        <p:spPr>
          <a:xfrm>
            <a:off x="5463332" y="1955452"/>
            <a:ext cx="5884436" cy="16520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j-lt"/>
                <a:cs typeface="Arial" panose="020B0604020202020204" pitchFamily="34" charset="0"/>
              </a:rPr>
              <a:t>Four-Month Rifapentine Regimens with or without Moxifloxacin for Tuberculosis </a:t>
            </a:r>
          </a:p>
          <a:p>
            <a:pPr marL="0" indent="0">
              <a:buNone/>
            </a:pPr>
            <a:r>
              <a:rPr lang="en-US" sz="1800" dirty="0">
                <a:cs typeface="Arial" panose="020B0604020202020204" pitchFamily="34" charset="0"/>
              </a:rPr>
              <a:t>Dorman SE, Nahid P, </a:t>
            </a:r>
            <a:r>
              <a:rPr lang="en-US" sz="1800" dirty="0" err="1">
                <a:cs typeface="Arial" panose="020B0604020202020204" pitchFamily="34" charset="0"/>
              </a:rPr>
              <a:t>Kurbatova</a:t>
            </a:r>
            <a:r>
              <a:rPr lang="en-US" sz="1800" dirty="0">
                <a:cs typeface="Arial" panose="020B0604020202020204" pitchFamily="34" charset="0"/>
              </a:rPr>
              <a:t> EV, et al. Four-Month Rifapentine Regimens with or without Moxifloxacin for Tuberculosis. N </a:t>
            </a:r>
            <a:r>
              <a:rPr lang="en-US" sz="1800" dirty="0" err="1">
                <a:cs typeface="Arial" panose="020B0604020202020204" pitchFamily="34" charset="0"/>
              </a:rPr>
              <a:t>Engl</a:t>
            </a:r>
            <a:r>
              <a:rPr lang="en-US" sz="1800" dirty="0">
                <a:cs typeface="Arial" panose="020B0604020202020204" pitchFamily="34" charset="0"/>
              </a:rPr>
              <a:t> J Med. 2021 May 6;384(18):1705-1718. </a:t>
            </a:r>
            <a:r>
              <a:rPr lang="en-US" sz="1800" dirty="0" err="1">
                <a:cs typeface="Arial" panose="020B0604020202020204" pitchFamily="34" charset="0"/>
              </a:rPr>
              <a:t>doi</a:t>
            </a:r>
            <a:r>
              <a:rPr lang="en-US" sz="1800" dirty="0">
                <a:cs typeface="Arial" panose="020B0604020202020204" pitchFamily="34" charset="0"/>
              </a:rPr>
              <a:t>: 10.1056/NEJMoa2033400.</a:t>
            </a:r>
          </a:p>
          <a:p>
            <a:pPr marL="0" indent="0">
              <a:buNone/>
            </a:pPr>
            <a:br>
              <a:rPr lang="en-US" sz="1800" b="1" dirty="0">
                <a:latin typeface="+mj-lt"/>
                <a:cs typeface="Arial" panose="020B0604020202020204" pitchFamily="34" charset="0"/>
              </a:rPr>
            </a:br>
            <a:br>
              <a:rPr lang="en-US" sz="1800" b="1" dirty="0">
                <a:latin typeface="+mj-lt"/>
                <a:cs typeface="Arial" panose="020B0604020202020204" pitchFamily="34" charset="0"/>
              </a:rPr>
            </a:br>
            <a:endParaRPr lang="en-US" sz="1800" b="1" dirty="0">
              <a:latin typeface="+mj-lt"/>
              <a:cs typeface="Arial" panose="020B0604020202020204" pitchFamily="34" charset="0"/>
            </a:endParaRPr>
          </a:p>
          <a:p>
            <a:pPr marL="0" indent="0">
              <a:buNone/>
            </a:pPr>
            <a:br>
              <a:rPr lang="en-US" sz="1800" b="1" dirty="0">
                <a:latin typeface="+mj-lt"/>
                <a:cs typeface="Arial" panose="020B0604020202020204" pitchFamily="34" charset="0"/>
              </a:rPr>
            </a:br>
            <a:endParaRPr lang="en-US" sz="1800" b="1" dirty="0">
              <a:latin typeface="+mj-lt"/>
              <a:cs typeface="Arial" panose="020B0604020202020204" pitchFamily="34" charset="0"/>
            </a:endParaRPr>
          </a:p>
        </p:txBody>
      </p:sp>
      <p:sp>
        <p:nvSpPr>
          <p:cNvPr id="15" name="Subtitle 1">
            <a:extLst>
              <a:ext uri="{FF2B5EF4-FFF2-40B4-BE49-F238E27FC236}">
                <a16:creationId xmlns:a16="http://schemas.microsoft.com/office/drawing/2014/main" id="{5A8C3E53-0909-3DF9-C11E-7A878846101B}"/>
              </a:ext>
            </a:extLst>
          </p:cNvPr>
          <p:cNvSpPr txBox="1">
            <a:spLocks/>
          </p:cNvSpPr>
          <p:nvPr/>
        </p:nvSpPr>
        <p:spPr>
          <a:xfrm>
            <a:off x="5463332" y="4297975"/>
            <a:ext cx="5884436" cy="16520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j-lt"/>
                <a:cs typeface="Arial" panose="020B0604020202020204" pitchFamily="34" charset="0"/>
              </a:rPr>
              <a:t>Shorter Treatment for </a:t>
            </a:r>
            <a:r>
              <a:rPr lang="en-US" sz="1800" b="1" dirty="0" err="1">
                <a:latin typeface="+mj-lt"/>
                <a:cs typeface="Arial" panose="020B0604020202020204" pitchFamily="34" charset="0"/>
              </a:rPr>
              <a:t>Nonsevere</a:t>
            </a:r>
            <a:r>
              <a:rPr lang="en-US" sz="1800" b="1" dirty="0">
                <a:latin typeface="+mj-lt"/>
                <a:cs typeface="Arial" panose="020B0604020202020204" pitchFamily="34" charset="0"/>
              </a:rPr>
              <a:t> Tuberculosis in African and Indian Children </a:t>
            </a:r>
          </a:p>
          <a:p>
            <a:pPr marL="0" indent="0">
              <a:buNone/>
            </a:pPr>
            <a:r>
              <a:rPr lang="en-US" sz="1800" dirty="0" err="1">
                <a:cs typeface="Arial" panose="020B0604020202020204" pitchFamily="34" charset="0"/>
              </a:rPr>
              <a:t>Turkova</a:t>
            </a:r>
            <a:r>
              <a:rPr lang="en-US" sz="1800" dirty="0">
                <a:cs typeface="Arial" panose="020B0604020202020204" pitchFamily="34" charset="0"/>
              </a:rPr>
              <a:t> A, Wills GH, </a:t>
            </a:r>
            <a:r>
              <a:rPr lang="en-US" sz="1800" dirty="0" err="1">
                <a:cs typeface="Arial" panose="020B0604020202020204" pitchFamily="34" charset="0"/>
              </a:rPr>
              <a:t>Wobudeya</a:t>
            </a:r>
            <a:r>
              <a:rPr lang="en-US" sz="1800" dirty="0">
                <a:cs typeface="Arial" panose="020B0604020202020204" pitchFamily="34" charset="0"/>
              </a:rPr>
              <a:t> E, et al. Shorter Treatment for </a:t>
            </a:r>
            <a:r>
              <a:rPr lang="en-US" sz="1800" dirty="0" err="1">
                <a:cs typeface="Arial" panose="020B0604020202020204" pitchFamily="34" charset="0"/>
              </a:rPr>
              <a:t>Nonsevere</a:t>
            </a:r>
            <a:r>
              <a:rPr lang="en-US" sz="1800" dirty="0">
                <a:cs typeface="Arial" panose="020B0604020202020204" pitchFamily="34" charset="0"/>
              </a:rPr>
              <a:t> Tuberculosis in African and Indian Children. N </a:t>
            </a:r>
            <a:r>
              <a:rPr lang="en-US" sz="1800" dirty="0" err="1">
                <a:cs typeface="Arial" panose="020B0604020202020204" pitchFamily="34" charset="0"/>
              </a:rPr>
              <a:t>Engl</a:t>
            </a:r>
            <a:r>
              <a:rPr lang="en-US" sz="1800" dirty="0">
                <a:cs typeface="Arial" panose="020B0604020202020204" pitchFamily="34" charset="0"/>
              </a:rPr>
              <a:t> J Med. 2022 Mar 10;386(10):911-922. </a:t>
            </a:r>
            <a:r>
              <a:rPr lang="en-US" sz="1800" dirty="0" err="1">
                <a:cs typeface="Arial" panose="020B0604020202020204" pitchFamily="34" charset="0"/>
              </a:rPr>
              <a:t>doi</a:t>
            </a:r>
            <a:r>
              <a:rPr lang="en-US" sz="1800" dirty="0">
                <a:cs typeface="Arial" panose="020B0604020202020204" pitchFamily="34" charset="0"/>
              </a:rPr>
              <a:t>: 10.1056/NEJMoa2104535.</a:t>
            </a:r>
          </a:p>
        </p:txBody>
      </p:sp>
      <p:cxnSp>
        <p:nvCxnSpPr>
          <p:cNvPr id="19" name="Straight Connector 18">
            <a:extLst>
              <a:ext uri="{FF2B5EF4-FFF2-40B4-BE49-F238E27FC236}">
                <a16:creationId xmlns:a16="http://schemas.microsoft.com/office/drawing/2014/main" id="{4E7E4B7E-C039-B96A-8F21-B6333F0A3903}"/>
              </a:ext>
            </a:extLst>
          </p:cNvPr>
          <p:cNvCxnSpPr/>
          <p:nvPr/>
        </p:nvCxnSpPr>
        <p:spPr>
          <a:xfrm>
            <a:off x="650287" y="3965710"/>
            <a:ext cx="11008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6C66E1D-FD2F-BD42-5A38-C7E25C3150DB}"/>
              </a:ext>
            </a:extLst>
          </p:cNvPr>
          <p:cNvGrpSpPr/>
          <p:nvPr/>
        </p:nvGrpSpPr>
        <p:grpSpPr>
          <a:xfrm rot="16200000">
            <a:off x="11146099" y="3751430"/>
            <a:ext cx="91440" cy="428560"/>
            <a:chOff x="5810509" y="4712822"/>
            <a:chExt cx="91440" cy="428560"/>
          </a:xfrm>
        </p:grpSpPr>
        <p:sp>
          <p:nvSpPr>
            <p:cNvPr id="12" name="Oval 11">
              <a:extLst>
                <a:ext uri="{FF2B5EF4-FFF2-40B4-BE49-F238E27FC236}">
                  <a16:creationId xmlns:a16="http://schemas.microsoft.com/office/drawing/2014/main" id="{9760318F-64EA-48C7-7B5C-2E4D5FDF17A9}"/>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361E95A-36B5-CBCE-AA12-90A176CD431A}"/>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4D40938-24FC-B77C-34B4-629E104891F0}"/>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66A3CBB8-92D1-1DD1-0738-68C5ECD33A9B}"/>
              </a:ext>
            </a:extLst>
          </p:cNvPr>
          <p:cNvGrpSpPr/>
          <p:nvPr/>
        </p:nvGrpSpPr>
        <p:grpSpPr>
          <a:xfrm>
            <a:off x="10886594" y="239699"/>
            <a:ext cx="894285" cy="842335"/>
            <a:chOff x="10886594" y="239699"/>
            <a:chExt cx="894285" cy="842335"/>
          </a:xfrm>
        </p:grpSpPr>
        <p:sp>
          <p:nvSpPr>
            <p:cNvPr id="5" name="Oval 4">
              <a:extLst>
                <a:ext uri="{FF2B5EF4-FFF2-40B4-BE49-F238E27FC236}">
                  <a16:creationId xmlns:a16="http://schemas.microsoft.com/office/drawing/2014/main" id="{0995AFF0-EBBC-8F5F-4188-74DB7B017359}"/>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egaphone1 with solid fill">
              <a:extLst>
                <a:ext uri="{FF2B5EF4-FFF2-40B4-BE49-F238E27FC236}">
                  <a16:creationId xmlns:a16="http://schemas.microsoft.com/office/drawing/2014/main" id="{07C599D0-13A7-4AA0-2EC4-7058D5A1C6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6594" y="239699"/>
              <a:ext cx="822960" cy="822960"/>
            </a:xfrm>
            <a:prstGeom prst="rect">
              <a:avLst/>
            </a:prstGeom>
          </p:spPr>
        </p:pic>
        <p:pic>
          <p:nvPicPr>
            <p:cNvPr id="7" name="Graphic 6" descr="Megaphone1 outline">
              <a:extLst>
                <a:ext uri="{FF2B5EF4-FFF2-40B4-BE49-F238E27FC236}">
                  <a16:creationId xmlns:a16="http://schemas.microsoft.com/office/drawing/2014/main" id="{805278AA-5732-6BCA-4C7A-2737DC42D2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6288" y="259074"/>
              <a:ext cx="822960" cy="822960"/>
            </a:xfrm>
            <a:prstGeom prst="rect">
              <a:avLst/>
            </a:prstGeom>
          </p:spPr>
        </p:pic>
      </p:grpSp>
      <p:pic>
        <p:nvPicPr>
          <p:cNvPr id="18" name="Picture 17">
            <a:extLst>
              <a:ext uri="{FF2B5EF4-FFF2-40B4-BE49-F238E27FC236}">
                <a16:creationId xmlns:a16="http://schemas.microsoft.com/office/drawing/2014/main" id="{496FC6F5-D6B7-145B-7D7A-BEBAA14EA96D}"/>
              </a:ext>
            </a:extLst>
          </p:cNvPr>
          <p:cNvPicPr>
            <a:picLocks noChangeAspect="1"/>
          </p:cNvPicPr>
          <p:nvPr/>
        </p:nvPicPr>
        <p:blipFill>
          <a:blip r:embed="rId6"/>
          <a:stretch>
            <a:fillRect/>
          </a:stretch>
        </p:blipFill>
        <p:spPr>
          <a:xfrm>
            <a:off x="650287" y="2055156"/>
            <a:ext cx="4520623" cy="1504530"/>
          </a:xfrm>
          <a:prstGeom prst="rect">
            <a:avLst/>
          </a:prstGeom>
          <a:ln>
            <a:solidFill>
              <a:schemeClr val="tx1"/>
            </a:solidFill>
          </a:ln>
        </p:spPr>
      </p:pic>
      <p:pic>
        <p:nvPicPr>
          <p:cNvPr id="20" name="Picture 19">
            <a:extLst>
              <a:ext uri="{FF2B5EF4-FFF2-40B4-BE49-F238E27FC236}">
                <a16:creationId xmlns:a16="http://schemas.microsoft.com/office/drawing/2014/main" id="{C98EB0FD-1D45-9A73-1D0C-E7628DCBDF8A}"/>
              </a:ext>
            </a:extLst>
          </p:cNvPr>
          <p:cNvPicPr>
            <a:picLocks noChangeAspect="1"/>
          </p:cNvPicPr>
          <p:nvPr/>
        </p:nvPicPr>
        <p:blipFill>
          <a:blip r:embed="rId7"/>
          <a:stretch>
            <a:fillRect/>
          </a:stretch>
        </p:blipFill>
        <p:spPr>
          <a:xfrm>
            <a:off x="650287" y="4418308"/>
            <a:ext cx="4520623" cy="1440008"/>
          </a:xfrm>
          <a:prstGeom prst="rect">
            <a:avLst/>
          </a:prstGeom>
          <a:ln>
            <a:solidFill>
              <a:schemeClr val="tx1"/>
            </a:solidFill>
          </a:ln>
        </p:spPr>
      </p:pic>
    </p:spTree>
    <p:extLst>
      <p:ext uri="{BB962C8B-B14F-4D97-AF65-F5344CB8AC3E}">
        <p14:creationId xmlns:p14="http://schemas.microsoft.com/office/powerpoint/2010/main" val="51449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(3/3)</a:t>
            </a:r>
            <a:br>
              <a:rPr lang="en-US" sz="3200" b="1" dirty="0">
                <a:latin typeface="Arial Black" charset="0"/>
                <a:ea typeface="Arial Black" charset="0"/>
                <a:cs typeface="Arial Black" charset="0"/>
              </a:rPr>
            </a:br>
            <a:r>
              <a:rPr lang="en-US" sz="2400" b="1" dirty="0">
                <a:solidFill>
                  <a:schemeClr val="accent4"/>
                </a:solidFill>
                <a:latin typeface="Arial Black" charset="0"/>
                <a:ea typeface="Arial Black" charset="0"/>
                <a:cs typeface="Arial Black" charset="0"/>
              </a:rPr>
              <a:t>WORLD HEALTH ORGANIZATION GUIDELINES+</a:t>
            </a:r>
            <a:endParaRPr lang="en-US" sz="3200" b="1" dirty="0">
              <a:solidFill>
                <a:schemeClr val="accent4"/>
              </a:solidFill>
              <a:latin typeface="Arial Black" charset="0"/>
              <a:ea typeface="Arial Black" charset="0"/>
              <a:cs typeface="Arial Black" charset="0"/>
            </a:endParaRPr>
          </a:p>
        </p:txBody>
      </p:sp>
      <p:sp>
        <p:nvSpPr>
          <p:cNvPr id="6" name="TextBox 5">
            <a:extLst>
              <a:ext uri="{FF2B5EF4-FFF2-40B4-BE49-F238E27FC236}">
                <a16:creationId xmlns:a16="http://schemas.microsoft.com/office/drawing/2014/main" id="{D0ED9116-C3C5-C567-F468-FB0BEF4D794D}"/>
              </a:ext>
            </a:extLst>
          </p:cNvPr>
          <p:cNvSpPr txBox="1"/>
          <p:nvPr/>
        </p:nvSpPr>
        <p:spPr>
          <a:xfrm>
            <a:off x="1729458" y="5236637"/>
            <a:ext cx="2806562" cy="1215717"/>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WHO Consolidated Guidelines on Tuberculosis, Module 4: Treatment - Drug-Susceptible Tuberculosis Treatment:</a:t>
            </a:r>
          </a:p>
          <a:p>
            <a:pPr algn="ctr">
              <a:spcAft>
                <a:spcPts val="600"/>
              </a:spcAft>
            </a:pPr>
            <a:r>
              <a:rPr lang="en-US" sz="1000" dirty="0">
                <a:latin typeface="Arial" panose="020B0604020202020204" pitchFamily="34" charset="0"/>
                <a:cs typeface="Arial" panose="020B0604020202020204" pitchFamily="34" charset="0"/>
                <a:hlinkClick r:id="rId2"/>
              </a:rPr>
              <a:t>https://www.who.int/publications/i/item/9789240048126</a:t>
            </a:r>
            <a:endParaRPr lang="en-US" sz="1000" dirty="0"/>
          </a:p>
        </p:txBody>
      </p:sp>
      <p:sp>
        <p:nvSpPr>
          <p:cNvPr id="7" name="TextBox 6">
            <a:extLst>
              <a:ext uri="{FF2B5EF4-FFF2-40B4-BE49-F238E27FC236}">
                <a16:creationId xmlns:a16="http://schemas.microsoft.com/office/drawing/2014/main" id="{B0825394-2DBD-51E0-95A6-7F98A6846E3F}"/>
              </a:ext>
            </a:extLst>
          </p:cNvPr>
          <p:cNvSpPr txBox="1"/>
          <p:nvPr/>
        </p:nvSpPr>
        <p:spPr>
          <a:xfrm>
            <a:off x="4595248" y="5236637"/>
            <a:ext cx="2806562" cy="1215717"/>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WHO consolidated guidelines on tuberculosis Module 5: Management of tuberculosis in children and adolescents:</a:t>
            </a:r>
          </a:p>
          <a:p>
            <a:pPr algn="ctr">
              <a:spcAft>
                <a:spcPts val="600"/>
              </a:spcAft>
            </a:pPr>
            <a:r>
              <a:rPr lang="en-US" sz="1000" dirty="0">
                <a:hlinkClick r:id="rId3"/>
              </a:rPr>
              <a:t>https://www.who.int/publications/i/item/9789240046764</a:t>
            </a:r>
            <a:endParaRPr lang="en-US" sz="1000" dirty="0">
              <a:latin typeface="+mj-lt"/>
              <a:cs typeface="Arial" panose="020B0604020202020204" pitchFamily="34" charset="0"/>
            </a:endParaRPr>
          </a:p>
        </p:txBody>
      </p:sp>
      <p:sp>
        <p:nvSpPr>
          <p:cNvPr id="8" name="TextBox 7">
            <a:extLst>
              <a:ext uri="{FF2B5EF4-FFF2-40B4-BE49-F238E27FC236}">
                <a16:creationId xmlns:a16="http://schemas.microsoft.com/office/drawing/2014/main" id="{A41EF02C-221A-590D-9CF3-44CCEB8A2ED3}"/>
              </a:ext>
            </a:extLst>
          </p:cNvPr>
          <p:cNvSpPr txBox="1"/>
          <p:nvPr/>
        </p:nvSpPr>
        <p:spPr>
          <a:xfrm>
            <a:off x="7551622" y="5236637"/>
            <a:ext cx="2806562" cy="1031051"/>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Global Fund Tuberculosis Information Note, Allocation Period 2023–2025:</a:t>
            </a:r>
          </a:p>
          <a:p>
            <a:pPr algn="ctr">
              <a:spcAft>
                <a:spcPts val="600"/>
              </a:spcAft>
            </a:pPr>
            <a:r>
              <a:rPr lang="en-US" sz="1000" dirty="0">
                <a:hlinkClick r:id="rId4"/>
              </a:rPr>
              <a:t>https://www.theglobalfund.org/media/4762/core_tuberculosis_infonote_en.pdf</a:t>
            </a:r>
            <a:endParaRPr lang="en-US" sz="1000" dirty="0"/>
          </a:p>
        </p:txBody>
      </p:sp>
      <p:pic>
        <p:nvPicPr>
          <p:cNvPr id="4" name="Picture 3" descr="A picture containing website&#10;&#10;Description automatically generated">
            <a:extLst>
              <a:ext uri="{FF2B5EF4-FFF2-40B4-BE49-F238E27FC236}">
                <a16:creationId xmlns:a16="http://schemas.microsoft.com/office/drawing/2014/main" id="{7C440720-F61F-63B4-76A0-FF93CAF033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137" y="1874520"/>
            <a:ext cx="2198784" cy="3108960"/>
          </a:xfrm>
          <a:prstGeom prst="rect">
            <a:avLst/>
          </a:prstGeom>
          <a:ln>
            <a:solidFill>
              <a:schemeClr val="tx1"/>
            </a:solidFill>
          </a:ln>
        </p:spPr>
      </p:pic>
      <p:pic>
        <p:nvPicPr>
          <p:cNvPr id="14" name="Picture 13" descr="Diagram&#10;&#10;Description automatically generated with medium confidence">
            <a:extLst>
              <a:ext uri="{FF2B5EF4-FFF2-40B4-BE49-F238E27FC236}">
                <a16:creationId xmlns:a16="http://schemas.microsoft.com/office/drawing/2014/main" id="{B85DE653-91C7-2C70-4F80-40EC574474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5511" y="1874520"/>
            <a:ext cx="2198783" cy="3108960"/>
          </a:xfrm>
          <a:prstGeom prst="rect">
            <a:avLst/>
          </a:prstGeom>
          <a:ln>
            <a:solidFill>
              <a:schemeClr val="tx1"/>
            </a:solidFill>
          </a:ln>
        </p:spPr>
      </p:pic>
      <p:pic>
        <p:nvPicPr>
          <p:cNvPr id="5" name="Picture 4" descr="Diagram&#10;&#10;Description automatically generated">
            <a:extLst>
              <a:ext uri="{FF2B5EF4-FFF2-40B4-BE49-F238E27FC236}">
                <a16:creationId xmlns:a16="http://schemas.microsoft.com/office/drawing/2014/main" id="{3BAABB88-724A-1FDE-8C70-587FCFF459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3347" y="1874520"/>
            <a:ext cx="2198783" cy="3108960"/>
          </a:xfrm>
          <a:prstGeom prst="rect">
            <a:avLst/>
          </a:prstGeom>
          <a:ln>
            <a:solidFill>
              <a:schemeClr val="tx1"/>
            </a:solidFill>
          </a:ln>
        </p:spPr>
      </p:pic>
      <p:grpSp>
        <p:nvGrpSpPr>
          <p:cNvPr id="13" name="Group 12">
            <a:extLst>
              <a:ext uri="{FF2B5EF4-FFF2-40B4-BE49-F238E27FC236}">
                <a16:creationId xmlns:a16="http://schemas.microsoft.com/office/drawing/2014/main" id="{7B769EE1-BC37-504E-9ADE-56214E1962D6}"/>
              </a:ext>
            </a:extLst>
          </p:cNvPr>
          <p:cNvGrpSpPr/>
          <p:nvPr/>
        </p:nvGrpSpPr>
        <p:grpSpPr>
          <a:xfrm>
            <a:off x="10886594" y="239699"/>
            <a:ext cx="894285" cy="842335"/>
            <a:chOff x="10886594" y="239699"/>
            <a:chExt cx="894285" cy="842335"/>
          </a:xfrm>
        </p:grpSpPr>
        <p:sp>
          <p:nvSpPr>
            <p:cNvPr id="15" name="Oval 14">
              <a:extLst>
                <a:ext uri="{FF2B5EF4-FFF2-40B4-BE49-F238E27FC236}">
                  <a16:creationId xmlns:a16="http://schemas.microsoft.com/office/drawing/2014/main" id="{2EFBF0EA-206C-56C9-58F7-60B8708A095D}"/>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egaphone1 with solid fill">
              <a:extLst>
                <a:ext uri="{FF2B5EF4-FFF2-40B4-BE49-F238E27FC236}">
                  <a16:creationId xmlns:a16="http://schemas.microsoft.com/office/drawing/2014/main" id="{6D63914F-95D0-B09F-8724-3918B7CFB5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86594" y="239699"/>
              <a:ext cx="822960" cy="822960"/>
            </a:xfrm>
            <a:prstGeom prst="rect">
              <a:avLst/>
            </a:prstGeom>
          </p:spPr>
        </p:pic>
        <p:pic>
          <p:nvPicPr>
            <p:cNvPr id="17" name="Graphic 16" descr="Megaphone1 outline">
              <a:extLst>
                <a:ext uri="{FF2B5EF4-FFF2-40B4-BE49-F238E27FC236}">
                  <a16:creationId xmlns:a16="http://schemas.microsoft.com/office/drawing/2014/main" id="{6AB1EACC-C63C-A196-E63D-36CB53C734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936288" y="259074"/>
              <a:ext cx="822960" cy="822960"/>
            </a:xfrm>
            <a:prstGeom prst="rect">
              <a:avLst/>
            </a:prstGeom>
          </p:spPr>
        </p:pic>
      </p:grpSp>
    </p:spTree>
    <p:extLst>
      <p:ext uri="{BB962C8B-B14F-4D97-AF65-F5344CB8AC3E}">
        <p14:creationId xmlns:p14="http://schemas.microsoft.com/office/powerpoint/2010/main" val="384294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181EFE9-2C1C-52A7-A9D9-F1515C29E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8687" y="1808524"/>
            <a:ext cx="1280160" cy="1268196"/>
          </a:xfrm>
          <a:prstGeom prst="rect">
            <a:avLst/>
          </a:prstGeom>
        </p:spPr>
      </p:pic>
      <p:sp>
        <p:nvSpPr>
          <p:cNvPr id="7" name="Rectangle: Rounded Corners 6">
            <a:extLst>
              <a:ext uri="{FF2B5EF4-FFF2-40B4-BE49-F238E27FC236}">
                <a16:creationId xmlns:a16="http://schemas.microsoft.com/office/drawing/2014/main" id="{A3495E72-EAAD-7C39-6B32-8831AA152023}"/>
              </a:ext>
            </a:extLst>
          </p:cNvPr>
          <p:cNvSpPr/>
          <p:nvPr/>
        </p:nvSpPr>
        <p:spPr>
          <a:xfrm>
            <a:off x="3461334" y="1159955"/>
            <a:ext cx="2253371" cy="336654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9FD80D4-CBDB-DFE1-55D0-4656910457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1409" y="1391122"/>
            <a:ext cx="1585033" cy="1600200"/>
          </a:xfrm>
          <a:prstGeom prst="rect">
            <a:avLst/>
          </a:prstGeom>
        </p:spPr>
      </p:pic>
      <p:pic>
        <p:nvPicPr>
          <p:cNvPr id="34" name="Picture 33">
            <a:extLst>
              <a:ext uri="{FF2B5EF4-FFF2-40B4-BE49-F238E27FC236}">
                <a16:creationId xmlns:a16="http://schemas.microsoft.com/office/drawing/2014/main" id="{317A12D3-0E0E-9595-DEC2-2F7EDDB2D34A}"/>
              </a:ext>
            </a:extLst>
          </p:cNvPr>
          <p:cNvPicPr>
            <a:picLocks noChangeAspect="1"/>
          </p:cNvPicPr>
          <p:nvPr/>
        </p:nvPicPr>
        <p:blipFill rotWithShape="1">
          <a:blip r:embed="rId7">
            <a:extLst>
              <a:ext uri="{28A0092B-C50C-407E-A947-70E740481C1C}">
                <a14:useLocalDpi xmlns:a14="http://schemas.microsoft.com/office/drawing/2010/main" val="0"/>
              </a:ext>
            </a:extLst>
          </a:blip>
          <a:srcRect l="13156"/>
          <a:stretch/>
        </p:blipFill>
        <p:spPr>
          <a:xfrm>
            <a:off x="-1" y="5094362"/>
            <a:ext cx="9971591" cy="1561082"/>
          </a:xfrm>
          <a:prstGeom prst="rect">
            <a:avLst/>
          </a:prstGeom>
        </p:spPr>
      </p:pic>
      <p:sp>
        <p:nvSpPr>
          <p:cNvPr id="2" name="Rectangle 2">
            <a:extLst>
              <a:ext uri="{FF2B5EF4-FFF2-40B4-BE49-F238E27FC236}">
                <a16:creationId xmlns:a16="http://schemas.microsoft.com/office/drawing/2014/main" id="{FAE578DC-9C31-A733-0398-FE9E37C7D6A3}"/>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WHAT DOES IT MEAN?</a:t>
            </a:r>
          </a:p>
        </p:txBody>
      </p:sp>
      <p:grpSp>
        <p:nvGrpSpPr>
          <p:cNvPr id="25" name="Group 24">
            <a:extLst>
              <a:ext uri="{FF2B5EF4-FFF2-40B4-BE49-F238E27FC236}">
                <a16:creationId xmlns:a16="http://schemas.microsoft.com/office/drawing/2014/main" id="{C90AA279-8CAE-2E9F-220F-39155B2E79CF}"/>
              </a:ext>
            </a:extLst>
          </p:cNvPr>
          <p:cNvGrpSpPr/>
          <p:nvPr/>
        </p:nvGrpSpPr>
        <p:grpSpPr>
          <a:xfrm>
            <a:off x="6888236" y="2059023"/>
            <a:ext cx="1080594" cy="739690"/>
            <a:chOff x="6888236" y="1717377"/>
            <a:chExt cx="1080594" cy="739690"/>
          </a:xfrm>
        </p:grpSpPr>
        <p:sp>
          <p:nvSpPr>
            <p:cNvPr id="19" name="TextBox 18">
              <a:extLst>
                <a:ext uri="{FF2B5EF4-FFF2-40B4-BE49-F238E27FC236}">
                  <a16:creationId xmlns:a16="http://schemas.microsoft.com/office/drawing/2014/main" id="{2CBD11A1-F2EF-BA5B-6B21-985F0D01FC99}"/>
                </a:ext>
              </a:extLst>
            </p:cNvPr>
            <p:cNvSpPr txBox="1"/>
            <p:nvPr/>
          </p:nvSpPr>
          <p:spPr>
            <a:xfrm>
              <a:off x="6888236" y="1717377"/>
              <a:ext cx="1057524" cy="707886"/>
            </a:xfrm>
            <a:prstGeom prst="rect">
              <a:avLst/>
            </a:prstGeom>
            <a:noFill/>
          </p:spPr>
          <p:txBody>
            <a:bodyPr wrap="square" rtlCol="0">
              <a:spAutoFit/>
            </a:bodyPr>
            <a:lstStyle/>
            <a:p>
              <a:pPr algn="ctr"/>
              <a:r>
                <a:rPr lang="en-US" sz="4000" dirty="0">
                  <a:solidFill>
                    <a:schemeClr val="accent4"/>
                  </a:solidFill>
                  <a:latin typeface="+mj-lt"/>
                </a:rPr>
                <a:t>6</a:t>
              </a:r>
            </a:p>
          </p:txBody>
        </p:sp>
        <p:sp>
          <p:nvSpPr>
            <p:cNvPr id="20" name="TextBox 19">
              <a:extLst>
                <a:ext uri="{FF2B5EF4-FFF2-40B4-BE49-F238E27FC236}">
                  <a16:creationId xmlns:a16="http://schemas.microsoft.com/office/drawing/2014/main" id="{203E7AF3-8011-6A1D-3CDF-F69EF3136735}"/>
                </a:ext>
              </a:extLst>
            </p:cNvPr>
            <p:cNvSpPr txBox="1"/>
            <p:nvPr/>
          </p:nvSpPr>
          <p:spPr>
            <a:xfrm>
              <a:off x="6911306" y="1749181"/>
              <a:ext cx="1057524" cy="707886"/>
            </a:xfrm>
            <a:prstGeom prst="rect">
              <a:avLst/>
            </a:prstGeom>
            <a:noFill/>
          </p:spPr>
          <p:txBody>
            <a:bodyPr wrap="square" rtlCol="0">
              <a:spAutoFit/>
            </a:bodyPr>
            <a:lstStyle/>
            <a:p>
              <a:pPr algn="ctr"/>
              <a:r>
                <a:rPr lang="en-US" sz="4000" dirty="0">
                  <a:ln>
                    <a:solidFill>
                      <a:schemeClr val="tx1"/>
                    </a:solidFill>
                  </a:ln>
                  <a:noFill/>
                  <a:latin typeface="+mj-lt"/>
                </a:rPr>
                <a:t>6</a:t>
              </a:r>
            </a:p>
          </p:txBody>
        </p:sp>
      </p:grpSp>
      <p:grpSp>
        <p:nvGrpSpPr>
          <p:cNvPr id="24" name="Group 23">
            <a:extLst>
              <a:ext uri="{FF2B5EF4-FFF2-40B4-BE49-F238E27FC236}">
                <a16:creationId xmlns:a16="http://schemas.microsoft.com/office/drawing/2014/main" id="{CF35CD9E-412B-71A0-87B3-290C0A79CF32}"/>
              </a:ext>
            </a:extLst>
          </p:cNvPr>
          <p:cNvGrpSpPr/>
          <p:nvPr/>
        </p:nvGrpSpPr>
        <p:grpSpPr>
          <a:xfrm>
            <a:off x="4021600" y="1653860"/>
            <a:ext cx="1080594" cy="1139800"/>
            <a:chOff x="4021600" y="1780985"/>
            <a:chExt cx="1080594" cy="1139800"/>
          </a:xfrm>
        </p:grpSpPr>
        <p:sp>
          <p:nvSpPr>
            <p:cNvPr id="17" name="TextBox 16">
              <a:extLst>
                <a:ext uri="{FF2B5EF4-FFF2-40B4-BE49-F238E27FC236}">
                  <a16:creationId xmlns:a16="http://schemas.microsoft.com/office/drawing/2014/main" id="{C0F21C90-F88C-CBA6-6C30-60EDCECCFE41}"/>
                </a:ext>
              </a:extLst>
            </p:cNvPr>
            <p:cNvSpPr txBox="1"/>
            <p:nvPr/>
          </p:nvSpPr>
          <p:spPr>
            <a:xfrm>
              <a:off x="4021600" y="1780985"/>
              <a:ext cx="1057524" cy="1107996"/>
            </a:xfrm>
            <a:prstGeom prst="rect">
              <a:avLst/>
            </a:prstGeom>
            <a:noFill/>
          </p:spPr>
          <p:txBody>
            <a:bodyPr wrap="square" rtlCol="0">
              <a:spAutoFit/>
            </a:bodyPr>
            <a:lstStyle/>
            <a:p>
              <a:pPr algn="ctr"/>
              <a:r>
                <a:rPr lang="en-US" sz="6600" dirty="0">
                  <a:solidFill>
                    <a:schemeClr val="accent4"/>
                  </a:solidFill>
                  <a:latin typeface="+mj-lt"/>
                </a:rPr>
                <a:t>4</a:t>
              </a:r>
            </a:p>
          </p:txBody>
        </p:sp>
        <p:sp>
          <p:nvSpPr>
            <p:cNvPr id="18" name="TextBox 17">
              <a:extLst>
                <a:ext uri="{FF2B5EF4-FFF2-40B4-BE49-F238E27FC236}">
                  <a16:creationId xmlns:a16="http://schemas.microsoft.com/office/drawing/2014/main" id="{C01C3F92-0A7B-01EF-EA16-A6C8FD4F154B}"/>
                </a:ext>
              </a:extLst>
            </p:cNvPr>
            <p:cNvSpPr txBox="1"/>
            <p:nvPr/>
          </p:nvSpPr>
          <p:spPr>
            <a:xfrm>
              <a:off x="4044670" y="1812789"/>
              <a:ext cx="1057524" cy="1107996"/>
            </a:xfrm>
            <a:prstGeom prst="rect">
              <a:avLst/>
            </a:prstGeom>
            <a:noFill/>
          </p:spPr>
          <p:txBody>
            <a:bodyPr wrap="square" rtlCol="0">
              <a:spAutoFit/>
            </a:bodyPr>
            <a:lstStyle/>
            <a:p>
              <a:pPr algn="ctr"/>
              <a:r>
                <a:rPr lang="en-US" sz="6600" dirty="0">
                  <a:ln>
                    <a:solidFill>
                      <a:schemeClr val="tx1"/>
                    </a:solidFill>
                  </a:ln>
                  <a:noFill/>
                  <a:latin typeface="+mj-lt"/>
                </a:rPr>
                <a:t>4</a:t>
              </a:r>
            </a:p>
          </p:txBody>
        </p:sp>
      </p:grpSp>
      <p:pic>
        <p:nvPicPr>
          <p:cNvPr id="4" name="Graphic 3">
            <a:extLst>
              <a:ext uri="{FF2B5EF4-FFF2-40B4-BE49-F238E27FC236}">
                <a16:creationId xmlns:a16="http://schemas.microsoft.com/office/drawing/2014/main" id="{1EF0F299-37E3-BE88-4303-901D3A7FF1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192" y="1856832"/>
            <a:ext cx="1280160" cy="1268196"/>
          </a:xfrm>
          <a:prstGeom prst="rect">
            <a:avLst/>
          </a:prstGeom>
        </p:spPr>
      </p:pic>
      <p:pic>
        <p:nvPicPr>
          <p:cNvPr id="8" name="Graphic 7">
            <a:extLst>
              <a:ext uri="{FF2B5EF4-FFF2-40B4-BE49-F238E27FC236}">
                <a16:creationId xmlns:a16="http://schemas.microsoft.com/office/drawing/2014/main" id="{74E82D55-3C88-5197-C2A1-64718E3708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25341" y="2210032"/>
            <a:ext cx="1188720" cy="57428"/>
          </a:xfrm>
          <a:prstGeom prst="rect">
            <a:avLst/>
          </a:prstGeom>
        </p:spPr>
      </p:pic>
      <p:pic>
        <p:nvPicPr>
          <p:cNvPr id="10" name="Graphic 9">
            <a:extLst>
              <a:ext uri="{FF2B5EF4-FFF2-40B4-BE49-F238E27FC236}">
                <a16:creationId xmlns:a16="http://schemas.microsoft.com/office/drawing/2014/main" id="{AE22B029-7CD4-33B2-BA3E-0E15B36A1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42002" y="1764199"/>
            <a:ext cx="1280160" cy="1292410"/>
          </a:xfrm>
          <a:prstGeom prst="rect">
            <a:avLst/>
          </a:prstGeom>
        </p:spPr>
      </p:pic>
      <p:pic>
        <p:nvPicPr>
          <p:cNvPr id="12" name="Graphic 11">
            <a:extLst>
              <a:ext uri="{FF2B5EF4-FFF2-40B4-BE49-F238E27FC236}">
                <a16:creationId xmlns:a16="http://schemas.microsoft.com/office/drawing/2014/main" id="{C4E9F8DD-48A4-CE6E-A10A-FE8B79878D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45116" y="2608069"/>
            <a:ext cx="1188720" cy="57428"/>
          </a:xfrm>
          <a:prstGeom prst="rect">
            <a:avLst/>
          </a:prstGeom>
        </p:spPr>
      </p:pic>
      <p:pic>
        <p:nvPicPr>
          <p:cNvPr id="13" name="Graphic 12">
            <a:extLst>
              <a:ext uri="{FF2B5EF4-FFF2-40B4-BE49-F238E27FC236}">
                <a16:creationId xmlns:a16="http://schemas.microsoft.com/office/drawing/2014/main" id="{5E031203-4F5F-7166-A865-7A0EAE5CDB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05461" y="2205565"/>
            <a:ext cx="1188720" cy="57428"/>
          </a:xfrm>
          <a:prstGeom prst="rect">
            <a:avLst/>
          </a:prstGeom>
        </p:spPr>
      </p:pic>
      <p:grpSp>
        <p:nvGrpSpPr>
          <p:cNvPr id="23" name="Group 22">
            <a:extLst>
              <a:ext uri="{FF2B5EF4-FFF2-40B4-BE49-F238E27FC236}">
                <a16:creationId xmlns:a16="http://schemas.microsoft.com/office/drawing/2014/main" id="{5934563B-78C9-AC48-3314-76EDD66015F0}"/>
              </a:ext>
            </a:extLst>
          </p:cNvPr>
          <p:cNvGrpSpPr/>
          <p:nvPr/>
        </p:nvGrpSpPr>
        <p:grpSpPr>
          <a:xfrm>
            <a:off x="1089328" y="2090827"/>
            <a:ext cx="1080594" cy="722329"/>
            <a:chOff x="1089328" y="1749181"/>
            <a:chExt cx="1080594" cy="722329"/>
          </a:xfrm>
        </p:grpSpPr>
        <p:sp>
          <p:nvSpPr>
            <p:cNvPr id="15" name="TextBox 14">
              <a:extLst>
                <a:ext uri="{FF2B5EF4-FFF2-40B4-BE49-F238E27FC236}">
                  <a16:creationId xmlns:a16="http://schemas.microsoft.com/office/drawing/2014/main" id="{ABB1189F-5181-DC17-5A9D-6A5C4E6BEF99}"/>
                </a:ext>
              </a:extLst>
            </p:cNvPr>
            <p:cNvSpPr txBox="1"/>
            <p:nvPr/>
          </p:nvSpPr>
          <p:spPr>
            <a:xfrm>
              <a:off x="1089328" y="1749181"/>
              <a:ext cx="1057524" cy="707886"/>
            </a:xfrm>
            <a:prstGeom prst="rect">
              <a:avLst/>
            </a:prstGeom>
            <a:noFill/>
          </p:spPr>
          <p:txBody>
            <a:bodyPr wrap="square" rtlCol="0">
              <a:spAutoFit/>
            </a:bodyPr>
            <a:lstStyle/>
            <a:p>
              <a:pPr algn="ctr"/>
              <a:r>
                <a:rPr lang="en-US" sz="4000" dirty="0">
                  <a:solidFill>
                    <a:schemeClr val="accent4"/>
                  </a:solidFill>
                  <a:latin typeface="+mj-lt"/>
                </a:rPr>
                <a:t>1</a:t>
              </a:r>
            </a:p>
          </p:txBody>
        </p:sp>
        <p:sp>
          <p:nvSpPr>
            <p:cNvPr id="16" name="TextBox 15">
              <a:extLst>
                <a:ext uri="{FF2B5EF4-FFF2-40B4-BE49-F238E27FC236}">
                  <a16:creationId xmlns:a16="http://schemas.microsoft.com/office/drawing/2014/main" id="{B5F55185-35E9-2DBE-0536-09ECCA92B0A2}"/>
                </a:ext>
              </a:extLst>
            </p:cNvPr>
            <p:cNvSpPr txBox="1"/>
            <p:nvPr/>
          </p:nvSpPr>
          <p:spPr>
            <a:xfrm>
              <a:off x="1112398" y="1763624"/>
              <a:ext cx="1057524" cy="707886"/>
            </a:xfrm>
            <a:prstGeom prst="rect">
              <a:avLst/>
            </a:prstGeom>
            <a:noFill/>
          </p:spPr>
          <p:txBody>
            <a:bodyPr wrap="square" rtlCol="0">
              <a:spAutoFit/>
            </a:bodyPr>
            <a:lstStyle/>
            <a:p>
              <a:pPr algn="ctr"/>
              <a:r>
                <a:rPr lang="en-US" sz="4000" dirty="0">
                  <a:ln>
                    <a:solidFill>
                      <a:schemeClr val="tx1"/>
                    </a:solidFill>
                  </a:ln>
                  <a:noFill/>
                  <a:latin typeface="+mj-lt"/>
                </a:rPr>
                <a:t>1</a:t>
              </a:r>
            </a:p>
          </p:txBody>
        </p:sp>
      </p:grpSp>
      <p:grpSp>
        <p:nvGrpSpPr>
          <p:cNvPr id="26" name="Group 25">
            <a:extLst>
              <a:ext uri="{FF2B5EF4-FFF2-40B4-BE49-F238E27FC236}">
                <a16:creationId xmlns:a16="http://schemas.microsoft.com/office/drawing/2014/main" id="{3EF97A48-CD1F-B48D-A7E2-0C5F4C0DF267}"/>
              </a:ext>
            </a:extLst>
          </p:cNvPr>
          <p:cNvGrpSpPr/>
          <p:nvPr/>
        </p:nvGrpSpPr>
        <p:grpSpPr>
          <a:xfrm>
            <a:off x="9895575" y="2154435"/>
            <a:ext cx="1069020" cy="537663"/>
            <a:chOff x="9797191" y="2051332"/>
            <a:chExt cx="1069020" cy="537663"/>
          </a:xfrm>
        </p:grpSpPr>
        <p:sp>
          <p:nvSpPr>
            <p:cNvPr id="21" name="TextBox 20">
              <a:extLst>
                <a:ext uri="{FF2B5EF4-FFF2-40B4-BE49-F238E27FC236}">
                  <a16:creationId xmlns:a16="http://schemas.microsoft.com/office/drawing/2014/main" id="{98B3180A-8401-B0F0-256F-61256B61944B}"/>
                </a:ext>
              </a:extLst>
            </p:cNvPr>
            <p:cNvSpPr txBox="1"/>
            <p:nvPr/>
          </p:nvSpPr>
          <p:spPr>
            <a:xfrm>
              <a:off x="9797191" y="2051332"/>
              <a:ext cx="1057524" cy="523220"/>
            </a:xfrm>
            <a:prstGeom prst="rect">
              <a:avLst/>
            </a:prstGeom>
            <a:noFill/>
          </p:spPr>
          <p:txBody>
            <a:bodyPr wrap="square" rtlCol="0">
              <a:spAutoFit/>
            </a:bodyPr>
            <a:lstStyle/>
            <a:p>
              <a:pPr algn="ctr"/>
              <a:r>
                <a:rPr lang="en-US" sz="2800" dirty="0">
                  <a:solidFill>
                    <a:schemeClr val="accent4"/>
                  </a:solidFill>
                  <a:latin typeface="+mj-lt"/>
                </a:rPr>
                <a:t>x24</a:t>
              </a:r>
            </a:p>
          </p:txBody>
        </p:sp>
        <p:sp>
          <p:nvSpPr>
            <p:cNvPr id="22" name="TextBox 21">
              <a:extLst>
                <a:ext uri="{FF2B5EF4-FFF2-40B4-BE49-F238E27FC236}">
                  <a16:creationId xmlns:a16="http://schemas.microsoft.com/office/drawing/2014/main" id="{CCBDB35F-9FF1-1EE9-669F-EC0A8B1950B0}"/>
                </a:ext>
              </a:extLst>
            </p:cNvPr>
            <p:cNvSpPr txBox="1"/>
            <p:nvPr/>
          </p:nvSpPr>
          <p:spPr>
            <a:xfrm>
              <a:off x="9808687" y="2065775"/>
              <a:ext cx="1057524" cy="523220"/>
            </a:xfrm>
            <a:prstGeom prst="rect">
              <a:avLst/>
            </a:prstGeom>
            <a:noFill/>
          </p:spPr>
          <p:txBody>
            <a:bodyPr wrap="square" rtlCol="0">
              <a:spAutoFit/>
            </a:bodyPr>
            <a:lstStyle/>
            <a:p>
              <a:pPr algn="ctr"/>
              <a:r>
                <a:rPr lang="en-US" sz="2800" dirty="0">
                  <a:ln>
                    <a:solidFill>
                      <a:schemeClr val="tx1"/>
                    </a:solidFill>
                  </a:ln>
                  <a:noFill/>
                  <a:latin typeface="+mj-lt"/>
                </a:rPr>
                <a:t>x24</a:t>
              </a:r>
            </a:p>
          </p:txBody>
        </p:sp>
      </p:grpSp>
      <p:sp>
        <p:nvSpPr>
          <p:cNvPr id="28" name="Rectangle 2">
            <a:extLst>
              <a:ext uri="{FF2B5EF4-FFF2-40B4-BE49-F238E27FC236}">
                <a16:creationId xmlns:a16="http://schemas.microsoft.com/office/drawing/2014/main" id="{B84042AE-423E-EEF7-8A9F-4433A6E92D28}"/>
              </a:ext>
            </a:extLst>
          </p:cNvPr>
          <p:cNvSpPr txBox="1">
            <a:spLocks noChangeArrowheads="1"/>
          </p:cNvSpPr>
          <p:nvPr/>
        </p:nvSpPr>
        <p:spPr>
          <a:xfrm>
            <a:off x="642663" y="3401331"/>
            <a:ext cx="195085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one-month or once weekly treatment regimens for </a:t>
            </a:r>
            <a:r>
              <a:rPr kumimoji="0" lang="en-US" sz="1200" b="1" i="0" u="sng" strike="noStrike" kern="1200" cap="none" spc="0" normalizeH="0" baseline="0" noProof="0" dirty="0">
                <a:ln>
                  <a:noFill/>
                </a:ln>
                <a:solidFill>
                  <a:prstClr val="black"/>
                </a:solidFill>
                <a:effectLst/>
                <a:uLnTx/>
                <a:uFillTx/>
                <a:ea typeface="+mn-ea"/>
                <a:cs typeface="Arial" panose="020B0604020202020204" pitchFamily="34" charset="0"/>
              </a:rPr>
              <a:t>TB prevention</a:t>
            </a: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 </a:t>
            </a:r>
            <a:endParaRPr lang="en-US" sz="1200" b="1" dirty="0">
              <a:solidFill>
                <a:prstClr val="black"/>
              </a:solidFill>
              <a:ea typeface="+mn-ea"/>
              <a:cs typeface="Arial" panose="020B0604020202020204" pitchFamily="34" charset="0"/>
            </a:endParaRPr>
          </a:p>
        </p:txBody>
      </p:sp>
      <p:sp>
        <p:nvSpPr>
          <p:cNvPr id="29" name="Rectangle 2">
            <a:extLst>
              <a:ext uri="{FF2B5EF4-FFF2-40B4-BE49-F238E27FC236}">
                <a16:creationId xmlns:a16="http://schemas.microsoft.com/office/drawing/2014/main" id="{9B16FA46-D82C-B443-9D12-82A2CF6A40F2}"/>
              </a:ext>
            </a:extLst>
          </p:cNvPr>
          <p:cNvSpPr txBox="1">
            <a:spLocks noChangeArrowheads="1"/>
          </p:cNvSpPr>
          <p:nvPr/>
        </p:nvSpPr>
        <p:spPr>
          <a:xfrm>
            <a:off x="3477239" y="3111962"/>
            <a:ext cx="225337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four-month treatment regimens for </a:t>
            </a:r>
            <a:b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drug-sensitive TB.  </a:t>
            </a:r>
            <a:endParaRPr lang="en-US" sz="1600" b="1" dirty="0">
              <a:solidFill>
                <a:prstClr val="black"/>
              </a:solidFill>
              <a:ea typeface="+mn-ea"/>
              <a:cs typeface="Arial" panose="020B0604020202020204" pitchFamily="34" charset="0"/>
            </a:endParaRPr>
          </a:p>
        </p:txBody>
      </p:sp>
      <p:sp>
        <p:nvSpPr>
          <p:cNvPr id="30" name="Rectangle 2">
            <a:extLst>
              <a:ext uri="{FF2B5EF4-FFF2-40B4-BE49-F238E27FC236}">
                <a16:creationId xmlns:a16="http://schemas.microsoft.com/office/drawing/2014/main" id="{C6EE183F-A025-52E2-5FD2-760FDC400562}"/>
              </a:ext>
            </a:extLst>
          </p:cNvPr>
          <p:cNvSpPr txBox="1">
            <a:spLocks noChangeArrowheads="1"/>
          </p:cNvSpPr>
          <p:nvPr/>
        </p:nvSpPr>
        <p:spPr>
          <a:xfrm>
            <a:off x="6313382" y="3401329"/>
            <a:ext cx="225337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six-month treatment regimens for </a:t>
            </a:r>
            <a:b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drug-resistant TB.  </a:t>
            </a:r>
            <a:endParaRPr lang="en-US" sz="1200" b="1" dirty="0">
              <a:solidFill>
                <a:prstClr val="black"/>
              </a:solidFill>
              <a:ea typeface="+mn-ea"/>
              <a:cs typeface="Arial" panose="020B0604020202020204" pitchFamily="34" charset="0"/>
            </a:endParaRPr>
          </a:p>
        </p:txBody>
      </p:sp>
      <p:sp>
        <p:nvSpPr>
          <p:cNvPr id="32" name="Rectangle 2">
            <a:extLst>
              <a:ext uri="{FF2B5EF4-FFF2-40B4-BE49-F238E27FC236}">
                <a16:creationId xmlns:a16="http://schemas.microsoft.com/office/drawing/2014/main" id="{800740CF-BE0E-D28D-596C-08A7DBA747A8}"/>
              </a:ext>
            </a:extLst>
          </p:cNvPr>
          <p:cNvSpPr txBox="1">
            <a:spLocks noChangeArrowheads="1"/>
          </p:cNvSpPr>
          <p:nvPr/>
        </p:nvSpPr>
        <p:spPr>
          <a:xfrm>
            <a:off x="9199267" y="3401329"/>
            <a:ext cx="225337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by the end </a:t>
            </a:r>
            <a:b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of 2024. </a:t>
            </a:r>
            <a:endParaRPr lang="en-US" sz="1200" b="1" dirty="0">
              <a:solidFill>
                <a:prstClr val="black"/>
              </a:solidFil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A deadline for having in place the “staff, stuff, space, systems, and support” needed for shorter TB regimens to be made accessible to everyone, everywhere as a human right.</a:t>
            </a:r>
          </a:p>
        </p:txBody>
      </p:sp>
      <p:sp>
        <p:nvSpPr>
          <p:cNvPr id="11" name="Rectangle 2">
            <a:extLst>
              <a:ext uri="{FF2B5EF4-FFF2-40B4-BE49-F238E27FC236}">
                <a16:creationId xmlns:a16="http://schemas.microsoft.com/office/drawing/2014/main" id="{F4D09781-725B-BBB4-994B-0947CA0315B0}"/>
              </a:ext>
            </a:extLst>
          </p:cNvPr>
          <p:cNvSpPr txBox="1">
            <a:spLocks noChangeArrowheads="1"/>
          </p:cNvSpPr>
          <p:nvPr/>
        </p:nvSpPr>
        <p:spPr>
          <a:xfrm>
            <a:off x="248856" y="5331454"/>
            <a:ext cx="9433367" cy="1108487"/>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u="none" strike="noStrike" kern="1200" cap="none" spc="0" normalizeH="0" baseline="0" noProof="0" dirty="0">
                <a:ln>
                  <a:noFill/>
                </a:ln>
                <a:solidFill>
                  <a:schemeClr val="bg1"/>
                </a:solidFill>
                <a:effectLst/>
                <a:uLnTx/>
                <a:uFillTx/>
                <a:ea typeface="+mn-ea"/>
                <a:cs typeface="Arial" panose="020B0604020202020204" pitchFamily="34" charset="0"/>
              </a:rPr>
              <a:t>The short-course treatment regimens under the “4” include: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chemeClr val="bg1"/>
                </a:solidFill>
                <a:effectLst/>
                <a:uLnTx/>
                <a:uFillTx/>
                <a:ea typeface="+mn-ea"/>
                <a:cs typeface="Arial" panose="020B0604020202020204" pitchFamily="34" charset="0"/>
              </a:rPr>
              <a:t>4HPMZ</a:t>
            </a:r>
            <a:r>
              <a:rPr kumimoji="0" lang="en-US" sz="1600" b="0" i="1" u="none" strike="noStrike" kern="1200" cap="none" spc="0" normalizeH="0" baseline="0" noProof="0" dirty="0">
                <a:ln>
                  <a:noFill/>
                </a:ln>
                <a:solidFill>
                  <a:schemeClr val="bg1"/>
                </a:solidFill>
                <a:effectLst/>
                <a:uLnTx/>
                <a:uFillTx/>
                <a:ea typeface="+mn-ea"/>
                <a:cs typeface="Arial" panose="020B0604020202020204" pitchFamily="34" charset="0"/>
              </a:rPr>
              <a:t>: </a:t>
            </a:r>
            <a:r>
              <a:rPr kumimoji="0" lang="en-US" sz="1600" b="1" i="1" u="none" strike="noStrike" kern="1200" cap="none" spc="0" normalizeH="0" baseline="0" noProof="0" dirty="0">
                <a:ln>
                  <a:noFill/>
                </a:ln>
                <a:solidFill>
                  <a:schemeClr val="bg1"/>
                </a:solidFill>
                <a:effectLst/>
                <a:uLnTx/>
                <a:uFillTx/>
                <a:ea typeface="+mn-ea"/>
                <a:cs typeface="Arial" panose="020B0604020202020204" pitchFamily="34" charset="0"/>
              </a:rPr>
              <a:t>four months </a:t>
            </a:r>
            <a:r>
              <a:rPr kumimoji="0" lang="en-US" sz="1600" b="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of isoniazid, rifapentine, moxifloxacin + pyrazinamide for the first two months</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chemeClr val="bg1"/>
                </a:solidFill>
                <a:effectLst/>
                <a:uLnTx/>
                <a:uFillTx/>
                <a:ea typeface="+mn-ea"/>
                <a:cs typeface="Arial" panose="020B0604020202020204" pitchFamily="34" charset="0"/>
              </a:rPr>
              <a:t>4HRZ[E]</a:t>
            </a:r>
            <a:r>
              <a:rPr kumimoji="0" lang="en-US" sz="1600" b="0" i="1" u="none" strike="noStrike" kern="1200" cap="none" spc="0" normalizeH="0" baseline="0" noProof="0" dirty="0">
                <a:ln>
                  <a:noFill/>
                </a:ln>
                <a:solidFill>
                  <a:schemeClr val="bg1"/>
                </a:solidFill>
                <a:effectLst/>
                <a:uLnTx/>
                <a:uFillTx/>
                <a:ea typeface="+mn-ea"/>
                <a:cs typeface="Arial" panose="020B0604020202020204" pitchFamily="34" charset="0"/>
              </a:rPr>
              <a:t>: </a:t>
            </a:r>
            <a:r>
              <a:rPr kumimoji="0" lang="en-US" sz="1600" b="1" i="1" u="none" strike="noStrike" kern="1200" cap="none" spc="0" normalizeH="0" baseline="0" noProof="0" dirty="0">
                <a:ln>
                  <a:noFill/>
                </a:ln>
                <a:solidFill>
                  <a:schemeClr val="bg1"/>
                </a:solidFill>
                <a:effectLst/>
                <a:uLnTx/>
                <a:uFillTx/>
                <a:ea typeface="+mn-ea"/>
                <a:cs typeface="Arial" panose="020B0604020202020204" pitchFamily="34" charset="0"/>
              </a:rPr>
              <a:t>four months </a:t>
            </a:r>
            <a:r>
              <a:rPr kumimoji="0" lang="en-US" sz="1600" b="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of isoniazid, rifampicin + pyrazinamide for the first two months </a:t>
            </a:r>
            <a:br>
              <a:rPr kumimoji="0" lang="en-US" sz="1600" b="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en-US" sz="1600" b="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 ethambutol in certain settings)</a:t>
            </a:r>
          </a:p>
        </p:txBody>
      </p:sp>
      <p:pic>
        <p:nvPicPr>
          <p:cNvPr id="27" name="Graphic 26">
            <a:extLst>
              <a:ext uri="{FF2B5EF4-FFF2-40B4-BE49-F238E27FC236}">
                <a16:creationId xmlns:a16="http://schemas.microsoft.com/office/drawing/2014/main" id="{182A6AD3-DD41-7AE2-B0F2-1F23B4F345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64595" y="5788125"/>
            <a:ext cx="838200" cy="733425"/>
          </a:xfrm>
          <a:prstGeom prst="rect">
            <a:avLst/>
          </a:prstGeom>
        </p:spPr>
      </p:pic>
    </p:spTree>
    <p:extLst>
      <p:ext uri="{BB962C8B-B14F-4D97-AF65-F5344CB8AC3E}">
        <p14:creationId xmlns:p14="http://schemas.microsoft.com/office/powerpoint/2010/main" val="300923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D3799-D6BB-B1B0-2F26-59D4DE4F1919}"/>
              </a:ext>
            </a:extLst>
          </p:cNvPr>
          <p:cNvSpPr txBox="1"/>
          <p:nvPr/>
        </p:nvSpPr>
        <p:spPr>
          <a:xfrm>
            <a:off x="203780" y="305067"/>
            <a:ext cx="11746049" cy="1323439"/>
          </a:xfrm>
          <a:prstGeom prst="rect">
            <a:avLst/>
          </a:prstGeom>
          <a:noFill/>
        </p:spPr>
        <p:txBody>
          <a:bodyPr wrap="square">
            <a:spAutoFit/>
          </a:bodyPr>
          <a:lstStyle/>
          <a:p>
            <a:r>
              <a:rPr lang="en-US" sz="2000" b="1" i="0" dirty="0">
                <a:solidFill>
                  <a:srgbClr val="222222"/>
                </a:solidFill>
                <a:effectLst/>
              </a:rPr>
              <a:t>These slides were developed by Treatment Action Group (TAG) and reviewed by members of the 1/4/6x24 Campaign Coalition, an international network of TB survivors, researchers, clinicians, activists, and civil society professionals who advocate for communities affected by TB. Their institutional affiliations include:</a:t>
            </a:r>
            <a:endParaRPr lang="en-US" sz="2000" dirty="0"/>
          </a:p>
        </p:txBody>
      </p:sp>
      <p:sp>
        <p:nvSpPr>
          <p:cNvPr id="2" name="TextBox 1">
            <a:extLst>
              <a:ext uri="{FF2B5EF4-FFF2-40B4-BE49-F238E27FC236}">
                <a16:creationId xmlns:a16="http://schemas.microsoft.com/office/drawing/2014/main" id="{54DE5017-62D9-BCB9-23AD-1E2278D2ED3E}"/>
              </a:ext>
            </a:extLst>
          </p:cNvPr>
          <p:cNvSpPr txBox="1"/>
          <p:nvPr/>
        </p:nvSpPr>
        <p:spPr>
          <a:xfrm>
            <a:off x="225778" y="1873958"/>
            <a:ext cx="11774311" cy="4801314"/>
          </a:xfrm>
          <a:prstGeom prst="rect">
            <a:avLst/>
          </a:prstGeom>
          <a:noFill/>
        </p:spPr>
        <p:txBody>
          <a:bodyPr wrap="square" rtlCol="0">
            <a:spAutoFit/>
          </a:bodyPr>
          <a:lstStyle/>
          <a:p>
            <a:r>
              <a:rPr lang="en-US" b="0" i="0" dirty="0">
                <a:solidFill>
                  <a:srgbClr val="222222"/>
                </a:solidFill>
                <a:effectLst/>
              </a:rPr>
              <a:t>Treatment Action Group (TAG)			Lean on Me Foundation</a:t>
            </a:r>
            <a:br>
              <a:rPr lang="en-US" dirty="0"/>
            </a:br>
            <a:r>
              <a:rPr lang="en-US" b="0" i="0" dirty="0">
                <a:solidFill>
                  <a:srgbClr val="222222"/>
                </a:solidFill>
                <a:effectLst/>
              </a:rPr>
              <a:t>Partners In Health (PIH)				TB Women Global</a:t>
            </a:r>
            <a:br>
              <a:rPr lang="en-US" dirty="0"/>
            </a:br>
            <a:r>
              <a:rPr lang="en-US" b="0" i="0" dirty="0">
                <a:solidFill>
                  <a:srgbClr val="222222"/>
                </a:solidFill>
                <a:effectLst/>
              </a:rPr>
              <a:t>Médecins Sans Frontières (MSF)			</a:t>
            </a:r>
            <a:r>
              <a:rPr lang="en-US" b="0" i="0" dirty="0" err="1">
                <a:solidFill>
                  <a:srgbClr val="222222"/>
                </a:solidFill>
                <a:effectLst/>
              </a:rPr>
              <a:t>Wote</a:t>
            </a:r>
            <a:r>
              <a:rPr lang="en-US" b="0" i="0" dirty="0">
                <a:solidFill>
                  <a:srgbClr val="222222"/>
                </a:solidFill>
                <a:effectLst/>
              </a:rPr>
              <a:t> Youth Development Projects</a:t>
            </a:r>
            <a:br>
              <a:rPr lang="en-US" dirty="0"/>
            </a:br>
            <a:r>
              <a:rPr lang="en-US" b="0" i="0" dirty="0">
                <a:solidFill>
                  <a:srgbClr val="222222"/>
                </a:solidFill>
                <a:effectLst/>
              </a:rPr>
              <a:t>Global Coalition of TB Advocates (GCTA)		Zambia Association for Prevention of HIV and TB (ZAPHIT)</a:t>
            </a:r>
            <a:br>
              <a:rPr lang="en-US" dirty="0"/>
            </a:br>
            <a:r>
              <a:rPr lang="en-US" b="0" i="0" dirty="0">
                <a:solidFill>
                  <a:srgbClr val="222222"/>
                </a:solidFill>
                <a:effectLst/>
              </a:rPr>
              <a:t>Treatment Action Campaign (TAC)			SMART4TB Consortium</a:t>
            </a:r>
            <a:br>
              <a:rPr lang="en-US" dirty="0"/>
            </a:br>
            <a:r>
              <a:rPr lang="en-US" b="0" i="0" dirty="0">
                <a:solidFill>
                  <a:srgbClr val="222222"/>
                </a:solidFill>
                <a:effectLst/>
              </a:rPr>
              <a:t>Global TB Community Advisory Board (TB CAB)</a:t>
            </a:r>
            <a:br>
              <a:rPr lang="en-US" dirty="0"/>
            </a:br>
            <a:r>
              <a:rPr lang="en-US" b="0" i="0" dirty="0">
                <a:solidFill>
                  <a:srgbClr val="222222"/>
                </a:solidFill>
                <a:effectLst/>
              </a:rPr>
              <a:t>Stop TB Partnership</a:t>
            </a:r>
            <a:br>
              <a:rPr lang="en-US" dirty="0"/>
            </a:br>
            <a:r>
              <a:rPr lang="en-US" b="0" i="0" dirty="0">
                <a:solidFill>
                  <a:srgbClr val="222222"/>
                </a:solidFill>
                <a:effectLst/>
              </a:rPr>
              <a:t>Survivors Against TB</a:t>
            </a:r>
            <a:br>
              <a:rPr lang="en-US" dirty="0"/>
            </a:br>
            <a:r>
              <a:rPr lang="en-US" b="0" i="0" dirty="0">
                <a:solidFill>
                  <a:srgbClr val="222222"/>
                </a:solidFill>
                <a:effectLst/>
              </a:rPr>
              <a:t>Results Canada</a:t>
            </a:r>
            <a:br>
              <a:rPr lang="en-US" dirty="0"/>
            </a:br>
            <a:r>
              <a:rPr lang="en-US" b="0" i="0" dirty="0">
                <a:solidFill>
                  <a:srgbClr val="222222"/>
                </a:solidFill>
                <a:effectLst/>
              </a:rPr>
              <a:t>The Sentinel Project on Pediatric Drug-Resistant TB</a:t>
            </a:r>
            <a:br>
              <a:rPr lang="en-US" dirty="0"/>
            </a:br>
            <a:r>
              <a:rPr lang="en-US" b="0" i="0" dirty="0">
                <a:solidFill>
                  <a:srgbClr val="222222"/>
                </a:solidFill>
                <a:effectLst/>
              </a:rPr>
              <a:t>We Are TB</a:t>
            </a:r>
            <a:br>
              <a:rPr lang="en-US" dirty="0"/>
            </a:br>
            <a:r>
              <a:rPr lang="en-US" b="0" i="0" dirty="0">
                <a:solidFill>
                  <a:srgbClr val="222222"/>
                </a:solidFill>
                <a:effectLst/>
              </a:rPr>
              <a:t>TBPPM Learning Network</a:t>
            </a:r>
            <a:br>
              <a:rPr lang="en-US" dirty="0"/>
            </a:br>
            <a:r>
              <a:rPr lang="en-US" b="0" i="0" dirty="0">
                <a:solidFill>
                  <a:srgbClr val="222222"/>
                </a:solidFill>
                <a:effectLst/>
              </a:rPr>
              <a:t>Asia Pacific Counsel of AIDS Service Organizations (APCASO)</a:t>
            </a:r>
            <a:br>
              <a:rPr lang="en-US" dirty="0"/>
            </a:br>
            <a:r>
              <a:rPr lang="en-US" b="0" i="0" dirty="0">
                <a:solidFill>
                  <a:srgbClr val="222222"/>
                </a:solidFill>
                <a:effectLst/>
              </a:rPr>
              <a:t>African Coalition on TB (ACT)</a:t>
            </a:r>
            <a:br>
              <a:rPr lang="en-US" dirty="0"/>
            </a:br>
            <a:r>
              <a:rPr lang="en-US" b="0" i="0" dirty="0">
                <a:solidFill>
                  <a:srgbClr val="222222"/>
                </a:solidFill>
                <a:effectLst/>
              </a:rPr>
              <a:t>TB Europe Coalition (TBEC)</a:t>
            </a:r>
          </a:p>
          <a:p>
            <a:r>
              <a:rPr lang="en-US" dirty="0"/>
              <a:t>O’Neill Institute for National and Global Health Law at Georgetown University</a:t>
            </a:r>
          </a:p>
          <a:p>
            <a:endParaRPr lang="en-US" dirty="0"/>
          </a:p>
        </p:txBody>
      </p:sp>
    </p:spTree>
    <p:extLst>
      <p:ext uri="{BB962C8B-B14F-4D97-AF65-F5344CB8AC3E}">
        <p14:creationId xmlns:p14="http://schemas.microsoft.com/office/powerpoint/2010/main" val="123858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865F9-39CE-1B20-1FF8-4638B2731389}"/>
              </a:ext>
            </a:extLst>
          </p:cNvPr>
          <p:cNvSpPr txBox="1"/>
          <p:nvPr/>
        </p:nvSpPr>
        <p:spPr>
          <a:xfrm>
            <a:off x="638881" y="4501453"/>
            <a:ext cx="10909640" cy="1065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600" b="1">
                <a:latin typeface="+mj-lt"/>
                <a:ea typeface="+mj-ea"/>
                <a:cs typeface="+mj-cs"/>
              </a:rPr>
              <a:t>FOR MORE INFORMATION, AND TO FIND COMMITMENTS AND OTHER CAMPAIGN RESOURCES</a:t>
            </a:r>
          </a:p>
        </p:txBody>
      </p:sp>
      <p:pic>
        <p:nvPicPr>
          <p:cNvPr id="3" name="Picture 2">
            <a:extLst>
              <a:ext uri="{FF2B5EF4-FFF2-40B4-BE49-F238E27FC236}">
                <a16:creationId xmlns:a16="http://schemas.microsoft.com/office/drawing/2014/main" id="{7995F9C1-E6EF-94C5-817E-70790C9CB5A5}"/>
              </a:ext>
            </a:extLst>
          </p:cNvPr>
          <p:cNvPicPr>
            <a:picLocks noChangeAspect="1"/>
          </p:cNvPicPr>
          <p:nvPr/>
        </p:nvPicPr>
        <p:blipFill>
          <a:blip r:embed="rId2"/>
          <a:stretch>
            <a:fillRect/>
          </a:stretch>
        </p:blipFill>
        <p:spPr>
          <a:xfrm>
            <a:off x="1320783" y="320040"/>
            <a:ext cx="3612930" cy="3895344"/>
          </a:xfrm>
          <a:prstGeom prst="rect">
            <a:avLst/>
          </a:prstGeom>
        </p:spPr>
      </p:pic>
      <p:pic>
        <p:nvPicPr>
          <p:cNvPr id="5" name="Picture 2" descr="QR Feedback Creator | Get Honest Customer Feedback With a Simple QR Code">
            <a:extLst>
              <a:ext uri="{FF2B5EF4-FFF2-40B4-BE49-F238E27FC236}">
                <a16:creationId xmlns:a16="http://schemas.microsoft.com/office/drawing/2014/main" id="{25287176-757E-9721-A89E-692F239982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4496" y="1061105"/>
            <a:ext cx="5614416" cy="24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3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con&#10;&#10;Description automatically generated with medium confidence">
            <a:extLst>
              <a:ext uri="{FF2B5EF4-FFF2-40B4-BE49-F238E27FC236}">
                <a16:creationId xmlns:a16="http://schemas.microsoft.com/office/drawing/2014/main" id="{6954D634-338B-CC3E-6AE6-BD33E955B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098" y="635619"/>
            <a:ext cx="12192000" cy="6138747"/>
          </a:xfrm>
          <a:prstGeom prst="rect">
            <a:avLst/>
          </a:prstGeom>
        </p:spPr>
      </p:pic>
      <p:pic>
        <p:nvPicPr>
          <p:cNvPr id="10" name="Graphic 9">
            <a:extLst>
              <a:ext uri="{FF2B5EF4-FFF2-40B4-BE49-F238E27FC236}">
                <a16:creationId xmlns:a16="http://schemas.microsoft.com/office/drawing/2014/main" id="{443B112F-82E6-C730-ABEA-0B5D40A02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0589" y="354121"/>
            <a:ext cx="534924" cy="713232"/>
          </a:xfrm>
          <a:prstGeom prst="rect">
            <a:avLst/>
          </a:prstGeom>
        </p:spPr>
      </p:pic>
      <p:sp>
        <p:nvSpPr>
          <p:cNvPr id="2" name="Rectangle 2">
            <a:extLst>
              <a:ext uri="{FF2B5EF4-FFF2-40B4-BE49-F238E27FC236}">
                <a16:creationId xmlns:a16="http://schemas.microsoft.com/office/drawing/2014/main" id="{F5270ECA-95D1-231F-A195-8BCF93246DD2}"/>
              </a:ext>
            </a:extLst>
          </p:cNvPr>
          <p:cNvSpPr txBox="1">
            <a:spLocks noChangeArrowheads="1"/>
          </p:cNvSpPr>
          <p:nvPr/>
        </p:nvSpPr>
        <p:spPr>
          <a:xfrm>
            <a:off x="432752" y="464286"/>
            <a:ext cx="935530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WHAT IS </a:t>
            </a:r>
            <a:r>
              <a:rPr lang="en-US" sz="3200" b="1" dirty="0">
                <a:solidFill>
                  <a:schemeClr val="accent4"/>
                </a:solidFill>
                <a:latin typeface="Arial Black" charset="0"/>
                <a:ea typeface="Arial Black" charset="0"/>
                <a:cs typeface="Arial Black" charset="0"/>
              </a:rPr>
              <a:t>TB DISEASE</a:t>
            </a:r>
            <a:r>
              <a:rPr lang="en-US" sz="3200" b="1" dirty="0">
                <a:latin typeface="Arial Black" charset="0"/>
                <a:ea typeface="Arial Black" charset="0"/>
                <a:cs typeface="Arial Black" charset="0"/>
              </a:rPr>
              <a:t>? </a:t>
            </a:r>
          </a:p>
        </p:txBody>
      </p:sp>
      <p:grpSp>
        <p:nvGrpSpPr>
          <p:cNvPr id="6" name="Group 5">
            <a:extLst>
              <a:ext uri="{FF2B5EF4-FFF2-40B4-BE49-F238E27FC236}">
                <a16:creationId xmlns:a16="http://schemas.microsoft.com/office/drawing/2014/main" id="{6881D232-DBF0-A17C-A20C-838269A1D47E}"/>
              </a:ext>
            </a:extLst>
          </p:cNvPr>
          <p:cNvGrpSpPr/>
          <p:nvPr/>
        </p:nvGrpSpPr>
        <p:grpSpPr>
          <a:xfrm>
            <a:off x="4415444" y="2100930"/>
            <a:ext cx="3242146" cy="3242146"/>
            <a:chOff x="4474927" y="2075290"/>
            <a:chExt cx="3242146" cy="3242146"/>
          </a:xfrm>
        </p:grpSpPr>
        <p:sp>
          <p:nvSpPr>
            <p:cNvPr id="5" name="Oval 4">
              <a:extLst>
                <a:ext uri="{FF2B5EF4-FFF2-40B4-BE49-F238E27FC236}">
                  <a16:creationId xmlns:a16="http://schemas.microsoft.com/office/drawing/2014/main" id="{839C8EB7-01C0-198E-38EC-205B731DBA55}"/>
                </a:ext>
              </a:extLst>
            </p:cNvPr>
            <p:cNvSpPr/>
            <p:nvPr/>
          </p:nvSpPr>
          <p:spPr>
            <a:xfrm>
              <a:off x="4474927" y="2075290"/>
              <a:ext cx="3242146" cy="3242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ir of red shoes&#10;&#10;Description automatically generated with low confidence">
              <a:extLst>
                <a:ext uri="{FF2B5EF4-FFF2-40B4-BE49-F238E27FC236}">
                  <a16:creationId xmlns:a16="http://schemas.microsoft.com/office/drawing/2014/main" id="{B3BF2828-AFB7-DACC-0A92-B5F5B9757209}"/>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31043" y="2728685"/>
              <a:ext cx="2164338" cy="1920240"/>
            </a:xfrm>
            <a:prstGeom prst="rect">
              <a:avLst/>
            </a:prstGeom>
          </p:spPr>
        </p:pic>
      </p:grpSp>
      <p:sp>
        <p:nvSpPr>
          <p:cNvPr id="13" name="Rectangle 2">
            <a:extLst>
              <a:ext uri="{FF2B5EF4-FFF2-40B4-BE49-F238E27FC236}">
                <a16:creationId xmlns:a16="http://schemas.microsoft.com/office/drawing/2014/main" id="{E6A6155D-95A7-1E2C-6184-E22082A7649D}"/>
              </a:ext>
            </a:extLst>
          </p:cNvPr>
          <p:cNvSpPr txBox="1">
            <a:spLocks noChangeArrowheads="1"/>
          </p:cNvSpPr>
          <p:nvPr/>
        </p:nvSpPr>
        <p:spPr>
          <a:xfrm rot="16200000">
            <a:off x="607677" y="3400086"/>
            <a:ext cx="428237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chemeClr val="bg1"/>
                </a:solidFill>
                <a:latin typeface="Arial Black" charset="0"/>
                <a:ea typeface="Arial Black" charset="0"/>
                <a:cs typeface="Arial Black" charset="0"/>
              </a:rPr>
              <a:t>TB INFECTION </a:t>
            </a:r>
          </a:p>
        </p:txBody>
      </p:sp>
      <p:sp>
        <p:nvSpPr>
          <p:cNvPr id="14" name="Rectangle 2">
            <a:extLst>
              <a:ext uri="{FF2B5EF4-FFF2-40B4-BE49-F238E27FC236}">
                <a16:creationId xmlns:a16="http://schemas.microsoft.com/office/drawing/2014/main" id="{06FD5C2A-CE30-149F-1AEB-7BBD96A5C063}"/>
              </a:ext>
            </a:extLst>
          </p:cNvPr>
          <p:cNvSpPr txBox="1">
            <a:spLocks noChangeArrowheads="1"/>
          </p:cNvSpPr>
          <p:nvPr/>
        </p:nvSpPr>
        <p:spPr>
          <a:xfrm rot="5400000">
            <a:off x="7205272" y="3400087"/>
            <a:ext cx="428237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chemeClr val="bg1"/>
                </a:solidFill>
                <a:latin typeface="Arial Black" charset="0"/>
                <a:ea typeface="Arial Black" charset="0"/>
                <a:cs typeface="Arial Black" charset="0"/>
              </a:rPr>
              <a:t>TB DISEASE </a:t>
            </a:r>
          </a:p>
        </p:txBody>
      </p:sp>
      <p:sp>
        <p:nvSpPr>
          <p:cNvPr id="15" name="Rectangle 14">
            <a:extLst>
              <a:ext uri="{FF2B5EF4-FFF2-40B4-BE49-F238E27FC236}">
                <a16:creationId xmlns:a16="http://schemas.microsoft.com/office/drawing/2014/main" id="{24C47555-3EC0-6EB7-FE3F-0A9397734E86}"/>
              </a:ext>
            </a:extLst>
          </p:cNvPr>
          <p:cNvSpPr/>
          <p:nvPr/>
        </p:nvSpPr>
        <p:spPr>
          <a:xfrm>
            <a:off x="2900459" y="2383175"/>
            <a:ext cx="1868193" cy="2677656"/>
          </a:xfrm>
          <a:prstGeom prst="rect">
            <a:avLst/>
          </a:prstGeom>
        </p:spPr>
        <p:txBody>
          <a:bodyPr wrap="square">
            <a:spAutoFit/>
          </a:bodyPr>
          <a:lstStyle/>
          <a:p>
            <a:pPr algn="r"/>
            <a:r>
              <a:rPr lang="en-US" sz="1400" dirty="0">
                <a:latin typeface="Arial" panose="020B0604020202020204" pitchFamily="34" charset="0"/>
                <a:ea typeface="Roboto" panose="02000000000000000000" pitchFamily="2" charset="0"/>
                <a:cs typeface="Arial" panose="020B0604020202020204" pitchFamily="34" charset="0"/>
              </a:rPr>
              <a:t>TB lives but doesn’t grow in the body</a:t>
            </a:r>
          </a:p>
          <a:p>
            <a:pPr algn="r"/>
            <a:endParaRPr lang="en-US" sz="1400" dirty="0">
              <a:latin typeface="Arial" panose="020B0604020202020204" pitchFamily="34" charset="0"/>
              <a:cs typeface="Arial" panose="020B0604020202020204" pitchFamily="34" charset="0"/>
            </a:endParaRPr>
          </a:p>
          <a:p>
            <a:pPr algn="r"/>
            <a:r>
              <a:rPr lang="en-US" sz="1400" dirty="0">
                <a:latin typeface="Arial" panose="020B0604020202020204" pitchFamily="34" charset="0"/>
                <a:cs typeface="Arial" panose="020B0604020202020204" pitchFamily="34" charset="0"/>
              </a:rPr>
              <a:t>Doesn’t make a person feel sick or have symptoms</a:t>
            </a:r>
          </a:p>
          <a:p>
            <a:pPr algn="r"/>
            <a:endParaRPr lang="en-US" sz="1400" dirty="0">
              <a:latin typeface="Arial" panose="020B0604020202020204" pitchFamily="34" charset="0"/>
              <a:cs typeface="Arial" panose="020B0604020202020204" pitchFamily="34" charset="0"/>
            </a:endParaRPr>
          </a:p>
          <a:p>
            <a:pPr algn="r"/>
            <a:r>
              <a:rPr lang="en-US" sz="1400" b="1" u="sng" dirty="0">
                <a:latin typeface="+mj-lt"/>
                <a:cs typeface="Arial" panose="020B0604020202020204" pitchFamily="34" charset="0"/>
              </a:rPr>
              <a:t>Can’t</a:t>
            </a:r>
            <a:r>
              <a:rPr lang="en-US" sz="1400" dirty="0">
                <a:latin typeface="Arial" panose="020B0604020202020204" pitchFamily="34" charset="0"/>
                <a:cs typeface="Arial" panose="020B0604020202020204" pitchFamily="34" charset="0"/>
              </a:rPr>
              <a:t> spread from person to person</a:t>
            </a:r>
          </a:p>
          <a:p>
            <a:pPr algn="r"/>
            <a:endParaRPr lang="en-US" sz="1400" dirty="0">
              <a:latin typeface="Arial" panose="020B0604020202020204" pitchFamily="34" charset="0"/>
              <a:cs typeface="Arial" panose="020B0604020202020204" pitchFamily="34" charset="0"/>
            </a:endParaRPr>
          </a:p>
          <a:p>
            <a:pPr algn="r"/>
            <a:r>
              <a:rPr lang="en-US" sz="1400" dirty="0">
                <a:latin typeface="Arial" panose="020B0604020202020204" pitchFamily="34" charset="0"/>
                <a:cs typeface="Arial" panose="020B0604020202020204" pitchFamily="34" charset="0"/>
              </a:rPr>
              <a:t>Can advance to TB disease</a:t>
            </a:r>
          </a:p>
        </p:txBody>
      </p:sp>
      <p:sp>
        <p:nvSpPr>
          <p:cNvPr id="11" name="Rectangle: Rounded Corners 10">
            <a:extLst>
              <a:ext uri="{FF2B5EF4-FFF2-40B4-BE49-F238E27FC236}">
                <a16:creationId xmlns:a16="http://schemas.microsoft.com/office/drawing/2014/main" id="{1291EF8F-4437-438F-830B-1AA265EE9BE5}"/>
              </a:ext>
            </a:extLst>
          </p:cNvPr>
          <p:cNvSpPr/>
          <p:nvPr/>
        </p:nvSpPr>
        <p:spPr>
          <a:xfrm>
            <a:off x="7135898" y="2158678"/>
            <a:ext cx="1868193" cy="31843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73DBC5-F663-C2E5-0E44-038222B9ED1F}"/>
              </a:ext>
            </a:extLst>
          </p:cNvPr>
          <p:cNvSpPr/>
          <p:nvPr/>
        </p:nvSpPr>
        <p:spPr>
          <a:xfrm>
            <a:off x="7295425" y="2383175"/>
            <a:ext cx="1737693" cy="2677656"/>
          </a:xfrm>
          <a:prstGeom prst="rect">
            <a:avLst/>
          </a:prstGeom>
        </p:spPr>
        <p:txBody>
          <a:bodyPr wrap="square">
            <a:spAutoFit/>
          </a:bodyPr>
          <a:lstStyle/>
          <a:p>
            <a:r>
              <a:rPr lang="en-US" sz="1400" dirty="0">
                <a:solidFill>
                  <a:schemeClr val="bg1"/>
                </a:solidFill>
                <a:latin typeface="Arial" panose="020B0604020202020204" pitchFamily="34" charset="0"/>
                <a:ea typeface="Roboto" panose="02000000000000000000" pitchFamily="2" charset="0"/>
                <a:cs typeface="Arial" panose="020B0604020202020204" pitchFamily="34" charset="0"/>
              </a:rPr>
              <a:t>TB is active and grown in the body</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Makes a person feel sick and have symptoms</a:t>
            </a:r>
          </a:p>
          <a:p>
            <a:endParaRPr lang="en-US" sz="1400" dirty="0">
              <a:solidFill>
                <a:schemeClr val="bg1"/>
              </a:solidFill>
              <a:latin typeface="Arial" panose="020B0604020202020204" pitchFamily="34" charset="0"/>
              <a:cs typeface="Arial" panose="020B0604020202020204" pitchFamily="34" charset="0"/>
            </a:endParaRPr>
          </a:p>
          <a:p>
            <a:r>
              <a:rPr lang="en-US" sz="1400" b="1" u="sng" dirty="0">
                <a:solidFill>
                  <a:schemeClr val="bg1"/>
                </a:solidFill>
                <a:latin typeface="+mj-lt"/>
                <a:cs typeface="Arial" panose="020B0604020202020204" pitchFamily="34" charset="0"/>
              </a:rPr>
              <a:t>Can</a:t>
            </a:r>
            <a:r>
              <a:rPr lang="en-US" sz="1400" b="1"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spread from person to person </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Can cause death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if not treated</a:t>
            </a:r>
          </a:p>
        </p:txBody>
      </p:sp>
      <p:sp>
        <p:nvSpPr>
          <p:cNvPr id="9" name="TextBox 8">
            <a:extLst>
              <a:ext uri="{FF2B5EF4-FFF2-40B4-BE49-F238E27FC236}">
                <a16:creationId xmlns:a16="http://schemas.microsoft.com/office/drawing/2014/main" id="{AABF2E30-D448-6EF2-6DA3-9C9DFCB6E57E}"/>
              </a:ext>
            </a:extLst>
          </p:cNvPr>
          <p:cNvSpPr txBox="1"/>
          <p:nvPr/>
        </p:nvSpPr>
        <p:spPr>
          <a:xfrm>
            <a:off x="2504472" y="434933"/>
            <a:ext cx="3000622"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TB DISEASE</a:t>
            </a:r>
            <a:endParaRPr lang="en-US" dirty="0">
              <a:ln>
                <a:solidFill>
                  <a:schemeClr val="tx1"/>
                </a:solidFill>
              </a:ln>
              <a:noFill/>
            </a:endParaRPr>
          </a:p>
        </p:txBody>
      </p:sp>
    </p:spTree>
    <p:extLst>
      <p:ext uri="{BB962C8B-B14F-4D97-AF65-F5344CB8AC3E}">
        <p14:creationId xmlns:p14="http://schemas.microsoft.com/office/powerpoint/2010/main" val="207529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557B8BB-41E0-7AB0-16D4-959DED737E04}"/>
              </a:ext>
            </a:extLst>
          </p:cNvPr>
          <p:cNvSpPr txBox="1"/>
          <p:nvPr/>
        </p:nvSpPr>
        <p:spPr>
          <a:xfrm>
            <a:off x="8066296" y="1402240"/>
            <a:ext cx="3763278" cy="3600986"/>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Drug-sensitive TB does not have resistance to any drugs – it can be treated with our most powerful first line medicines, isoniazid and </a:t>
            </a:r>
            <a:r>
              <a:rPr lang="en-US" sz="1800" dirty="0" err="1">
                <a:latin typeface="Arial" panose="020B0604020202020204" pitchFamily="34" charset="0"/>
                <a:cs typeface="Arial" panose="020B0604020202020204" pitchFamily="34" charset="0"/>
              </a:rPr>
              <a:t>rifamycins</a:t>
            </a:r>
            <a:r>
              <a:rPr lang="en-US" sz="1800" dirty="0">
                <a:latin typeface="Arial" panose="020B0604020202020204" pitchFamily="34" charset="0"/>
                <a:cs typeface="Arial" panose="020B0604020202020204" pitchFamily="34" charset="0"/>
              </a:rPr>
              <a:t> (rifampicin, rifapentine)</a:t>
            </a:r>
          </a:p>
          <a:p>
            <a:pPr algn="l">
              <a:spcAft>
                <a:spcPts val="3600"/>
              </a:spcAft>
            </a:pPr>
            <a:r>
              <a:rPr lang="en-US" sz="1800" dirty="0">
                <a:latin typeface="Arial" panose="020B0604020202020204" pitchFamily="34" charset="0"/>
                <a:cs typeface="Arial" panose="020B0604020202020204" pitchFamily="34" charset="0"/>
              </a:rPr>
              <a:t>Most of these tests run on sputum, but other sample types are important for children who have a hard time producing sputum – these alternative sample types include stool.</a:t>
            </a:r>
          </a:p>
        </p:txBody>
      </p:sp>
      <p:sp>
        <p:nvSpPr>
          <p:cNvPr id="2" name="Rectangle 2">
            <a:extLst>
              <a:ext uri="{FF2B5EF4-FFF2-40B4-BE49-F238E27FC236}">
                <a16:creationId xmlns:a16="http://schemas.microsoft.com/office/drawing/2014/main" id="{B9CA1D2F-CFE0-935B-FFB2-282365E7A34A}"/>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HOW IS TB DISEASE DIAGNOSED?</a:t>
            </a:r>
          </a:p>
        </p:txBody>
      </p:sp>
      <p:sp>
        <p:nvSpPr>
          <p:cNvPr id="3" name="TextBox 2">
            <a:extLst>
              <a:ext uri="{FF2B5EF4-FFF2-40B4-BE49-F238E27FC236}">
                <a16:creationId xmlns:a16="http://schemas.microsoft.com/office/drawing/2014/main" id="{DE46AE59-C70C-3C4B-39BA-72A5B650337D}"/>
              </a:ext>
            </a:extLst>
          </p:cNvPr>
          <p:cNvSpPr txBox="1"/>
          <p:nvPr/>
        </p:nvSpPr>
        <p:spPr>
          <a:xfrm>
            <a:off x="1425271" y="1351791"/>
            <a:ext cx="5103768" cy="5170646"/>
          </a:xfrm>
          <a:prstGeom prst="rect">
            <a:avLst/>
          </a:prstGeom>
          <a:noFill/>
        </p:spPr>
        <p:txBody>
          <a:bodyPr wrap="square">
            <a:spAutoFit/>
          </a:bodyPr>
          <a:lstStyle/>
          <a:p>
            <a:pPr algn="l">
              <a:spcAft>
                <a:spcPts val="3600"/>
              </a:spcAft>
            </a:pPr>
            <a:r>
              <a:rPr lang="en-US" sz="1800" dirty="0">
                <a:latin typeface="+mj-lt"/>
                <a:cs typeface="Arial" panose="020B0604020202020204" pitchFamily="34" charset="0"/>
              </a:rPr>
              <a:t>Microbiological</a:t>
            </a:r>
            <a:r>
              <a:rPr lang="en-US" sz="1800" dirty="0">
                <a:latin typeface="Arial" panose="020B0604020202020204" pitchFamily="34" charset="0"/>
                <a:cs typeface="Arial" panose="020B0604020202020204" pitchFamily="34" charset="0"/>
              </a:rPr>
              <a:t> confirmation of the presence of TB bacteria using a WHO-recommended diagnostic test (e.g., using a rapid molecular test like </a:t>
            </a:r>
            <a:r>
              <a:rPr lang="en-US" sz="1800" dirty="0" err="1">
                <a:latin typeface="Arial" panose="020B0604020202020204" pitchFamily="34" charset="0"/>
                <a:cs typeface="Arial" panose="020B0604020202020204" pitchFamily="34" charset="0"/>
              </a:rPr>
              <a:t>Xpert</a:t>
            </a:r>
            <a:r>
              <a:rPr lang="en-US" sz="1800" dirty="0">
                <a:latin typeface="Arial" panose="020B0604020202020204" pitchFamily="34" charset="0"/>
                <a:cs typeface="Arial" panose="020B0604020202020204" pitchFamily="34" charset="0"/>
              </a:rPr>
              <a:t> or </a:t>
            </a:r>
            <a:r>
              <a:rPr lang="en-US" sz="1800" dirty="0" err="1">
                <a:latin typeface="Arial" panose="020B0604020202020204" pitchFamily="34" charset="0"/>
                <a:cs typeface="Arial" panose="020B0604020202020204" pitchFamily="34" charset="0"/>
              </a:rPr>
              <a:t>Truenat</a:t>
            </a:r>
            <a:r>
              <a:rPr lang="en-US" sz="1800" dirty="0">
                <a:latin typeface="Arial" panose="020B0604020202020204" pitchFamily="34" charset="0"/>
                <a:cs typeface="Arial" panose="020B0604020202020204" pitchFamily="34" charset="0"/>
              </a:rPr>
              <a:t>, or in certain PLHIV using urine-based TB-LAM tests); or</a:t>
            </a:r>
          </a:p>
          <a:p>
            <a:pPr algn="l">
              <a:spcAft>
                <a:spcPts val="3600"/>
              </a:spcAft>
            </a:pPr>
            <a:r>
              <a:rPr lang="en-US" sz="1800" dirty="0">
                <a:latin typeface="+mj-lt"/>
                <a:cs typeface="Arial" panose="020B0604020202020204" pitchFamily="34" charset="0"/>
              </a:rPr>
              <a:t>Clinical</a:t>
            </a:r>
            <a:r>
              <a:rPr lang="en-US" sz="1800" dirty="0">
                <a:latin typeface="Arial" panose="020B0604020202020204" pitchFamily="34" charset="0"/>
                <a:cs typeface="Arial" panose="020B0604020202020204" pitchFamily="34" charset="0"/>
              </a:rPr>
              <a:t> judgement of the presence of TB based on signs and symptoms and assessed risk of TB, even in the absence of a positive TB diagnostic test result (especially among children and PLHIV).</a:t>
            </a:r>
          </a:p>
          <a:p>
            <a:pPr algn="l">
              <a:spcAft>
                <a:spcPts val="3600"/>
              </a:spcAft>
            </a:pPr>
            <a:r>
              <a:rPr lang="en-US" sz="1800" dirty="0">
                <a:latin typeface="Arial" panose="020B0604020202020204" pitchFamily="34" charset="0"/>
                <a:cs typeface="Arial" panose="020B0604020202020204" pitchFamily="34" charset="0"/>
              </a:rPr>
              <a:t>Following a positive TB diagnosis, further </a:t>
            </a:r>
            <a:r>
              <a:rPr lang="en-US" sz="1800" dirty="0">
                <a:latin typeface="+mj-lt"/>
                <a:cs typeface="Arial" panose="020B0604020202020204" pitchFamily="34" charset="0"/>
              </a:rPr>
              <a:t>drug-susceptibility testing </a:t>
            </a:r>
            <a:r>
              <a:rPr lang="en-US" sz="1800" dirty="0">
                <a:latin typeface="Arial" panose="020B0604020202020204" pitchFamily="34" charset="0"/>
                <a:cs typeface="Arial" panose="020B0604020202020204" pitchFamily="34" charset="0"/>
              </a:rPr>
              <a:t>(DST) is required to identify the most appropriate anti-TB drug treatment regimen (e.g., using culture, molecular tests).</a:t>
            </a:r>
          </a:p>
        </p:txBody>
      </p:sp>
      <p:grpSp>
        <p:nvGrpSpPr>
          <p:cNvPr id="30" name="Group 29">
            <a:extLst>
              <a:ext uri="{FF2B5EF4-FFF2-40B4-BE49-F238E27FC236}">
                <a16:creationId xmlns:a16="http://schemas.microsoft.com/office/drawing/2014/main" id="{C21BEDDC-A015-9AE9-0E56-14304E7BEDE9}"/>
              </a:ext>
            </a:extLst>
          </p:cNvPr>
          <p:cNvGrpSpPr/>
          <p:nvPr/>
        </p:nvGrpSpPr>
        <p:grpSpPr>
          <a:xfrm>
            <a:off x="596590" y="1422851"/>
            <a:ext cx="11107207" cy="4927769"/>
            <a:chOff x="596590" y="1422851"/>
            <a:chExt cx="11107207" cy="4927769"/>
          </a:xfrm>
        </p:grpSpPr>
        <p:cxnSp>
          <p:nvCxnSpPr>
            <p:cNvPr id="6" name="Straight Connector 5">
              <a:extLst>
                <a:ext uri="{FF2B5EF4-FFF2-40B4-BE49-F238E27FC236}">
                  <a16:creationId xmlns:a16="http://schemas.microsoft.com/office/drawing/2014/main" id="{37746EA7-8CB0-5739-0D2C-EE02A82E47B9}"/>
                </a:ext>
              </a:extLst>
            </p:cNvPr>
            <p:cNvCxnSpPr>
              <a:cxnSpLocks/>
            </p:cNvCxnSpPr>
            <p:nvPr/>
          </p:nvCxnSpPr>
          <p:spPr>
            <a:xfrm>
              <a:off x="596590" y="4835450"/>
              <a:ext cx="63302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6DD32E-5769-E5FA-1288-D9FED6409299}"/>
                </a:ext>
              </a:extLst>
            </p:cNvPr>
            <p:cNvCxnSpPr>
              <a:cxnSpLocks/>
            </p:cNvCxnSpPr>
            <p:nvPr/>
          </p:nvCxnSpPr>
          <p:spPr>
            <a:xfrm>
              <a:off x="596590" y="3031165"/>
              <a:ext cx="111072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DF383-F06F-7D98-0E5F-A4DF283C6FE2}"/>
                </a:ext>
              </a:extLst>
            </p:cNvPr>
            <p:cNvCxnSpPr>
              <a:cxnSpLocks/>
            </p:cNvCxnSpPr>
            <p:nvPr/>
          </p:nvCxnSpPr>
          <p:spPr>
            <a:xfrm>
              <a:off x="6926843" y="1422851"/>
              <a:ext cx="0" cy="4927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317D96F-6F9D-72E0-69F2-3B842B8043F6}"/>
                </a:ext>
              </a:extLst>
            </p:cNvPr>
            <p:cNvGrpSpPr/>
            <p:nvPr/>
          </p:nvGrpSpPr>
          <p:grpSpPr>
            <a:xfrm>
              <a:off x="6881123" y="3484811"/>
              <a:ext cx="91440" cy="428560"/>
              <a:chOff x="5810509" y="4712822"/>
              <a:chExt cx="91440" cy="428560"/>
            </a:xfrm>
          </p:grpSpPr>
          <p:sp>
            <p:nvSpPr>
              <p:cNvPr id="11" name="Oval 10">
                <a:extLst>
                  <a:ext uri="{FF2B5EF4-FFF2-40B4-BE49-F238E27FC236}">
                    <a16:creationId xmlns:a16="http://schemas.microsoft.com/office/drawing/2014/main" id="{99430FDF-C5B4-BE8E-8FAC-E871C78A50DD}"/>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14842A1-38E7-8693-7D41-B6141DE1FEC2}"/>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F72753-C696-B594-A0AA-9D99A89C7CF5}"/>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2E9C658-3593-5EEB-A18F-004F194CC7E9}"/>
                </a:ext>
              </a:extLst>
            </p:cNvPr>
            <p:cNvGrpSpPr/>
            <p:nvPr/>
          </p:nvGrpSpPr>
          <p:grpSpPr>
            <a:xfrm rot="16200000">
              <a:off x="11443797" y="2816885"/>
              <a:ext cx="91440" cy="428560"/>
              <a:chOff x="5810509" y="4712822"/>
              <a:chExt cx="91440" cy="428560"/>
            </a:xfrm>
          </p:grpSpPr>
          <p:sp>
            <p:nvSpPr>
              <p:cNvPr id="15" name="Oval 14">
                <a:extLst>
                  <a:ext uri="{FF2B5EF4-FFF2-40B4-BE49-F238E27FC236}">
                    <a16:creationId xmlns:a16="http://schemas.microsoft.com/office/drawing/2014/main" id="{625A1AF9-5EFA-6A60-6EC7-46D467AC6C0F}"/>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13103D6-69BF-0D2F-F034-E303F179A9DB}"/>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3FA6F3-C9EF-9539-BA48-323986EF24C1}"/>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Oval 26">
            <a:extLst>
              <a:ext uri="{FF2B5EF4-FFF2-40B4-BE49-F238E27FC236}">
                <a16:creationId xmlns:a16="http://schemas.microsoft.com/office/drawing/2014/main" id="{62288A26-E6B9-8B98-29AD-E35940D0CB49}"/>
              </a:ext>
            </a:extLst>
          </p:cNvPr>
          <p:cNvSpPr/>
          <p:nvPr/>
        </p:nvSpPr>
        <p:spPr>
          <a:xfrm>
            <a:off x="7192606" y="4140705"/>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57D94C-0C2D-0764-AEC1-0D89F38768B6}"/>
              </a:ext>
            </a:extLst>
          </p:cNvPr>
          <p:cNvSpPr/>
          <p:nvPr/>
        </p:nvSpPr>
        <p:spPr>
          <a:xfrm>
            <a:off x="506114" y="5455760"/>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852B721-37EB-F7F6-FA24-6F63629D497B}"/>
              </a:ext>
            </a:extLst>
          </p:cNvPr>
          <p:cNvGrpSpPr/>
          <p:nvPr/>
        </p:nvGrpSpPr>
        <p:grpSpPr>
          <a:xfrm>
            <a:off x="517341" y="3562852"/>
            <a:ext cx="720255" cy="724054"/>
            <a:chOff x="517341" y="3562852"/>
            <a:chExt cx="720255" cy="724054"/>
          </a:xfrm>
        </p:grpSpPr>
        <p:sp>
          <p:nvSpPr>
            <p:cNvPr id="24" name="Oval 23">
              <a:extLst>
                <a:ext uri="{FF2B5EF4-FFF2-40B4-BE49-F238E27FC236}">
                  <a16:creationId xmlns:a16="http://schemas.microsoft.com/office/drawing/2014/main" id="{16336EBE-5300-B73C-3FFD-9D90144559C4}"/>
                </a:ext>
              </a:extLst>
            </p:cNvPr>
            <p:cNvSpPr/>
            <p:nvPr/>
          </p:nvSpPr>
          <p:spPr>
            <a:xfrm>
              <a:off x="517341" y="3566651"/>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8249576-9DAE-E253-082D-9E3DF751AB12}"/>
                </a:ext>
              </a:extLst>
            </p:cNvPr>
            <p:cNvGrpSpPr/>
            <p:nvPr/>
          </p:nvGrpSpPr>
          <p:grpSpPr>
            <a:xfrm>
              <a:off x="662609" y="3562852"/>
              <a:ext cx="574987" cy="656938"/>
              <a:chOff x="662609" y="3562852"/>
              <a:chExt cx="574987" cy="656938"/>
            </a:xfrm>
          </p:grpSpPr>
          <p:pic>
            <p:nvPicPr>
              <p:cNvPr id="34" name="Graphic 33">
                <a:extLst>
                  <a:ext uri="{FF2B5EF4-FFF2-40B4-BE49-F238E27FC236}">
                    <a16:creationId xmlns:a16="http://schemas.microsoft.com/office/drawing/2014/main" id="{CB14EF8E-546A-0852-2B73-69BBCB888E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609" y="3579710"/>
                <a:ext cx="574987" cy="640080"/>
              </a:xfrm>
              <a:prstGeom prst="rect">
                <a:avLst/>
              </a:prstGeom>
            </p:spPr>
          </p:pic>
          <p:pic>
            <p:nvPicPr>
              <p:cNvPr id="31" name="Graphic 30">
                <a:extLst>
                  <a:ext uri="{FF2B5EF4-FFF2-40B4-BE49-F238E27FC236}">
                    <a16:creationId xmlns:a16="http://schemas.microsoft.com/office/drawing/2014/main" id="{B58253E5-FFFB-B946-5303-AFB25BE424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866" y="3562852"/>
                <a:ext cx="438150" cy="609600"/>
              </a:xfrm>
              <a:prstGeom prst="rect">
                <a:avLst/>
              </a:prstGeom>
            </p:spPr>
          </p:pic>
        </p:grpSp>
      </p:grpSp>
      <p:grpSp>
        <p:nvGrpSpPr>
          <p:cNvPr id="20" name="Group 19">
            <a:extLst>
              <a:ext uri="{FF2B5EF4-FFF2-40B4-BE49-F238E27FC236}">
                <a16:creationId xmlns:a16="http://schemas.microsoft.com/office/drawing/2014/main" id="{E64457A3-8FB9-DAEE-D70D-75860C8004FF}"/>
              </a:ext>
            </a:extLst>
          </p:cNvPr>
          <p:cNvGrpSpPr/>
          <p:nvPr/>
        </p:nvGrpSpPr>
        <p:grpSpPr>
          <a:xfrm>
            <a:off x="7192606" y="1402240"/>
            <a:ext cx="720255" cy="720255"/>
            <a:chOff x="7192606" y="1402240"/>
            <a:chExt cx="720255" cy="720255"/>
          </a:xfrm>
        </p:grpSpPr>
        <p:sp>
          <p:nvSpPr>
            <p:cNvPr id="26" name="Oval 25">
              <a:extLst>
                <a:ext uri="{FF2B5EF4-FFF2-40B4-BE49-F238E27FC236}">
                  <a16:creationId xmlns:a16="http://schemas.microsoft.com/office/drawing/2014/main" id="{0751AFAA-DDC5-57E4-BA51-0552945D017F}"/>
                </a:ext>
              </a:extLst>
            </p:cNvPr>
            <p:cNvSpPr/>
            <p:nvPr/>
          </p:nvSpPr>
          <p:spPr>
            <a:xfrm>
              <a:off x="7192606" y="1402240"/>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DECF62-E3E7-98D6-B607-C94577752737}"/>
                </a:ext>
              </a:extLst>
            </p:cNvPr>
            <p:cNvGrpSpPr/>
            <p:nvPr/>
          </p:nvGrpSpPr>
          <p:grpSpPr>
            <a:xfrm>
              <a:off x="7252108" y="1422851"/>
              <a:ext cx="643103" cy="594003"/>
              <a:chOff x="7252108" y="1422851"/>
              <a:chExt cx="643103" cy="594003"/>
            </a:xfrm>
          </p:grpSpPr>
          <p:pic>
            <p:nvPicPr>
              <p:cNvPr id="28" name="Graphic 27">
                <a:extLst>
                  <a:ext uri="{FF2B5EF4-FFF2-40B4-BE49-F238E27FC236}">
                    <a16:creationId xmlns:a16="http://schemas.microsoft.com/office/drawing/2014/main" id="{B0131071-717F-C472-0225-EF925853AA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52108" y="1468214"/>
                <a:ext cx="601250" cy="548640"/>
              </a:xfrm>
              <a:prstGeom prst="rect">
                <a:avLst/>
              </a:prstGeom>
            </p:spPr>
          </p:pic>
          <p:pic>
            <p:nvPicPr>
              <p:cNvPr id="36" name="Graphic 35">
                <a:extLst>
                  <a:ext uri="{FF2B5EF4-FFF2-40B4-BE49-F238E27FC236}">
                    <a16:creationId xmlns:a16="http://schemas.microsoft.com/office/drawing/2014/main" id="{5FC702E3-04C5-091A-460F-6769A66A5F5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0446"/>
              <a:stretch/>
            </p:blipFill>
            <p:spPr>
              <a:xfrm rot="5400000">
                <a:off x="7459943" y="1248519"/>
                <a:ext cx="260936" cy="609600"/>
              </a:xfrm>
              <a:prstGeom prst="rect">
                <a:avLst/>
              </a:prstGeom>
            </p:spPr>
          </p:pic>
        </p:grpSp>
      </p:grpSp>
      <p:sp>
        <p:nvSpPr>
          <p:cNvPr id="22" name="Oval 21">
            <a:extLst>
              <a:ext uri="{FF2B5EF4-FFF2-40B4-BE49-F238E27FC236}">
                <a16:creationId xmlns:a16="http://schemas.microsoft.com/office/drawing/2014/main" id="{024C15D0-91B3-6E60-83E1-3D9EC762E0BC}"/>
              </a:ext>
            </a:extLst>
          </p:cNvPr>
          <p:cNvSpPr/>
          <p:nvPr/>
        </p:nvSpPr>
        <p:spPr>
          <a:xfrm>
            <a:off x="517342" y="1402240"/>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E0016AAC-7870-2D0D-88EE-108E3D146A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8485" y="1451810"/>
            <a:ext cx="597966" cy="612731"/>
          </a:xfrm>
          <a:prstGeom prst="rect">
            <a:avLst/>
          </a:prstGeom>
        </p:spPr>
      </p:pic>
      <p:pic>
        <p:nvPicPr>
          <p:cNvPr id="32" name="Graphic 31">
            <a:extLst>
              <a:ext uri="{FF2B5EF4-FFF2-40B4-BE49-F238E27FC236}">
                <a16:creationId xmlns:a16="http://schemas.microsoft.com/office/drawing/2014/main" id="{FF3C7B98-A2CA-9BF5-B636-4FDF4B5F9AF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8485" y="5553949"/>
            <a:ext cx="581025" cy="523875"/>
          </a:xfrm>
          <a:prstGeom prst="rect">
            <a:avLst/>
          </a:prstGeom>
        </p:spPr>
      </p:pic>
      <p:pic>
        <p:nvPicPr>
          <p:cNvPr id="38" name="Graphic 37">
            <a:extLst>
              <a:ext uri="{FF2B5EF4-FFF2-40B4-BE49-F238E27FC236}">
                <a16:creationId xmlns:a16="http://schemas.microsoft.com/office/drawing/2014/main" id="{B2D9DB62-5858-5028-254B-A76D2FD91B7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03779" y="4172452"/>
            <a:ext cx="457200" cy="601249"/>
          </a:xfrm>
          <a:prstGeom prst="rect">
            <a:avLst/>
          </a:prstGeom>
        </p:spPr>
      </p:pic>
    </p:spTree>
    <p:extLst>
      <p:ext uri="{BB962C8B-B14F-4D97-AF65-F5344CB8AC3E}">
        <p14:creationId xmlns:p14="http://schemas.microsoft.com/office/powerpoint/2010/main" val="112063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C5D4ECC-3C61-10C6-BE6E-A1C155724B0A}"/>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HOW IS DRUG-SENSITIVE TB DISEASE TREATED?</a:t>
            </a:r>
          </a:p>
        </p:txBody>
      </p:sp>
      <p:sp>
        <p:nvSpPr>
          <p:cNvPr id="3" name="TextBox 2">
            <a:extLst>
              <a:ext uri="{FF2B5EF4-FFF2-40B4-BE49-F238E27FC236}">
                <a16:creationId xmlns:a16="http://schemas.microsoft.com/office/drawing/2014/main" id="{0B0F4600-B976-3856-041E-82D4E4F14950}"/>
              </a:ext>
            </a:extLst>
          </p:cNvPr>
          <p:cNvSpPr txBox="1"/>
          <p:nvPr/>
        </p:nvSpPr>
        <p:spPr>
          <a:xfrm>
            <a:off x="475706" y="1730806"/>
            <a:ext cx="4344200" cy="1754326"/>
          </a:xfrm>
          <a:prstGeom prst="rect">
            <a:avLst/>
          </a:prstGeom>
          <a:noFill/>
        </p:spPr>
        <p:txBody>
          <a:bodyPr wrap="square">
            <a:spAutoFit/>
          </a:bodyPr>
          <a:lstStyle/>
          <a:p>
            <a:pPr algn="l">
              <a:spcAft>
                <a:spcPts val="1800"/>
              </a:spcAft>
            </a:pPr>
            <a:r>
              <a:rPr lang="en-US" sz="1800" dirty="0">
                <a:latin typeface="Arial" panose="020B0604020202020204" pitchFamily="34" charset="0"/>
                <a:cs typeface="Arial" panose="020B0604020202020204" pitchFamily="34" charset="0"/>
              </a:rPr>
              <a:t>For the last 50+ years, drug-sensitive TB has been treated with a 6-month regimen – 6 H R Z E – six months of daily treatment with isoniazid, rifampicin</a:t>
            </a:r>
            <a:r>
              <a:rPr lang="en-US" dirty="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rPr>
              <a:t>pyrazinamide and ethambutol for the first two months.</a:t>
            </a:r>
          </a:p>
        </p:txBody>
      </p:sp>
      <p:sp>
        <p:nvSpPr>
          <p:cNvPr id="36" name="TextBox 35">
            <a:extLst>
              <a:ext uri="{FF2B5EF4-FFF2-40B4-BE49-F238E27FC236}">
                <a16:creationId xmlns:a16="http://schemas.microsoft.com/office/drawing/2014/main" id="{99555DFB-B603-7038-991D-B308F929F1CA}"/>
              </a:ext>
            </a:extLst>
          </p:cNvPr>
          <p:cNvSpPr txBox="1"/>
          <p:nvPr/>
        </p:nvSpPr>
        <p:spPr>
          <a:xfrm>
            <a:off x="5723796" y="1719868"/>
            <a:ext cx="5602289" cy="1754326"/>
          </a:xfrm>
          <a:prstGeom prst="rect">
            <a:avLst/>
          </a:prstGeom>
          <a:noFill/>
        </p:spPr>
        <p:txBody>
          <a:bodyPr wrap="square">
            <a:spAutoFit/>
          </a:bodyPr>
          <a:lstStyle/>
          <a:p>
            <a:pPr algn="l">
              <a:spcAft>
                <a:spcPts val="1800"/>
              </a:spcAft>
            </a:pPr>
            <a:r>
              <a:rPr lang="en-US" sz="1800" dirty="0">
                <a:latin typeface="Arial" panose="020B0604020202020204" pitchFamily="34" charset="0"/>
                <a:cs typeface="Arial" panose="020B0604020202020204" pitchFamily="34" charset="0"/>
              </a:rPr>
              <a:t>TBTC Study 31 / ACTG A5349 and the SHINE trials have demonstrated that we can safely cure TB in just </a:t>
            </a:r>
            <a:r>
              <a:rPr lang="en-US" sz="1800" dirty="0">
                <a:latin typeface="+mj-lt"/>
                <a:cs typeface="Arial" panose="020B0604020202020204" pitchFamily="34" charset="0"/>
              </a:rPr>
              <a:t>four-months </a:t>
            </a:r>
            <a:r>
              <a:rPr lang="en-US" sz="1800" dirty="0">
                <a:latin typeface="Arial" panose="020B0604020202020204" pitchFamily="34" charset="0"/>
                <a:cs typeface="Arial" panose="020B0604020202020204" pitchFamily="34" charset="0"/>
              </a:rPr>
              <a:t>by: (1) swapping in more powerful drugs (i.e., rifapentine for rifampicin and moxifloxacin for ethambutol) or (2) selecting patients with less TB in their bodies (children with non-severe TB).</a:t>
            </a:r>
          </a:p>
        </p:txBody>
      </p:sp>
      <p:grpSp>
        <p:nvGrpSpPr>
          <p:cNvPr id="67" name="Group 66">
            <a:extLst>
              <a:ext uri="{FF2B5EF4-FFF2-40B4-BE49-F238E27FC236}">
                <a16:creationId xmlns:a16="http://schemas.microsoft.com/office/drawing/2014/main" id="{6F5B0D30-71B1-69CC-B8A0-100615AD022C}"/>
              </a:ext>
            </a:extLst>
          </p:cNvPr>
          <p:cNvGrpSpPr/>
          <p:nvPr/>
        </p:nvGrpSpPr>
        <p:grpSpPr>
          <a:xfrm>
            <a:off x="2218476" y="3990601"/>
            <a:ext cx="6754750" cy="911545"/>
            <a:chOff x="2218476" y="3990601"/>
            <a:chExt cx="6754750" cy="911545"/>
          </a:xfrm>
        </p:grpSpPr>
        <p:grpSp>
          <p:nvGrpSpPr>
            <p:cNvPr id="34" name="Group 33">
              <a:extLst>
                <a:ext uri="{FF2B5EF4-FFF2-40B4-BE49-F238E27FC236}">
                  <a16:creationId xmlns:a16="http://schemas.microsoft.com/office/drawing/2014/main" id="{4E48C52C-ECE2-0811-890A-72ACF9D74CCD}"/>
                </a:ext>
              </a:extLst>
            </p:cNvPr>
            <p:cNvGrpSpPr/>
            <p:nvPr/>
          </p:nvGrpSpPr>
          <p:grpSpPr>
            <a:xfrm>
              <a:off x="2218476" y="4005859"/>
              <a:ext cx="1944414" cy="855430"/>
              <a:chOff x="6096000" y="1474306"/>
              <a:chExt cx="1944414" cy="855430"/>
            </a:xfrm>
          </p:grpSpPr>
          <p:sp>
            <p:nvSpPr>
              <p:cNvPr id="4" name="TextBox 3">
                <a:extLst>
                  <a:ext uri="{FF2B5EF4-FFF2-40B4-BE49-F238E27FC236}">
                    <a16:creationId xmlns:a16="http://schemas.microsoft.com/office/drawing/2014/main" id="{29E14BED-8BFA-B0EB-533E-B01A1AFBC7B6}"/>
                  </a:ext>
                </a:extLst>
              </p:cNvPr>
              <p:cNvSpPr txBox="1"/>
              <p:nvPr/>
            </p:nvSpPr>
            <p:spPr>
              <a:xfrm>
                <a:off x="6096000" y="1474306"/>
                <a:ext cx="1936531" cy="830997"/>
              </a:xfrm>
              <a:prstGeom prst="rect">
                <a:avLst/>
              </a:prstGeom>
              <a:noFill/>
            </p:spPr>
            <p:txBody>
              <a:bodyPr wrap="square" rtlCol="0">
                <a:spAutoFit/>
              </a:bodyPr>
              <a:lstStyle/>
              <a:p>
                <a:pPr algn="ctr"/>
                <a:r>
                  <a:rPr lang="en-US" sz="4800" dirty="0">
                    <a:solidFill>
                      <a:schemeClr val="accent3"/>
                    </a:solidFill>
                    <a:latin typeface="+mj-lt"/>
                  </a:rPr>
                  <a:t>NEW</a:t>
                </a:r>
              </a:p>
            </p:txBody>
          </p:sp>
          <p:sp>
            <p:nvSpPr>
              <p:cNvPr id="5" name="TextBox 4">
                <a:extLst>
                  <a:ext uri="{FF2B5EF4-FFF2-40B4-BE49-F238E27FC236}">
                    <a16:creationId xmlns:a16="http://schemas.microsoft.com/office/drawing/2014/main" id="{B1B71C9D-EF46-F72B-76D7-8522FA0A3B8F}"/>
                  </a:ext>
                </a:extLst>
              </p:cNvPr>
              <p:cNvSpPr txBox="1"/>
              <p:nvPr/>
            </p:nvSpPr>
            <p:spPr>
              <a:xfrm>
                <a:off x="6136108" y="1498739"/>
                <a:ext cx="1904306" cy="830997"/>
              </a:xfrm>
              <a:prstGeom prst="rect">
                <a:avLst/>
              </a:prstGeom>
              <a:noFill/>
            </p:spPr>
            <p:txBody>
              <a:bodyPr wrap="square" rtlCol="0">
                <a:spAutoFit/>
              </a:bodyPr>
              <a:lstStyle/>
              <a:p>
                <a:pPr algn="ctr"/>
                <a:r>
                  <a:rPr lang="en-US" sz="4800" dirty="0">
                    <a:ln>
                      <a:solidFill>
                        <a:sysClr val="windowText" lastClr="000000"/>
                      </a:solidFill>
                    </a:ln>
                    <a:noFill/>
                    <a:latin typeface="+mj-lt"/>
                  </a:rPr>
                  <a:t>NEW</a:t>
                </a:r>
              </a:p>
            </p:txBody>
          </p:sp>
        </p:grpSp>
        <p:grpSp>
          <p:nvGrpSpPr>
            <p:cNvPr id="24" name="Group 23">
              <a:extLst>
                <a:ext uri="{FF2B5EF4-FFF2-40B4-BE49-F238E27FC236}">
                  <a16:creationId xmlns:a16="http://schemas.microsoft.com/office/drawing/2014/main" id="{CE6BC1C4-F34B-A0F3-A020-B04F80A588E5}"/>
                </a:ext>
              </a:extLst>
            </p:cNvPr>
            <p:cNvGrpSpPr/>
            <p:nvPr/>
          </p:nvGrpSpPr>
          <p:grpSpPr>
            <a:xfrm>
              <a:off x="4668697" y="3990601"/>
              <a:ext cx="1016744" cy="911545"/>
              <a:chOff x="8227662" y="1613577"/>
              <a:chExt cx="795769" cy="713435"/>
            </a:xfrm>
          </p:grpSpPr>
          <p:pic>
            <p:nvPicPr>
              <p:cNvPr id="22" name="Graphic 21">
                <a:extLst>
                  <a:ext uri="{FF2B5EF4-FFF2-40B4-BE49-F238E27FC236}">
                    <a16:creationId xmlns:a16="http://schemas.microsoft.com/office/drawing/2014/main" id="{B0762B33-28A4-7ED7-31FB-8F9742DA4E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7662" y="1613577"/>
                <a:ext cx="787235" cy="713435"/>
              </a:xfrm>
              <a:prstGeom prst="rect">
                <a:avLst/>
              </a:prstGeom>
            </p:spPr>
          </p:pic>
          <p:sp>
            <p:nvSpPr>
              <p:cNvPr id="23" name="Subtitle 1">
                <a:extLst>
                  <a:ext uri="{FF2B5EF4-FFF2-40B4-BE49-F238E27FC236}">
                    <a16:creationId xmlns:a16="http://schemas.microsoft.com/office/drawing/2014/main" id="{4F532C65-2610-A746-C9E2-40C5560ABCB6}"/>
                  </a:ext>
                </a:extLst>
              </p:cNvPr>
              <p:cNvSpPr txBox="1">
                <a:spLocks/>
              </p:cNvSpPr>
              <p:nvPr/>
            </p:nvSpPr>
            <p:spPr>
              <a:xfrm>
                <a:off x="8245296" y="1631378"/>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1</a:t>
                </a:r>
                <a:endParaRPr lang="en-US" sz="8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8C297CCD-5012-A2C7-9EA9-BA69F386ADBD}"/>
                </a:ext>
              </a:extLst>
            </p:cNvPr>
            <p:cNvGrpSpPr/>
            <p:nvPr/>
          </p:nvGrpSpPr>
          <p:grpSpPr>
            <a:xfrm>
              <a:off x="5768939" y="3990601"/>
              <a:ext cx="1005840" cy="911545"/>
              <a:chOff x="8227662" y="1613577"/>
              <a:chExt cx="787235" cy="713435"/>
            </a:xfrm>
          </p:grpSpPr>
          <p:pic>
            <p:nvPicPr>
              <p:cNvPr id="38" name="Graphic 37">
                <a:extLst>
                  <a:ext uri="{FF2B5EF4-FFF2-40B4-BE49-F238E27FC236}">
                    <a16:creationId xmlns:a16="http://schemas.microsoft.com/office/drawing/2014/main" id="{6D31D151-E521-AA8D-A46F-EF81CE7D66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7662" y="1613577"/>
                <a:ext cx="787235" cy="713435"/>
              </a:xfrm>
              <a:prstGeom prst="rect">
                <a:avLst/>
              </a:prstGeom>
            </p:spPr>
          </p:pic>
          <p:sp>
            <p:nvSpPr>
              <p:cNvPr id="39" name="Subtitle 1">
                <a:extLst>
                  <a:ext uri="{FF2B5EF4-FFF2-40B4-BE49-F238E27FC236}">
                    <a16:creationId xmlns:a16="http://schemas.microsoft.com/office/drawing/2014/main" id="{502D9671-CD1A-5F0B-478D-AA9BDB8ECCB9}"/>
                  </a:ext>
                </a:extLst>
              </p:cNvPr>
              <p:cNvSpPr txBox="1">
                <a:spLocks/>
              </p:cNvSpPr>
              <p:nvPr/>
            </p:nvSpPr>
            <p:spPr>
              <a:xfrm>
                <a:off x="8236762" y="1631378"/>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2</a:t>
                </a:r>
                <a:endParaRPr lang="en-US" sz="8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C62497D0-D61B-6C3F-E5CD-5486EAED9391}"/>
                </a:ext>
              </a:extLst>
            </p:cNvPr>
            <p:cNvGrpSpPr/>
            <p:nvPr/>
          </p:nvGrpSpPr>
          <p:grpSpPr>
            <a:xfrm>
              <a:off x="6858281" y="3990601"/>
              <a:ext cx="1016624" cy="911545"/>
              <a:chOff x="8219222" y="1613577"/>
              <a:chExt cx="795675" cy="713435"/>
            </a:xfrm>
          </p:grpSpPr>
          <p:pic>
            <p:nvPicPr>
              <p:cNvPr id="41" name="Graphic 40">
                <a:extLst>
                  <a:ext uri="{FF2B5EF4-FFF2-40B4-BE49-F238E27FC236}">
                    <a16:creationId xmlns:a16="http://schemas.microsoft.com/office/drawing/2014/main" id="{78A55A3F-3C2A-C1F5-FF9B-2BEED471B7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7662" y="1613577"/>
                <a:ext cx="787235" cy="713435"/>
              </a:xfrm>
              <a:prstGeom prst="rect">
                <a:avLst/>
              </a:prstGeom>
            </p:spPr>
          </p:pic>
          <p:sp>
            <p:nvSpPr>
              <p:cNvPr id="42" name="Subtitle 1">
                <a:extLst>
                  <a:ext uri="{FF2B5EF4-FFF2-40B4-BE49-F238E27FC236}">
                    <a16:creationId xmlns:a16="http://schemas.microsoft.com/office/drawing/2014/main" id="{E47B231E-CA85-5A40-8EB2-24403A2EEB06}"/>
                  </a:ext>
                </a:extLst>
              </p:cNvPr>
              <p:cNvSpPr txBox="1">
                <a:spLocks/>
              </p:cNvSpPr>
              <p:nvPr/>
            </p:nvSpPr>
            <p:spPr>
              <a:xfrm>
                <a:off x="8219222" y="163365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3</a:t>
                </a:r>
                <a:endParaRPr lang="en-US" sz="8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8EA663E7-14A0-7877-D74C-128D4BF4A03A}"/>
                </a:ext>
              </a:extLst>
            </p:cNvPr>
            <p:cNvGrpSpPr/>
            <p:nvPr/>
          </p:nvGrpSpPr>
          <p:grpSpPr>
            <a:xfrm>
              <a:off x="7967386" y="3990601"/>
              <a:ext cx="1005840" cy="911545"/>
              <a:chOff x="8227662" y="1613577"/>
              <a:chExt cx="787235" cy="713435"/>
            </a:xfrm>
          </p:grpSpPr>
          <p:pic>
            <p:nvPicPr>
              <p:cNvPr id="44" name="Graphic 43">
                <a:extLst>
                  <a:ext uri="{FF2B5EF4-FFF2-40B4-BE49-F238E27FC236}">
                    <a16:creationId xmlns:a16="http://schemas.microsoft.com/office/drawing/2014/main" id="{4740FF41-58B1-2B06-2D95-5A4951C68A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7662" y="1613577"/>
                <a:ext cx="787235" cy="713435"/>
              </a:xfrm>
              <a:prstGeom prst="rect">
                <a:avLst/>
              </a:prstGeom>
            </p:spPr>
          </p:pic>
          <p:sp>
            <p:nvSpPr>
              <p:cNvPr id="45" name="Subtitle 1">
                <a:extLst>
                  <a:ext uri="{FF2B5EF4-FFF2-40B4-BE49-F238E27FC236}">
                    <a16:creationId xmlns:a16="http://schemas.microsoft.com/office/drawing/2014/main" id="{76E357BA-82A9-F5DB-4CAF-BDC055FC0FDC}"/>
                  </a:ext>
                </a:extLst>
              </p:cNvPr>
              <p:cNvSpPr txBox="1">
                <a:spLocks/>
              </p:cNvSpPr>
              <p:nvPr/>
            </p:nvSpPr>
            <p:spPr>
              <a:xfrm>
                <a:off x="8236762" y="1631378"/>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4</a:t>
                </a:r>
                <a:endParaRPr lang="en-US" sz="800" dirty="0">
                  <a:latin typeface="Arial" panose="020B0604020202020204" pitchFamily="34" charset="0"/>
                  <a:cs typeface="Arial" panose="020B0604020202020204" pitchFamily="34" charset="0"/>
                </a:endParaRPr>
              </a:p>
            </p:txBody>
          </p:sp>
        </p:grpSp>
      </p:grpSp>
      <p:grpSp>
        <p:nvGrpSpPr>
          <p:cNvPr id="11" name="Group 10">
            <a:extLst>
              <a:ext uri="{FF2B5EF4-FFF2-40B4-BE49-F238E27FC236}">
                <a16:creationId xmlns:a16="http://schemas.microsoft.com/office/drawing/2014/main" id="{016AF3E0-62F6-AD23-5406-432E66375D22}"/>
              </a:ext>
            </a:extLst>
          </p:cNvPr>
          <p:cNvGrpSpPr/>
          <p:nvPr/>
        </p:nvGrpSpPr>
        <p:grpSpPr>
          <a:xfrm>
            <a:off x="542396" y="1730806"/>
            <a:ext cx="11107207" cy="1929541"/>
            <a:chOff x="542396" y="1730806"/>
            <a:chExt cx="11107207" cy="1929541"/>
          </a:xfrm>
        </p:grpSpPr>
        <p:cxnSp>
          <p:nvCxnSpPr>
            <p:cNvPr id="64" name="Straight Connector 63">
              <a:extLst>
                <a:ext uri="{FF2B5EF4-FFF2-40B4-BE49-F238E27FC236}">
                  <a16:creationId xmlns:a16="http://schemas.microsoft.com/office/drawing/2014/main" id="{2987AA08-ED1A-2EF0-E188-790214E7CD78}"/>
                </a:ext>
              </a:extLst>
            </p:cNvPr>
            <p:cNvCxnSpPr>
              <a:cxnSpLocks/>
            </p:cNvCxnSpPr>
            <p:nvPr/>
          </p:nvCxnSpPr>
          <p:spPr>
            <a:xfrm>
              <a:off x="542396" y="3660347"/>
              <a:ext cx="111072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D263F9C-2DAF-B7C0-5FD4-EDC182E64578}"/>
                </a:ext>
              </a:extLst>
            </p:cNvPr>
            <p:cNvCxnSpPr>
              <a:cxnSpLocks/>
            </p:cNvCxnSpPr>
            <p:nvPr/>
          </p:nvCxnSpPr>
          <p:spPr>
            <a:xfrm>
              <a:off x="5255698" y="1730806"/>
              <a:ext cx="0" cy="1916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CF71B1E1-FAF8-0EEF-6346-1BE427888B00}"/>
                </a:ext>
              </a:extLst>
            </p:cNvPr>
            <p:cNvGrpSpPr/>
            <p:nvPr/>
          </p:nvGrpSpPr>
          <p:grpSpPr>
            <a:xfrm rot="10800000">
              <a:off x="5209978" y="1870970"/>
              <a:ext cx="91440" cy="428560"/>
              <a:chOff x="6881123" y="3484811"/>
              <a:chExt cx="91440" cy="428560"/>
            </a:xfrm>
          </p:grpSpPr>
          <p:sp>
            <p:nvSpPr>
              <p:cNvPr id="69" name="Oval 68">
                <a:extLst>
                  <a:ext uri="{FF2B5EF4-FFF2-40B4-BE49-F238E27FC236}">
                    <a16:creationId xmlns:a16="http://schemas.microsoft.com/office/drawing/2014/main" id="{2DF4992D-47EE-D583-8DE8-02B47BD4BF3C}"/>
                  </a:ext>
                </a:extLst>
              </p:cNvPr>
              <p:cNvSpPr/>
              <p:nvPr/>
            </p:nvSpPr>
            <p:spPr>
              <a:xfrm>
                <a:off x="6903984" y="3484811"/>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07250CB-A3A9-BD77-BD84-1C87539F9FDF}"/>
                  </a:ext>
                </a:extLst>
              </p:cNvPr>
              <p:cNvSpPr/>
              <p:nvPr/>
            </p:nvSpPr>
            <p:spPr>
              <a:xfrm>
                <a:off x="6900871" y="386765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9163C02-06FE-7E4B-1653-9B45D54D1669}"/>
                  </a:ext>
                </a:extLst>
              </p:cNvPr>
              <p:cNvSpPr/>
              <p:nvPr/>
            </p:nvSpPr>
            <p:spPr>
              <a:xfrm>
                <a:off x="6881123" y="3646925"/>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8441F736-DDBD-A8E5-371D-C7656DF096F9}"/>
              </a:ext>
            </a:extLst>
          </p:cNvPr>
          <p:cNvGrpSpPr/>
          <p:nvPr/>
        </p:nvGrpSpPr>
        <p:grpSpPr>
          <a:xfrm>
            <a:off x="550279" y="5125011"/>
            <a:ext cx="11107207" cy="91440"/>
            <a:chOff x="566045" y="5187357"/>
            <a:chExt cx="11107207" cy="91440"/>
          </a:xfrm>
        </p:grpSpPr>
        <p:cxnSp>
          <p:nvCxnSpPr>
            <p:cNvPr id="73" name="Straight Connector 72">
              <a:extLst>
                <a:ext uri="{FF2B5EF4-FFF2-40B4-BE49-F238E27FC236}">
                  <a16:creationId xmlns:a16="http://schemas.microsoft.com/office/drawing/2014/main" id="{D52A7428-2335-9F67-8827-3DD52DEF12DD}"/>
                </a:ext>
              </a:extLst>
            </p:cNvPr>
            <p:cNvCxnSpPr>
              <a:cxnSpLocks/>
            </p:cNvCxnSpPr>
            <p:nvPr/>
          </p:nvCxnSpPr>
          <p:spPr>
            <a:xfrm>
              <a:off x="566045" y="5233077"/>
              <a:ext cx="111072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49DC9E5F-D642-F7E2-815A-E435EAB9CAEF}"/>
                </a:ext>
              </a:extLst>
            </p:cNvPr>
            <p:cNvGrpSpPr/>
            <p:nvPr/>
          </p:nvGrpSpPr>
          <p:grpSpPr>
            <a:xfrm rot="5400000">
              <a:off x="11008131" y="5018797"/>
              <a:ext cx="91440" cy="428560"/>
              <a:chOff x="6881123" y="3484811"/>
              <a:chExt cx="91440" cy="428560"/>
            </a:xfrm>
          </p:grpSpPr>
          <p:sp>
            <p:nvSpPr>
              <p:cNvPr id="75" name="Oval 74">
                <a:extLst>
                  <a:ext uri="{FF2B5EF4-FFF2-40B4-BE49-F238E27FC236}">
                    <a16:creationId xmlns:a16="http://schemas.microsoft.com/office/drawing/2014/main" id="{2A4D9321-E4E1-9321-ADE1-BA90EA9FF99A}"/>
                  </a:ext>
                </a:extLst>
              </p:cNvPr>
              <p:cNvSpPr/>
              <p:nvPr/>
            </p:nvSpPr>
            <p:spPr>
              <a:xfrm>
                <a:off x="6903984" y="3484811"/>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769377B-6FE4-C42D-CE86-C6020C4720C7}"/>
                  </a:ext>
                </a:extLst>
              </p:cNvPr>
              <p:cNvSpPr/>
              <p:nvPr/>
            </p:nvSpPr>
            <p:spPr>
              <a:xfrm>
                <a:off x="6900871" y="386765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7D728C5-5219-7870-557D-A4147C329526}"/>
                  </a:ext>
                </a:extLst>
              </p:cNvPr>
              <p:cNvSpPr/>
              <p:nvPr/>
            </p:nvSpPr>
            <p:spPr>
              <a:xfrm>
                <a:off x="6881123" y="3646925"/>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a16="http://schemas.microsoft.com/office/drawing/2014/main" id="{C6CE41BF-B8B1-8A90-8F8E-B6CE27E45396}"/>
              </a:ext>
            </a:extLst>
          </p:cNvPr>
          <p:cNvGrpSpPr/>
          <p:nvPr/>
        </p:nvGrpSpPr>
        <p:grpSpPr>
          <a:xfrm>
            <a:off x="2163295" y="5471818"/>
            <a:ext cx="9017357" cy="918311"/>
            <a:chOff x="2163295" y="5471818"/>
            <a:chExt cx="9017357" cy="918311"/>
          </a:xfrm>
        </p:grpSpPr>
        <p:grpSp>
          <p:nvGrpSpPr>
            <p:cNvPr id="35" name="Group 34">
              <a:extLst>
                <a:ext uri="{FF2B5EF4-FFF2-40B4-BE49-F238E27FC236}">
                  <a16:creationId xmlns:a16="http://schemas.microsoft.com/office/drawing/2014/main" id="{8E71F08A-E26F-FDE0-2571-D93EF20A746C}"/>
                </a:ext>
              </a:extLst>
            </p:cNvPr>
            <p:cNvGrpSpPr/>
            <p:nvPr/>
          </p:nvGrpSpPr>
          <p:grpSpPr>
            <a:xfrm>
              <a:off x="2163295" y="5534699"/>
              <a:ext cx="1944414" cy="855430"/>
              <a:chOff x="6088117" y="3424957"/>
              <a:chExt cx="1944414" cy="855430"/>
            </a:xfrm>
          </p:grpSpPr>
          <p:sp>
            <p:nvSpPr>
              <p:cNvPr id="7" name="TextBox 6">
                <a:extLst>
                  <a:ext uri="{FF2B5EF4-FFF2-40B4-BE49-F238E27FC236}">
                    <a16:creationId xmlns:a16="http://schemas.microsoft.com/office/drawing/2014/main" id="{04BA1882-DF0A-8AE4-7E40-280306EF4C7A}"/>
                  </a:ext>
                </a:extLst>
              </p:cNvPr>
              <p:cNvSpPr txBox="1"/>
              <p:nvPr/>
            </p:nvSpPr>
            <p:spPr>
              <a:xfrm>
                <a:off x="6088117" y="3424957"/>
                <a:ext cx="1936531" cy="830997"/>
              </a:xfrm>
              <a:prstGeom prst="rect">
                <a:avLst/>
              </a:prstGeom>
              <a:noFill/>
            </p:spPr>
            <p:txBody>
              <a:bodyPr wrap="square" rtlCol="0">
                <a:spAutoFit/>
              </a:bodyPr>
              <a:lstStyle/>
              <a:p>
                <a:pPr algn="ctr"/>
                <a:r>
                  <a:rPr lang="en-US" sz="4800" dirty="0">
                    <a:solidFill>
                      <a:schemeClr val="accent3"/>
                    </a:solidFill>
                    <a:latin typeface="+mj-lt"/>
                  </a:rPr>
                  <a:t>OLD</a:t>
                </a:r>
              </a:p>
            </p:txBody>
          </p:sp>
          <p:sp>
            <p:nvSpPr>
              <p:cNvPr id="8" name="TextBox 7">
                <a:extLst>
                  <a:ext uri="{FF2B5EF4-FFF2-40B4-BE49-F238E27FC236}">
                    <a16:creationId xmlns:a16="http://schemas.microsoft.com/office/drawing/2014/main" id="{073CC77C-7E21-E153-E7CF-C0835D44D8A4}"/>
                  </a:ext>
                </a:extLst>
              </p:cNvPr>
              <p:cNvSpPr txBox="1"/>
              <p:nvPr/>
            </p:nvSpPr>
            <p:spPr>
              <a:xfrm>
                <a:off x="6128225" y="3449390"/>
                <a:ext cx="1904306" cy="830997"/>
              </a:xfrm>
              <a:prstGeom prst="rect">
                <a:avLst/>
              </a:prstGeom>
              <a:noFill/>
            </p:spPr>
            <p:txBody>
              <a:bodyPr wrap="square" rtlCol="0">
                <a:spAutoFit/>
              </a:bodyPr>
              <a:lstStyle/>
              <a:p>
                <a:pPr algn="ctr"/>
                <a:r>
                  <a:rPr lang="en-US" sz="4800" dirty="0">
                    <a:ln>
                      <a:solidFill>
                        <a:sysClr val="windowText" lastClr="000000"/>
                      </a:solidFill>
                    </a:ln>
                    <a:noFill/>
                    <a:latin typeface="+mj-lt"/>
                  </a:rPr>
                  <a:t>OLD</a:t>
                </a:r>
              </a:p>
            </p:txBody>
          </p:sp>
        </p:grpSp>
        <p:grpSp>
          <p:nvGrpSpPr>
            <p:cNvPr id="14" name="Group 13">
              <a:extLst>
                <a:ext uri="{FF2B5EF4-FFF2-40B4-BE49-F238E27FC236}">
                  <a16:creationId xmlns:a16="http://schemas.microsoft.com/office/drawing/2014/main" id="{70017985-6399-C295-6DD5-C5A9E2087A3D}"/>
                </a:ext>
              </a:extLst>
            </p:cNvPr>
            <p:cNvGrpSpPr/>
            <p:nvPr/>
          </p:nvGrpSpPr>
          <p:grpSpPr>
            <a:xfrm>
              <a:off x="4668697" y="5471818"/>
              <a:ext cx="1016744" cy="911545"/>
              <a:chOff x="8227662" y="1613577"/>
              <a:chExt cx="795769" cy="713435"/>
            </a:xfrm>
          </p:grpSpPr>
          <p:pic>
            <p:nvPicPr>
              <p:cNvPr id="15" name="Graphic 14">
                <a:extLst>
                  <a:ext uri="{FF2B5EF4-FFF2-40B4-BE49-F238E27FC236}">
                    <a16:creationId xmlns:a16="http://schemas.microsoft.com/office/drawing/2014/main" id="{41B29F9F-E5DA-0DC2-DF05-0BB62F5D1A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7662" y="1613577"/>
                <a:ext cx="787235" cy="713435"/>
              </a:xfrm>
              <a:prstGeom prst="rect">
                <a:avLst/>
              </a:prstGeom>
            </p:spPr>
          </p:pic>
          <p:sp>
            <p:nvSpPr>
              <p:cNvPr id="16" name="Subtitle 1">
                <a:extLst>
                  <a:ext uri="{FF2B5EF4-FFF2-40B4-BE49-F238E27FC236}">
                    <a16:creationId xmlns:a16="http://schemas.microsoft.com/office/drawing/2014/main" id="{156B5044-87C6-D2D1-B9ED-7C96D16F217E}"/>
                  </a:ext>
                </a:extLst>
              </p:cNvPr>
              <p:cNvSpPr txBox="1">
                <a:spLocks/>
              </p:cNvSpPr>
              <p:nvPr/>
            </p:nvSpPr>
            <p:spPr>
              <a:xfrm>
                <a:off x="8245296" y="1631378"/>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1</a:t>
                </a:r>
                <a:endParaRPr lang="en-US" sz="800"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033859B7-EE43-5245-C6AB-552FB9A0CE26}"/>
                </a:ext>
              </a:extLst>
            </p:cNvPr>
            <p:cNvGrpSpPr/>
            <p:nvPr/>
          </p:nvGrpSpPr>
          <p:grpSpPr>
            <a:xfrm>
              <a:off x="5768939" y="5471818"/>
              <a:ext cx="1005840" cy="911545"/>
              <a:chOff x="8227662" y="1613577"/>
              <a:chExt cx="787235" cy="713435"/>
            </a:xfrm>
          </p:grpSpPr>
          <p:pic>
            <p:nvPicPr>
              <p:cNvPr id="18" name="Graphic 17">
                <a:extLst>
                  <a:ext uri="{FF2B5EF4-FFF2-40B4-BE49-F238E27FC236}">
                    <a16:creationId xmlns:a16="http://schemas.microsoft.com/office/drawing/2014/main" id="{D92CE0BF-0B29-49BF-3A55-797CB0DC7B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7662" y="1613577"/>
                <a:ext cx="787235" cy="713435"/>
              </a:xfrm>
              <a:prstGeom prst="rect">
                <a:avLst/>
              </a:prstGeom>
            </p:spPr>
          </p:pic>
          <p:sp>
            <p:nvSpPr>
              <p:cNvPr id="19" name="Subtitle 1">
                <a:extLst>
                  <a:ext uri="{FF2B5EF4-FFF2-40B4-BE49-F238E27FC236}">
                    <a16:creationId xmlns:a16="http://schemas.microsoft.com/office/drawing/2014/main" id="{89486355-C1EA-FDD6-D810-468BF34CFEF2}"/>
                  </a:ext>
                </a:extLst>
              </p:cNvPr>
              <p:cNvSpPr txBox="1">
                <a:spLocks/>
              </p:cNvSpPr>
              <p:nvPr/>
            </p:nvSpPr>
            <p:spPr>
              <a:xfrm>
                <a:off x="8236762" y="1631378"/>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2</a:t>
                </a:r>
                <a:endParaRPr lang="en-US" sz="800"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3B136B9C-0280-05CD-1449-A01FBCAE80CB}"/>
                </a:ext>
              </a:extLst>
            </p:cNvPr>
            <p:cNvGrpSpPr/>
            <p:nvPr/>
          </p:nvGrpSpPr>
          <p:grpSpPr>
            <a:xfrm>
              <a:off x="6858281" y="5471818"/>
              <a:ext cx="1016624" cy="911545"/>
              <a:chOff x="8219222" y="1613577"/>
              <a:chExt cx="795675" cy="713435"/>
            </a:xfrm>
          </p:grpSpPr>
          <p:pic>
            <p:nvPicPr>
              <p:cNvPr id="21" name="Graphic 20">
                <a:extLst>
                  <a:ext uri="{FF2B5EF4-FFF2-40B4-BE49-F238E27FC236}">
                    <a16:creationId xmlns:a16="http://schemas.microsoft.com/office/drawing/2014/main" id="{053EF9C6-7416-5D24-8FF0-676EB6B776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7662" y="1613577"/>
                <a:ext cx="787235" cy="713435"/>
              </a:xfrm>
              <a:prstGeom prst="rect">
                <a:avLst/>
              </a:prstGeom>
            </p:spPr>
          </p:pic>
          <p:sp>
            <p:nvSpPr>
              <p:cNvPr id="25" name="Subtitle 1">
                <a:extLst>
                  <a:ext uri="{FF2B5EF4-FFF2-40B4-BE49-F238E27FC236}">
                    <a16:creationId xmlns:a16="http://schemas.microsoft.com/office/drawing/2014/main" id="{CCA6F73D-4069-D0C1-703C-3089D7B8C23C}"/>
                  </a:ext>
                </a:extLst>
              </p:cNvPr>
              <p:cNvSpPr txBox="1">
                <a:spLocks/>
              </p:cNvSpPr>
              <p:nvPr/>
            </p:nvSpPr>
            <p:spPr>
              <a:xfrm>
                <a:off x="8219222" y="163365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3</a:t>
                </a:r>
                <a:endParaRPr lang="en-US" sz="800" dirty="0">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A9195A26-E2F1-25DC-FFA5-A650DDD6CA7E}"/>
                </a:ext>
              </a:extLst>
            </p:cNvPr>
            <p:cNvGrpSpPr/>
            <p:nvPr/>
          </p:nvGrpSpPr>
          <p:grpSpPr>
            <a:xfrm>
              <a:off x="7967386" y="5471818"/>
              <a:ext cx="1005840" cy="911545"/>
              <a:chOff x="8227662" y="1613577"/>
              <a:chExt cx="787235" cy="713435"/>
            </a:xfrm>
          </p:grpSpPr>
          <p:pic>
            <p:nvPicPr>
              <p:cNvPr id="27" name="Graphic 26">
                <a:extLst>
                  <a:ext uri="{FF2B5EF4-FFF2-40B4-BE49-F238E27FC236}">
                    <a16:creationId xmlns:a16="http://schemas.microsoft.com/office/drawing/2014/main" id="{C56AF094-C298-6943-9BC5-57A09EC6F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7662" y="1613577"/>
                <a:ext cx="787235" cy="713435"/>
              </a:xfrm>
              <a:prstGeom prst="rect">
                <a:avLst/>
              </a:prstGeom>
            </p:spPr>
          </p:pic>
          <p:sp>
            <p:nvSpPr>
              <p:cNvPr id="28" name="Subtitle 1">
                <a:extLst>
                  <a:ext uri="{FF2B5EF4-FFF2-40B4-BE49-F238E27FC236}">
                    <a16:creationId xmlns:a16="http://schemas.microsoft.com/office/drawing/2014/main" id="{9DF0C44C-D235-C694-0A80-CDFEA5989119}"/>
                  </a:ext>
                </a:extLst>
              </p:cNvPr>
              <p:cNvSpPr txBox="1">
                <a:spLocks/>
              </p:cNvSpPr>
              <p:nvPr/>
            </p:nvSpPr>
            <p:spPr>
              <a:xfrm>
                <a:off x="8236762" y="1631378"/>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4</a:t>
                </a:r>
                <a:endParaRPr lang="en-US" sz="800" dirty="0">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863BE140-1A89-01D4-5C29-8B5A40878615}"/>
                </a:ext>
              </a:extLst>
            </p:cNvPr>
            <p:cNvGrpSpPr/>
            <p:nvPr/>
          </p:nvGrpSpPr>
          <p:grpSpPr>
            <a:xfrm>
              <a:off x="9065707" y="5471818"/>
              <a:ext cx="1016624" cy="911545"/>
              <a:chOff x="8219222" y="1613577"/>
              <a:chExt cx="795675" cy="713435"/>
            </a:xfrm>
          </p:grpSpPr>
          <p:pic>
            <p:nvPicPr>
              <p:cNvPr id="30" name="Graphic 29">
                <a:extLst>
                  <a:ext uri="{FF2B5EF4-FFF2-40B4-BE49-F238E27FC236}">
                    <a16:creationId xmlns:a16="http://schemas.microsoft.com/office/drawing/2014/main" id="{B43CC9E8-33AB-E44B-AA1D-25ED32F378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7662" y="1613577"/>
                <a:ext cx="787235" cy="713435"/>
              </a:xfrm>
              <a:prstGeom prst="rect">
                <a:avLst/>
              </a:prstGeom>
            </p:spPr>
          </p:pic>
          <p:sp>
            <p:nvSpPr>
              <p:cNvPr id="31" name="Subtitle 1">
                <a:extLst>
                  <a:ext uri="{FF2B5EF4-FFF2-40B4-BE49-F238E27FC236}">
                    <a16:creationId xmlns:a16="http://schemas.microsoft.com/office/drawing/2014/main" id="{7BA0ECF7-9D6B-59FA-CC5C-7C5E06D1F6A4}"/>
                  </a:ext>
                </a:extLst>
              </p:cNvPr>
              <p:cNvSpPr txBox="1">
                <a:spLocks/>
              </p:cNvSpPr>
              <p:nvPr/>
            </p:nvSpPr>
            <p:spPr>
              <a:xfrm>
                <a:off x="8219222" y="163365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5</a:t>
                </a:r>
                <a:endParaRPr lang="en-US" sz="800"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A2B7F563-C6A1-A73E-5124-7B8C72331B1A}"/>
                </a:ext>
              </a:extLst>
            </p:cNvPr>
            <p:cNvGrpSpPr/>
            <p:nvPr/>
          </p:nvGrpSpPr>
          <p:grpSpPr>
            <a:xfrm>
              <a:off x="10174812" y="5471818"/>
              <a:ext cx="1005840" cy="911545"/>
              <a:chOff x="8227662" y="1613577"/>
              <a:chExt cx="787235" cy="713435"/>
            </a:xfrm>
          </p:grpSpPr>
          <p:pic>
            <p:nvPicPr>
              <p:cNvPr id="33" name="Graphic 32">
                <a:extLst>
                  <a:ext uri="{FF2B5EF4-FFF2-40B4-BE49-F238E27FC236}">
                    <a16:creationId xmlns:a16="http://schemas.microsoft.com/office/drawing/2014/main" id="{A4072FEE-EEF5-8B7C-6591-6FB6C87BDF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7662" y="1613577"/>
                <a:ext cx="787235" cy="713435"/>
              </a:xfrm>
              <a:prstGeom prst="rect">
                <a:avLst/>
              </a:prstGeom>
            </p:spPr>
          </p:pic>
          <p:sp>
            <p:nvSpPr>
              <p:cNvPr id="66" name="Subtitle 1">
                <a:extLst>
                  <a:ext uri="{FF2B5EF4-FFF2-40B4-BE49-F238E27FC236}">
                    <a16:creationId xmlns:a16="http://schemas.microsoft.com/office/drawing/2014/main" id="{53940B57-3056-4359-8F8A-8412B078113E}"/>
                  </a:ext>
                </a:extLst>
              </p:cNvPr>
              <p:cNvSpPr txBox="1">
                <a:spLocks/>
              </p:cNvSpPr>
              <p:nvPr/>
            </p:nvSpPr>
            <p:spPr>
              <a:xfrm>
                <a:off x="8236762" y="1631378"/>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6</a:t>
                </a:r>
                <a:endParaRPr lang="en-US" sz="8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24851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557B8BB-41E0-7AB0-16D4-959DED737E04}"/>
              </a:ext>
            </a:extLst>
          </p:cNvPr>
          <p:cNvSpPr txBox="1"/>
          <p:nvPr/>
        </p:nvSpPr>
        <p:spPr>
          <a:xfrm>
            <a:off x="7015562" y="1703146"/>
            <a:ext cx="4143883" cy="3877985"/>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Isoniazid, pyrazinamide, moxifloxacin should be familiar – these medicines have been used for a long time and already available in most TB programs; the only new formulation is a 300 mg rifapentine tablet made by Lupin.</a:t>
            </a:r>
          </a:p>
          <a:p>
            <a:pPr algn="l">
              <a:spcAft>
                <a:spcPts val="3600"/>
              </a:spcAft>
            </a:pPr>
            <a:r>
              <a:rPr lang="en-US" sz="1800" dirty="0">
                <a:latin typeface="Arial" panose="020B0604020202020204" pitchFamily="34" charset="0"/>
                <a:cs typeface="Arial" panose="020B0604020202020204" pitchFamily="34" charset="0"/>
              </a:rPr>
              <a:t>Impact on pill burden and cost – pill burden goes from 4 up to 6–9 tablets per day (until we get an FDC); regimen cost goes from US$40 to US$200, but there are two less months of human and other resources. </a:t>
            </a:r>
          </a:p>
        </p:txBody>
      </p:sp>
      <p:sp>
        <p:nvSpPr>
          <p:cNvPr id="2" name="Rectangle 2">
            <a:extLst>
              <a:ext uri="{FF2B5EF4-FFF2-40B4-BE49-F238E27FC236}">
                <a16:creationId xmlns:a16="http://schemas.microsoft.com/office/drawing/2014/main" id="{B9CA1D2F-CFE0-935B-FFB2-282365E7A34A}"/>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HOW IS DRUG-SENSITIVE TB DISEASE TREATED?</a:t>
            </a:r>
            <a:r>
              <a:rPr lang="en-US" sz="3200" b="1" dirty="0">
                <a:solidFill>
                  <a:schemeClr val="accent4"/>
                </a:solidFill>
                <a:latin typeface="Arial Black" charset="0"/>
                <a:ea typeface="Arial Black" charset="0"/>
                <a:cs typeface="Arial Black" charset="0"/>
              </a:rPr>
              <a:t> S31/A5349</a:t>
            </a:r>
          </a:p>
        </p:txBody>
      </p:sp>
      <p:sp>
        <p:nvSpPr>
          <p:cNvPr id="3" name="TextBox 2">
            <a:extLst>
              <a:ext uri="{FF2B5EF4-FFF2-40B4-BE49-F238E27FC236}">
                <a16:creationId xmlns:a16="http://schemas.microsoft.com/office/drawing/2014/main" id="{DE46AE59-C70C-3C4B-39BA-72A5B650337D}"/>
              </a:ext>
            </a:extLst>
          </p:cNvPr>
          <p:cNvSpPr txBox="1"/>
          <p:nvPr/>
        </p:nvSpPr>
        <p:spPr>
          <a:xfrm>
            <a:off x="1425271" y="1711334"/>
            <a:ext cx="4171488" cy="4062651"/>
          </a:xfrm>
          <a:prstGeom prst="rect">
            <a:avLst/>
          </a:prstGeom>
          <a:noFill/>
        </p:spPr>
        <p:txBody>
          <a:bodyPr wrap="square">
            <a:spAutoFit/>
          </a:bodyPr>
          <a:lstStyle/>
          <a:p>
            <a:pPr algn="l">
              <a:spcAft>
                <a:spcPts val="3600"/>
              </a:spcAft>
            </a:pPr>
            <a:r>
              <a:rPr lang="en-US" sz="1800" dirty="0">
                <a:latin typeface="+mj-lt"/>
                <a:cs typeface="Arial" panose="020B0604020202020204" pitchFamily="34" charset="0"/>
              </a:rPr>
              <a:t>4 H P M Z </a:t>
            </a:r>
            <a:r>
              <a:rPr lang="en-US" sz="1800" dirty="0">
                <a:latin typeface="Arial" panose="020B0604020202020204" pitchFamily="34" charset="0"/>
                <a:cs typeface="Arial" panose="020B0604020202020204" pitchFamily="34" charset="0"/>
              </a:rPr>
              <a:t>– four months of daily treatment with isoniazid, rifapentine, moxifloxacin + pyrazinamide for the first two months.</a:t>
            </a:r>
          </a:p>
          <a:p>
            <a:pPr algn="l">
              <a:spcAft>
                <a:spcPts val="3600"/>
              </a:spcAft>
            </a:pPr>
            <a:r>
              <a:rPr lang="en-US" sz="1800" dirty="0">
                <a:latin typeface="Arial" panose="020B0604020202020204" pitchFamily="34" charset="0"/>
                <a:cs typeface="Arial" panose="020B0604020202020204" pitchFamily="34" charset="0"/>
              </a:rPr>
              <a:t>Compared to the six-month regimen, rifapentine replaces rifampicin and moxifloxacin replaces ethambutol.</a:t>
            </a:r>
          </a:p>
          <a:p>
            <a:pPr algn="l">
              <a:spcAft>
                <a:spcPts val="3600"/>
              </a:spcAft>
            </a:pPr>
            <a:r>
              <a:rPr lang="en-US" sz="1800" dirty="0">
                <a:latin typeface="Arial" panose="020B0604020202020204" pitchFamily="34" charset="0"/>
                <a:cs typeface="Arial" panose="020B0604020202020204" pitchFamily="34" charset="0"/>
              </a:rPr>
              <a:t>We don’t yet have a fixed-dose combination (FDC) for this regimen, but it can be given using existing quality assured formulations.</a:t>
            </a:r>
          </a:p>
        </p:txBody>
      </p:sp>
      <p:cxnSp>
        <p:nvCxnSpPr>
          <p:cNvPr id="6" name="Straight Connector 5">
            <a:extLst>
              <a:ext uri="{FF2B5EF4-FFF2-40B4-BE49-F238E27FC236}">
                <a16:creationId xmlns:a16="http://schemas.microsoft.com/office/drawing/2014/main" id="{37746EA7-8CB0-5739-0D2C-EE02A82E47B9}"/>
              </a:ext>
            </a:extLst>
          </p:cNvPr>
          <p:cNvCxnSpPr>
            <a:cxnSpLocks/>
          </p:cNvCxnSpPr>
          <p:nvPr/>
        </p:nvCxnSpPr>
        <p:spPr>
          <a:xfrm>
            <a:off x="596590" y="4379323"/>
            <a:ext cx="5176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6DD32E-5769-E5FA-1288-D9FED6409299}"/>
              </a:ext>
            </a:extLst>
          </p:cNvPr>
          <p:cNvCxnSpPr>
            <a:cxnSpLocks/>
          </p:cNvCxnSpPr>
          <p:nvPr/>
        </p:nvCxnSpPr>
        <p:spPr>
          <a:xfrm>
            <a:off x="5772842" y="3622371"/>
            <a:ext cx="55481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DF383-F06F-7D98-0E5F-A4DF283C6FE2}"/>
              </a:ext>
            </a:extLst>
          </p:cNvPr>
          <p:cNvCxnSpPr>
            <a:cxnSpLocks/>
          </p:cNvCxnSpPr>
          <p:nvPr/>
        </p:nvCxnSpPr>
        <p:spPr>
          <a:xfrm>
            <a:off x="5775955" y="1762367"/>
            <a:ext cx="0" cy="4588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317D96F-6F9D-72E0-69F2-3B842B8043F6}"/>
              </a:ext>
            </a:extLst>
          </p:cNvPr>
          <p:cNvGrpSpPr/>
          <p:nvPr/>
        </p:nvGrpSpPr>
        <p:grpSpPr>
          <a:xfrm>
            <a:off x="5730235" y="1847976"/>
            <a:ext cx="91440" cy="428560"/>
            <a:chOff x="5810509" y="4712822"/>
            <a:chExt cx="91440" cy="428560"/>
          </a:xfrm>
        </p:grpSpPr>
        <p:sp>
          <p:nvSpPr>
            <p:cNvPr id="11" name="Oval 10">
              <a:extLst>
                <a:ext uri="{FF2B5EF4-FFF2-40B4-BE49-F238E27FC236}">
                  <a16:creationId xmlns:a16="http://schemas.microsoft.com/office/drawing/2014/main" id="{99430FDF-C5B4-BE8E-8FAC-E871C78A50DD}"/>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14842A1-38E7-8693-7D41-B6141DE1FEC2}"/>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F72753-C696-B594-A0AA-9D99A89C7CF5}"/>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2E9C658-3593-5EEB-A18F-004F194CC7E9}"/>
              </a:ext>
            </a:extLst>
          </p:cNvPr>
          <p:cNvGrpSpPr/>
          <p:nvPr/>
        </p:nvGrpSpPr>
        <p:grpSpPr>
          <a:xfrm rot="16200000">
            <a:off x="10980201" y="3408091"/>
            <a:ext cx="91440" cy="428560"/>
            <a:chOff x="5810509" y="4712822"/>
            <a:chExt cx="91440" cy="428560"/>
          </a:xfrm>
        </p:grpSpPr>
        <p:sp>
          <p:nvSpPr>
            <p:cNvPr id="15" name="Oval 14">
              <a:extLst>
                <a:ext uri="{FF2B5EF4-FFF2-40B4-BE49-F238E27FC236}">
                  <a16:creationId xmlns:a16="http://schemas.microsoft.com/office/drawing/2014/main" id="{625A1AF9-5EFA-6A60-6EC7-46D467AC6C0F}"/>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13103D6-69BF-0D2F-F034-E303F179A9DB}"/>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3FA6F3-C9EF-9539-BA48-323986EF24C1}"/>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A446BCA3-CD68-49E0-47E5-18E256458003}"/>
              </a:ext>
            </a:extLst>
          </p:cNvPr>
          <p:cNvGrpSpPr/>
          <p:nvPr/>
        </p:nvGrpSpPr>
        <p:grpSpPr>
          <a:xfrm>
            <a:off x="399744" y="1702129"/>
            <a:ext cx="959079" cy="720255"/>
            <a:chOff x="399744" y="1702129"/>
            <a:chExt cx="959079" cy="720255"/>
          </a:xfrm>
        </p:grpSpPr>
        <p:sp>
          <p:nvSpPr>
            <p:cNvPr id="22" name="Oval 21">
              <a:extLst>
                <a:ext uri="{FF2B5EF4-FFF2-40B4-BE49-F238E27FC236}">
                  <a16:creationId xmlns:a16="http://schemas.microsoft.com/office/drawing/2014/main" id="{024C15D0-91B3-6E60-83E1-3D9EC762E0BC}"/>
                </a:ext>
              </a:extLst>
            </p:cNvPr>
            <p:cNvSpPr/>
            <p:nvPr/>
          </p:nvSpPr>
          <p:spPr>
            <a:xfrm>
              <a:off x="517341" y="1702129"/>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777BA1D-5C75-D51C-91D1-33A80A29DAB3}"/>
                </a:ext>
              </a:extLst>
            </p:cNvPr>
            <p:cNvSpPr/>
            <p:nvPr/>
          </p:nvSpPr>
          <p:spPr>
            <a:xfrm>
              <a:off x="470384" y="1778536"/>
              <a:ext cx="511014" cy="46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5EAF9BC-1BEA-73C0-493B-08E76CCF5493}"/>
                </a:ext>
              </a:extLst>
            </p:cNvPr>
            <p:cNvGrpSpPr/>
            <p:nvPr/>
          </p:nvGrpSpPr>
          <p:grpSpPr>
            <a:xfrm>
              <a:off x="399744" y="1762366"/>
              <a:ext cx="652293" cy="479276"/>
              <a:chOff x="8143398" y="1594289"/>
              <a:chExt cx="778135" cy="571740"/>
            </a:xfrm>
          </p:grpSpPr>
          <p:pic>
            <p:nvPicPr>
              <p:cNvPr id="21" name="Graphic 20">
                <a:extLst>
                  <a:ext uri="{FF2B5EF4-FFF2-40B4-BE49-F238E27FC236}">
                    <a16:creationId xmlns:a16="http://schemas.microsoft.com/office/drawing/2014/main" id="{C1877A08-DB08-B59C-30A2-2B7ACFD6D5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7666" y="1613579"/>
                <a:ext cx="609600" cy="552450"/>
              </a:xfrm>
              <a:prstGeom prst="rect">
                <a:avLst/>
              </a:prstGeom>
            </p:spPr>
          </p:pic>
          <p:sp>
            <p:nvSpPr>
              <p:cNvPr id="23" name="Subtitle 1">
                <a:extLst>
                  <a:ext uri="{FF2B5EF4-FFF2-40B4-BE49-F238E27FC236}">
                    <a16:creationId xmlns:a16="http://schemas.microsoft.com/office/drawing/2014/main" id="{010B5B65-CEF3-1201-B13C-166E0ECD4F0E}"/>
                  </a:ext>
                </a:extLst>
              </p:cNvPr>
              <p:cNvSpPr txBox="1">
                <a:spLocks/>
              </p:cNvSpPr>
              <p:nvPr/>
            </p:nvSpPr>
            <p:spPr>
              <a:xfrm>
                <a:off x="8143398" y="1594289"/>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 b="1" dirty="0">
                    <a:latin typeface="+mj-lt"/>
                    <a:cs typeface="Arial" panose="020B0604020202020204" pitchFamily="34" charset="0"/>
                  </a:rPr>
                  <a:t>MONTH 2+2</a:t>
                </a:r>
                <a:endParaRPr lang="en-US" sz="500" dirty="0">
                  <a:latin typeface="Arial" panose="020B0604020202020204" pitchFamily="34" charset="0"/>
                  <a:cs typeface="Arial" panose="020B0604020202020204" pitchFamily="34" charset="0"/>
                </a:endParaRPr>
              </a:p>
            </p:txBody>
          </p:sp>
        </p:grpSp>
        <p:pic>
          <p:nvPicPr>
            <p:cNvPr id="38" name="Graphic 37">
              <a:extLst>
                <a:ext uri="{FF2B5EF4-FFF2-40B4-BE49-F238E27FC236}">
                  <a16:creationId xmlns:a16="http://schemas.microsoft.com/office/drawing/2014/main" id="{3A9CAE96-3073-FC07-0CEB-B4D66F5D02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144" y="1949734"/>
              <a:ext cx="530679" cy="457200"/>
            </a:xfrm>
            <a:prstGeom prst="rect">
              <a:avLst/>
            </a:prstGeom>
          </p:spPr>
        </p:pic>
      </p:grpSp>
      <p:grpSp>
        <p:nvGrpSpPr>
          <p:cNvPr id="19" name="Group 18">
            <a:extLst>
              <a:ext uri="{FF2B5EF4-FFF2-40B4-BE49-F238E27FC236}">
                <a16:creationId xmlns:a16="http://schemas.microsoft.com/office/drawing/2014/main" id="{8F707763-B111-6100-C033-4208D5DA8E5F}"/>
              </a:ext>
            </a:extLst>
          </p:cNvPr>
          <p:cNvGrpSpPr/>
          <p:nvPr/>
        </p:nvGrpSpPr>
        <p:grpSpPr>
          <a:xfrm>
            <a:off x="6138794" y="1702128"/>
            <a:ext cx="720255" cy="807928"/>
            <a:chOff x="6138794" y="1702128"/>
            <a:chExt cx="720255" cy="807928"/>
          </a:xfrm>
        </p:grpSpPr>
        <p:sp>
          <p:nvSpPr>
            <p:cNvPr id="26" name="Oval 25">
              <a:extLst>
                <a:ext uri="{FF2B5EF4-FFF2-40B4-BE49-F238E27FC236}">
                  <a16:creationId xmlns:a16="http://schemas.microsoft.com/office/drawing/2014/main" id="{0751AFAA-DDC5-57E4-BA51-0552945D017F}"/>
                </a:ext>
              </a:extLst>
            </p:cNvPr>
            <p:cNvSpPr/>
            <p:nvPr/>
          </p:nvSpPr>
          <p:spPr>
            <a:xfrm>
              <a:off x="6138794" y="1702128"/>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51B7D686-2F1D-10A7-E873-DD2C38B393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86464" y="1778536"/>
              <a:ext cx="362580" cy="731520"/>
            </a:xfrm>
            <a:prstGeom prst="rect">
              <a:avLst/>
            </a:prstGeom>
          </p:spPr>
        </p:pic>
      </p:grpSp>
      <p:grpSp>
        <p:nvGrpSpPr>
          <p:cNvPr id="28" name="Group 27">
            <a:extLst>
              <a:ext uri="{FF2B5EF4-FFF2-40B4-BE49-F238E27FC236}">
                <a16:creationId xmlns:a16="http://schemas.microsoft.com/office/drawing/2014/main" id="{847FB4A2-52F6-3110-2C3F-4A43E53721A4}"/>
              </a:ext>
            </a:extLst>
          </p:cNvPr>
          <p:cNvGrpSpPr/>
          <p:nvPr/>
        </p:nvGrpSpPr>
        <p:grpSpPr>
          <a:xfrm>
            <a:off x="6138793" y="3807730"/>
            <a:ext cx="720255" cy="720255"/>
            <a:chOff x="6138793" y="3807730"/>
            <a:chExt cx="720255" cy="720255"/>
          </a:xfrm>
        </p:grpSpPr>
        <p:sp>
          <p:nvSpPr>
            <p:cNvPr id="27" name="Oval 26">
              <a:extLst>
                <a:ext uri="{FF2B5EF4-FFF2-40B4-BE49-F238E27FC236}">
                  <a16:creationId xmlns:a16="http://schemas.microsoft.com/office/drawing/2014/main" id="{62288A26-E6B9-8B98-29AD-E35940D0CB49}"/>
                </a:ext>
              </a:extLst>
            </p:cNvPr>
            <p:cNvSpPr/>
            <p:nvPr/>
          </p:nvSpPr>
          <p:spPr>
            <a:xfrm>
              <a:off x="6138793" y="3807730"/>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a:extLst>
                <a:ext uri="{FF2B5EF4-FFF2-40B4-BE49-F238E27FC236}">
                  <a16:creationId xmlns:a16="http://schemas.microsoft.com/office/drawing/2014/main" id="{D31F913F-DB63-EC99-EE93-9EFD2E8D64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1120" y="3874972"/>
              <a:ext cx="548640" cy="548640"/>
            </a:xfrm>
            <a:prstGeom prst="rect">
              <a:avLst/>
            </a:prstGeom>
          </p:spPr>
        </p:pic>
      </p:grpSp>
      <p:sp>
        <p:nvSpPr>
          <p:cNvPr id="59" name="TextBox 58">
            <a:extLst>
              <a:ext uri="{FF2B5EF4-FFF2-40B4-BE49-F238E27FC236}">
                <a16:creationId xmlns:a16="http://schemas.microsoft.com/office/drawing/2014/main" id="{F959CCF7-E280-96D5-326D-49D5816B9328}"/>
              </a:ext>
            </a:extLst>
          </p:cNvPr>
          <p:cNvSpPr txBox="1"/>
          <p:nvPr/>
        </p:nvSpPr>
        <p:spPr>
          <a:xfrm>
            <a:off x="5030599" y="858569"/>
            <a:ext cx="2540003"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S31/A5349</a:t>
            </a:r>
            <a:endParaRPr lang="en-US" dirty="0">
              <a:ln>
                <a:solidFill>
                  <a:schemeClr val="tx1"/>
                </a:solidFill>
              </a:ln>
              <a:noFill/>
            </a:endParaRPr>
          </a:p>
        </p:txBody>
      </p:sp>
      <p:grpSp>
        <p:nvGrpSpPr>
          <p:cNvPr id="39" name="Group 38">
            <a:extLst>
              <a:ext uri="{FF2B5EF4-FFF2-40B4-BE49-F238E27FC236}">
                <a16:creationId xmlns:a16="http://schemas.microsoft.com/office/drawing/2014/main" id="{B573D1F6-CA1A-04B5-AFE3-5D6C1DCE69AE}"/>
              </a:ext>
            </a:extLst>
          </p:cNvPr>
          <p:cNvGrpSpPr/>
          <p:nvPr/>
        </p:nvGrpSpPr>
        <p:grpSpPr>
          <a:xfrm>
            <a:off x="506114" y="4988165"/>
            <a:ext cx="720255" cy="720255"/>
            <a:chOff x="506114" y="5455760"/>
            <a:chExt cx="720255" cy="720255"/>
          </a:xfrm>
        </p:grpSpPr>
        <p:sp>
          <p:nvSpPr>
            <p:cNvPr id="25" name="Oval 24">
              <a:extLst>
                <a:ext uri="{FF2B5EF4-FFF2-40B4-BE49-F238E27FC236}">
                  <a16:creationId xmlns:a16="http://schemas.microsoft.com/office/drawing/2014/main" id="{AA57D94C-0C2D-0764-AEC1-0D89F38768B6}"/>
                </a:ext>
              </a:extLst>
            </p:cNvPr>
            <p:cNvSpPr/>
            <p:nvPr/>
          </p:nvSpPr>
          <p:spPr>
            <a:xfrm>
              <a:off x="506114" y="5455760"/>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FA0B0690-3DDB-DC50-75F6-8191DCFB81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0755" y="5581131"/>
              <a:ext cx="548640" cy="523415"/>
            </a:xfrm>
            <a:prstGeom prst="rect">
              <a:avLst/>
            </a:prstGeom>
          </p:spPr>
        </p:pic>
      </p:grpSp>
      <p:grpSp>
        <p:nvGrpSpPr>
          <p:cNvPr id="37" name="Group 36">
            <a:extLst>
              <a:ext uri="{FF2B5EF4-FFF2-40B4-BE49-F238E27FC236}">
                <a16:creationId xmlns:a16="http://schemas.microsoft.com/office/drawing/2014/main" id="{C61100B8-6090-13A2-5508-EB2AEDF1A660}"/>
              </a:ext>
            </a:extLst>
          </p:cNvPr>
          <p:cNvGrpSpPr/>
          <p:nvPr/>
        </p:nvGrpSpPr>
        <p:grpSpPr>
          <a:xfrm>
            <a:off x="506114" y="3328686"/>
            <a:ext cx="731482" cy="800100"/>
            <a:chOff x="506114" y="3900191"/>
            <a:chExt cx="731482" cy="800100"/>
          </a:xfrm>
        </p:grpSpPr>
        <p:sp>
          <p:nvSpPr>
            <p:cNvPr id="24" name="Oval 23">
              <a:extLst>
                <a:ext uri="{FF2B5EF4-FFF2-40B4-BE49-F238E27FC236}">
                  <a16:creationId xmlns:a16="http://schemas.microsoft.com/office/drawing/2014/main" id="{16336EBE-5300-B73C-3FFD-9D90144559C4}"/>
                </a:ext>
              </a:extLst>
            </p:cNvPr>
            <p:cNvSpPr/>
            <p:nvPr/>
          </p:nvSpPr>
          <p:spPr>
            <a:xfrm>
              <a:off x="506114" y="3935179"/>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9D2EBE50-B252-E9E3-3C8C-883561F570E1}"/>
                </a:ext>
              </a:extLst>
            </p:cNvPr>
            <p:cNvGrpSpPr/>
            <p:nvPr/>
          </p:nvGrpSpPr>
          <p:grpSpPr>
            <a:xfrm>
              <a:off x="540093" y="4050790"/>
              <a:ext cx="652293" cy="477195"/>
              <a:chOff x="540093" y="4050790"/>
              <a:chExt cx="652293" cy="477195"/>
            </a:xfrm>
          </p:grpSpPr>
          <p:sp>
            <p:nvSpPr>
              <p:cNvPr id="43" name="Rectangle 42">
                <a:extLst>
                  <a:ext uri="{FF2B5EF4-FFF2-40B4-BE49-F238E27FC236}">
                    <a16:creationId xmlns:a16="http://schemas.microsoft.com/office/drawing/2014/main" id="{93BF5475-B955-C83B-A6EA-DD11AFC5F80B}"/>
                  </a:ext>
                </a:extLst>
              </p:cNvPr>
              <p:cNvSpPr/>
              <p:nvPr/>
            </p:nvSpPr>
            <p:spPr>
              <a:xfrm>
                <a:off x="610733" y="4066960"/>
                <a:ext cx="511014" cy="46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8D64E53-ED0A-00F9-C497-BA23E18DDAB5}"/>
                  </a:ext>
                </a:extLst>
              </p:cNvPr>
              <p:cNvGrpSpPr/>
              <p:nvPr/>
            </p:nvGrpSpPr>
            <p:grpSpPr>
              <a:xfrm>
                <a:off x="540093" y="4050790"/>
                <a:ext cx="652293" cy="473370"/>
                <a:chOff x="8143398" y="1594289"/>
                <a:chExt cx="778135" cy="564695"/>
              </a:xfrm>
            </p:grpSpPr>
            <p:pic>
              <p:nvPicPr>
                <p:cNvPr id="41" name="Graphic 40">
                  <a:extLst>
                    <a:ext uri="{FF2B5EF4-FFF2-40B4-BE49-F238E27FC236}">
                      <a16:creationId xmlns:a16="http://schemas.microsoft.com/office/drawing/2014/main" id="{34D4140A-D059-7E42-1F88-ADA99B6CB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7667" y="1613579"/>
                  <a:ext cx="601826" cy="545405"/>
                </a:xfrm>
                <a:prstGeom prst="rect">
                  <a:avLst/>
                </a:prstGeom>
              </p:spPr>
            </p:pic>
            <p:sp>
              <p:nvSpPr>
                <p:cNvPr id="42" name="Subtitle 1">
                  <a:extLst>
                    <a:ext uri="{FF2B5EF4-FFF2-40B4-BE49-F238E27FC236}">
                      <a16:creationId xmlns:a16="http://schemas.microsoft.com/office/drawing/2014/main" id="{109DFCAC-0568-2573-2C5B-E3D96F5FFBD4}"/>
                    </a:ext>
                  </a:extLst>
                </p:cNvPr>
                <p:cNvSpPr txBox="1">
                  <a:spLocks/>
                </p:cNvSpPr>
                <p:nvPr/>
              </p:nvSpPr>
              <p:spPr>
                <a:xfrm>
                  <a:off x="8143398" y="1594289"/>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 b="1" dirty="0">
                      <a:latin typeface="+mj-lt"/>
                      <a:cs typeface="Arial" panose="020B0604020202020204" pitchFamily="34" charset="0"/>
                    </a:rPr>
                    <a:t>MONTH 6</a:t>
                  </a:r>
                  <a:endParaRPr lang="en-US" sz="500" dirty="0">
                    <a:latin typeface="Arial" panose="020B0604020202020204" pitchFamily="34" charset="0"/>
                    <a:cs typeface="Arial" panose="020B0604020202020204" pitchFamily="34" charset="0"/>
                  </a:endParaRPr>
                </a:p>
              </p:txBody>
            </p:sp>
          </p:grpSp>
        </p:grpSp>
        <p:pic>
          <p:nvPicPr>
            <p:cNvPr id="35" name="Graphic 34">
              <a:extLst>
                <a:ext uri="{FF2B5EF4-FFF2-40B4-BE49-F238E27FC236}">
                  <a16:creationId xmlns:a16="http://schemas.microsoft.com/office/drawing/2014/main" id="{ED30F704-44FF-3113-0525-D2DFB27C9F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3221" y="3900191"/>
              <a:ext cx="714375" cy="800100"/>
            </a:xfrm>
            <a:prstGeom prst="rect">
              <a:avLst/>
            </a:prstGeom>
          </p:spPr>
        </p:pic>
      </p:grpSp>
      <p:cxnSp>
        <p:nvCxnSpPr>
          <p:cNvPr id="44" name="Straight Connector 43">
            <a:extLst>
              <a:ext uri="{FF2B5EF4-FFF2-40B4-BE49-F238E27FC236}">
                <a16:creationId xmlns:a16="http://schemas.microsoft.com/office/drawing/2014/main" id="{FA169ADE-938E-A91B-B429-D36808338FD7}"/>
              </a:ext>
            </a:extLst>
          </p:cNvPr>
          <p:cNvCxnSpPr>
            <a:cxnSpLocks/>
          </p:cNvCxnSpPr>
          <p:nvPr/>
        </p:nvCxnSpPr>
        <p:spPr>
          <a:xfrm>
            <a:off x="596590" y="3076996"/>
            <a:ext cx="5176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50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CA1D2F-CFE0-935B-FFB2-282365E7A34A}"/>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HOW IS DRUG-SENSITIVE TB DISEASE TREATED?</a:t>
            </a:r>
            <a:r>
              <a:rPr lang="en-US" sz="3200" b="1" dirty="0">
                <a:solidFill>
                  <a:schemeClr val="accent4"/>
                </a:solidFill>
                <a:latin typeface="Arial Black" charset="0"/>
                <a:ea typeface="Arial Black" charset="0"/>
                <a:cs typeface="Arial Black" charset="0"/>
              </a:rPr>
              <a:t> SHINE</a:t>
            </a:r>
          </a:p>
        </p:txBody>
      </p:sp>
      <p:sp>
        <p:nvSpPr>
          <p:cNvPr id="59" name="TextBox 58">
            <a:extLst>
              <a:ext uri="{FF2B5EF4-FFF2-40B4-BE49-F238E27FC236}">
                <a16:creationId xmlns:a16="http://schemas.microsoft.com/office/drawing/2014/main" id="{F959CCF7-E280-96D5-326D-49D5816B9328}"/>
              </a:ext>
            </a:extLst>
          </p:cNvPr>
          <p:cNvSpPr txBox="1"/>
          <p:nvPr/>
        </p:nvSpPr>
        <p:spPr>
          <a:xfrm>
            <a:off x="5030599" y="858569"/>
            <a:ext cx="2540003"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SHINE</a:t>
            </a:r>
            <a:endParaRPr lang="en-US" dirty="0">
              <a:ln>
                <a:solidFill>
                  <a:schemeClr val="tx1"/>
                </a:solidFill>
              </a:ln>
              <a:noFill/>
            </a:endParaRPr>
          </a:p>
        </p:txBody>
      </p:sp>
      <p:sp>
        <p:nvSpPr>
          <p:cNvPr id="18" name="TextBox 17">
            <a:extLst>
              <a:ext uri="{FF2B5EF4-FFF2-40B4-BE49-F238E27FC236}">
                <a16:creationId xmlns:a16="http://schemas.microsoft.com/office/drawing/2014/main" id="{9557B8BB-41E0-7AB0-16D4-959DED737E04}"/>
              </a:ext>
            </a:extLst>
          </p:cNvPr>
          <p:cNvSpPr txBox="1"/>
          <p:nvPr/>
        </p:nvSpPr>
        <p:spPr>
          <a:xfrm>
            <a:off x="7015562" y="1947513"/>
            <a:ext cx="4224637" cy="3323987"/>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Ethambutol [E] is in brackets because it is added to the regimen in some settings, e.g., where there is a high prevalence of isoniazid resistance and / or HIV co-infection. </a:t>
            </a:r>
          </a:p>
          <a:p>
            <a:pPr algn="l">
              <a:spcAft>
                <a:spcPts val="3600"/>
              </a:spcAft>
            </a:pPr>
            <a:r>
              <a:rPr lang="en-US" sz="1800" dirty="0">
                <a:latin typeface="Arial" panose="020B0604020202020204" pitchFamily="34" charset="0"/>
                <a:cs typeface="Arial" panose="020B0604020202020204" pitchFamily="34" charset="0"/>
              </a:rPr>
              <a:t>The daily pill burden remains the same, but the cost of the regimen is less because you need two less months of medicines and human and other resources.</a:t>
            </a:r>
          </a:p>
        </p:txBody>
      </p:sp>
      <p:sp>
        <p:nvSpPr>
          <p:cNvPr id="3" name="TextBox 2">
            <a:extLst>
              <a:ext uri="{FF2B5EF4-FFF2-40B4-BE49-F238E27FC236}">
                <a16:creationId xmlns:a16="http://schemas.microsoft.com/office/drawing/2014/main" id="{DE46AE59-C70C-3C4B-39BA-72A5B650337D}"/>
              </a:ext>
            </a:extLst>
          </p:cNvPr>
          <p:cNvSpPr txBox="1"/>
          <p:nvPr/>
        </p:nvSpPr>
        <p:spPr>
          <a:xfrm>
            <a:off x="1425270" y="1943001"/>
            <a:ext cx="4175677" cy="3600986"/>
          </a:xfrm>
          <a:prstGeom prst="rect">
            <a:avLst/>
          </a:prstGeom>
          <a:noFill/>
        </p:spPr>
        <p:txBody>
          <a:bodyPr wrap="square">
            <a:spAutoFit/>
          </a:bodyPr>
          <a:lstStyle/>
          <a:p>
            <a:pPr>
              <a:spcAft>
                <a:spcPts val="3600"/>
              </a:spcAft>
            </a:pPr>
            <a:r>
              <a:rPr lang="en-US" sz="1800" dirty="0">
                <a:latin typeface="+mj-lt"/>
                <a:cs typeface="Arial" panose="020B0604020202020204" pitchFamily="34" charset="0"/>
              </a:rPr>
              <a:t>4 H R Z [E] </a:t>
            </a:r>
            <a:r>
              <a:rPr lang="en-US" sz="1800" dirty="0">
                <a:latin typeface="Arial" panose="020B0604020202020204" pitchFamily="34" charset="0"/>
                <a:cs typeface="Arial" panose="020B0604020202020204" pitchFamily="34" charset="0"/>
              </a:rPr>
              <a:t>– four months of daily treatment with isoniazid and rifampicin + </a:t>
            </a:r>
            <a:r>
              <a:rPr lang="en-US" dirty="0">
                <a:latin typeface="Arial" panose="020B0604020202020204" pitchFamily="34" charset="0"/>
                <a:cs typeface="Arial" panose="020B0604020202020204" pitchFamily="34" charset="0"/>
              </a:rPr>
              <a:t>pyrazinamide (and ethambutol in certain situations) for </a:t>
            </a:r>
            <a:r>
              <a:rPr lang="en-US" sz="1800" dirty="0">
                <a:latin typeface="Arial" panose="020B0604020202020204" pitchFamily="34" charset="0"/>
                <a:cs typeface="Arial" panose="020B0604020202020204" pitchFamily="34" charset="0"/>
              </a:rPr>
              <a:t>the first two months.</a:t>
            </a:r>
          </a:p>
          <a:p>
            <a:pPr algn="l">
              <a:spcAft>
                <a:spcPts val="3600"/>
              </a:spcAft>
            </a:pPr>
            <a:r>
              <a:rPr lang="en-US" sz="1800" dirty="0">
                <a:latin typeface="Arial" panose="020B0604020202020204" pitchFamily="34" charset="0"/>
                <a:cs typeface="Arial" panose="020B0604020202020204" pitchFamily="34" charset="0"/>
              </a:rPr>
              <a:t>This regimen is identical to the 6-month standard of care regimen in place for the last 50+ years, you use the exact same pediatric formulations, </a:t>
            </a:r>
            <a:r>
              <a:rPr lang="en-US" sz="1800" dirty="0">
                <a:latin typeface="+mj-lt"/>
                <a:cs typeface="Arial" panose="020B0604020202020204" pitchFamily="34" charset="0"/>
              </a:rPr>
              <a:t>except the continuation phase of treatment is 2 months shorter.</a:t>
            </a:r>
          </a:p>
        </p:txBody>
      </p:sp>
      <p:grpSp>
        <p:nvGrpSpPr>
          <p:cNvPr id="21" name="Group 20">
            <a:extLst>
              <a:ext uri="{FF2B5EF4-FFF2-40B4-BE49-F238E27FC236}">
                <a16:creationId xmlns:a16="http://schemas.microsoft.com/office/drawing/2014/main" id="{E6CD75DF-5DB4-1855-FB37-DF286012A127}"/>
              </a:ext>
            </a:extLst>
          </p:cNvPr>
          <p:cNvGrpSpPr/>
          <p:nvPr/>
        </p:nvGrpSpPr>
        <p:grpSpPr>
          <a:xfrm>
            <a:off x="399744" y="2006734"/>
            <a:ext cx="11139993" cy="4196999"/>
            <a:chOff x="399744" y="2006734"/>
            <a:chExt cx="11139993" cy="4196999"/>
          </a:xfrm>
        </p:grpSpPr>
        <p:cxnSp>
          <p:nvCxnSpPr>
            <p:cNvPr id="9" name="Straight Connector 8">
              <a:extLst>
                <a:ext uri="{FF2B5EF4-FFF2-40B4-BE49-F238E27FC236}">
                  <a16:creationId xmlns:a16="http://schemas.microsoft.com/office/drawing/2014/main" id="{784DF383-F06F-7D98-0E5F-A4DF283C6FE2}"/>
                </a:ext>
              </a:extLst>
            </p:cNvPr>
            <p:cNvCxnSpPr>
              <a:cxnSpLocks/>
            </p:cNvCxnSpPr>
            <p:nvPr/>
          </p:nvCxnSpPr>
          <p:spPr>
            <a:xfrm>
              <a:off x="5775955" y="2006734"/>
              <a:ext cx="0" cy="4196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317D96F-6F9D-72E0-69F2-3B842B8043F6}"/>
                </a:ext>
              </a:extLst>
            </p:cNvPr>
            <p:cNvGrpSpPr/>
            <p:nvPr/>
          </p:nvGrpSpPr>
          <p:grpSpPr>
            <a:xfrm>
              <a:off x="5730235" y="5627884"/>
              <a:ext cx="91440" cy="428560"/>
              <a:chOff x="5810509" y="4712822"/>
              <a:chExt cx="91440" cy="428560"/>
            </a:xfrm>
          </p:grpSpPr>
          <p:sp>
            <p:nvSpPr>
              <p:cNvPr id="11" name="Oval 10">
                <a:extLst>
                  <a:ext uri="{FF2B5EF4-FFF2-40B4-BE49-F238E27FC236}">
                    <a16:creationId xmlns:a16="http://schemas.microsoft.com/office/drawing/2014/main" id="{99430FDF-C5B4-BE8E-8FAC-E871C78A50DD}"/>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14842A1-38E7-8693-7D41-B6141DE1FEC2}"/>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F72753-C696-B594-A0AA-9D99A89C7CF5}"/>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 name="Straight Connector 3">
              <a:extLst>
                <a:ext uri="{FF2B5EF4-FFF2-40B4-BE49-F238E27FC236}">
                  <a16:creationId xmlns:a16="http://schemas.microsoft.com/office/drawing/2014/main" id="{85F36783-34C7-C8EC-BA30-CFAC97660AAA}"/>
                </a:ext>
              </a:extLst>
            </p:cNvPr>
            <p:cNvCxnSpPr>
              <a:cxnSpLocks/>
            </p:cNvCxnSpPr>
            <p:nvPr/>
          </p:nvCxnSpPr>
          <p:spPr>
            <a:xfrm>
              <a:off x="399744" y="3568243"/>
              <a:ext cx="11139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42E9C658-3593-5EEB-A18F-004F194CC7E9}"/>
              </a:ext>
            </a:extLst>
          </p:cNvPr>
          <p:cNvGrpSpPr/>
          <p:nvPr/>
        </p:nvGrpSpPr>
        <p:grpSpPr>
          <a:xfrm rot="16200000">
            <a:off x="691801" y="3348302"/>
            <a:ext cx="91440" cy="428560"/>
            <a:chOff x="5810509" y="4712822"/>
            <a:chExt cx="91440" cy="428560"/>
          </a:xfrm>
        </p:grpSpPr>
        <p:sp>
          <p:nvSpPr>
            <p:cNvPr id="15" name="Oval 14">
              <a:extLst>
                <a:ext uri="{FF2B5EF4-FFF2-40B4-BE49-F238E27FC236}">
                  <a16:creationId xmlns:a16="http://schemas.microsoft.com/office/drawing/2014/main" id="{625A1AF9-5EFA-6A60-6EC7-46D467AC6C0F}"/>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13103D6-69BF-0D2F-F034-E303F179A9DB}"/>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3FA6F3-C9EF-9539-BA48-323986EF24C1}"/>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F9F74517-0A8E-E3CA-8116-692DCEBD22CF}"/>
              </a:ext>
            </a:extLst>
          </p:cNvPr>
          <p:cNvGrpSpPr/>
          <p:nvPr/>
        </p:nvGrpSpPr>
        <p:grpSpPr>
          <a:xfrm>
            <a:off x="399744" y="1962261"/>
            <a:ext cx="959079" cy="720255"/>
            <a:chOff x="399744" y="1962261"/>
            <a:chExt cx="959079" cy="720255"/>
          </a:xfrm>
        </p:grpSpPr>
        <p:sp>
          <p:nvSpPr>
            <p:cNvPr id="19" name="Oval 18">
              <a:extLst>
                <a:ext uri="{FF2B5EF4-FFF2-40B4-BE49-F238E27FC236}">
                  <a16:creationId xmlns:a16="http://schemas.microsoft.com/office/drawing/2014/main" id="{93E6627D-09DC-0679-0D23-199D52027FE1}"/>
                </a:ext>
              </a:extLst>
            </p:cNvPr>
            <p:cNvSpPr/>
            <p:nvPr/>
          </p:nvSpPr>
          <p:spPr>
            <a:xfrm>
              <a:off x="517341" y="1962261"/>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FEDE05-2D1F-E622-B44B-8D572FE51281}"/>
                </a:ext>
              </a:extLst>
            </p:cNvPr>
            <p:cNvSpPr/>
            <p:nvPr/>
          </p:nvSpPr>
          <p:spPr>
            <a:xfrm>
              <a:off x="470384" y="2038668"/>
              <a:ext cx="511014" cy="46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E5C2B95-D9C9-9530-8F49-922ABE9D672D}"/>
                </a:ext>
              </a:extLst>
            </p:cNvPr>
            <p:cNvGrpSpPr/>
            <p:nvPr/>
          </p:nvGrpSpPr>
          <p:grpSpPr>
            <a:xfrm>
              <a:off x="399744" y="2022498"/>
              <a:ext cx="652293" cy="479276"/>
              <a:chOff x="8143398" y="1594289"/>
              <a:chExt cx="778135" cy="571740"/>
            </a:xfrm>
          </p:grpSpPr>
          <p:pic>
            <p:nvPicPr>
              <p:cNvPr id="31" name="Graphic 30">
                <a:extLst>
                  <a:ext uri="{FF2B5EF4-FFF2-40B4-BE49-F238E27FC236}">
                    <a16:creationId xmlns:a16="http://schemas.microsoft.com/office/drawing/2014/main" id="{7763D776-D66E-F174-FB52-DB9A10EBBE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7666" y="1613579"/>
                <a:ext cx="609600" cy="552450"/>
              </a:xfrm>
              <a:prstGeom prst="rect">
                <a:avLst/>
              </a:prstGeom>
            </p:spPr>
          </p:pic>
          <p:sp>
            <p:nvSpPr>
              <p:cNvPr id="32" name="Subtitle 1">
                <a:extLst>
                  <a:ext uri="{FF2B5EF4-FFF2-40B4-BE49-F238E27FC236}">
                    <a16:creationId xmlns:a16="http://schemas.microsoft.com/office/drawing/2014/main" id="{276F8A53-2A56-D73F-86AA-72C1812E9EFF}"/>
                  </a:ext>
                </a:extLst>
              </p:cNvPr>
              <p:cNvSpPr txBox="1">
                <a:spLocks/>
              </p:cNvSpPr>
              <p:nvPr/>
            </p:nvSpPr>
            <p:spPr>
              <a:xfrm>
                <a:off x="8143398" y="1594289"/>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 b="1" dirty="0">
                    <a:latin typeface="+mj-lt"/>
                    <a:cs typeface="Arial" panose="020B0604020202020204" pitchFamily="34" charset="0"/>
                  </a:rPr>
                  <a:t>MONTH 2+2</a:t>
                </a:r>
                <a:endParaRPr lang="en-US" sz="500" dirty="0">
                  <a:latin typeface="Arial" panose="020B0604020202020204" pitchFamily="34" charset="0"/>
                  <a:cs typeface="Arial" panose="020B0604020202020204" pitchFamily="34" charset="0"/>
                </a:endParaRPr>
              </a:p>
            </p:txBody>
          </p:sp>
        </p:grpSp>
        <p:pic>
          <p:nvPicPr>
            <p:cNvPr id="33" name="Graphic 32">
              <a:extLst>
                <a:ext uri="{FF2B5EF4-FFF2-40B4-BE49-F238E27FC236}">
                  <a16:creationId xmlns:a16="http://schemas.microsoft.com/office/drawing/2014/main" id="{E5E21802-C765-6086-3F79-0C174D76DE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144" y="2209866"/>
              <a:ext cx="530679" cy="457200"/>
            </a:xfrm>
            <a:prstGeom prst="rect">
              <a:avLst/>
            </a:prstGeom>
          </p:spPr>
        </p:pic>
      </p:grpSp>
      <p:grpSp>
        <p:nvGrpSpPr>
          <p:cNvPr id="7" name="Group 6">
            <a:extLst>
              <a:ext uri="{FF2B5EF4-FFF2-40B4-BE49-F238E27FC236}">
                <a16:creationId xmlns:a16="http://schemas.microsoft.com/office/drawing/2014/main" id="{C96D9605-7346-D403-9BDD-47553D4D313D}"/>
              </a:ext>
            </a:extLst>
          </p:cNvPr>
          <p:cNvGrpSpPr/>
          <p:nvPr/>
        </p:nvGrpSpPr>
        <p:grpSpPr>
          <a:xfrm>
            <a:off x="264794" y="3847399"/>
            <a:ext cx="1145454" cy="754413"/>
            <a:chOff x="264794" y="4179911"/>
            <a:chExt cx="1145454" cy="754413"/>
          </a:xfrm>
        </p:grpSpPr>
        <p:sp>
          <p:nvSpPr>
            <p:cNvPr id="24" name="Oval 23">
              <a:extLst>
                <a:ext uri="{FF2B5EF4-FFF2-40B4-BE49-F238E27FC236}">
                  <a16:creationId xmlns:a16="http://schemas.microsoft.com/office/drawing/2014/main" id="{16336EBE-5300-B73C-3FFD-9D90144559C4}"/>
                </a:ext>
              </a:extLst>
            </p:cNvPr>
            <p:cNvSpPr/>
            <p:nvPr/>
          </p:nvSpPr>
          <p:spPr>
            <a:xfrm>
              <a:off x="506113" y="4179911"/>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8D3116CE-C23D-EDD9-0BAB-630AFB6648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1885" y="4439051"/>
              <a:ext cx="408135" cy="274320"/>
            </a:xfrm>
            <a:prstGeom prst="rect">
              <a:avLst/>
            </a:prstGeom>
          </p:spPr>
        </p:pic>
        <p:grpSp>
          <p:nvGrpSpPr>
            <p:cNvPr id="47" name="Group 46">
              <a:extLst>
                <a:ext uri="{FF2B5EF4-FFF2-40B4-BE49-F238E27FC236}">
                  <a16:creationId xmlns:a16="http://schemas.microsoft.com/office/drawing/2014/main" id="{C8991DFA-9B62-DC9B-3E9E-F22DD2854805}"/>
                </a:ext>
              </a:extLst>
            </p:cNvPr>
            <p:cNvGrpSpPr/>
            <p:nvPr/>
          </p:nvGrpSpPr>
          <p:grpSpPr>
            <a:xfrm>
              <a:off x="264794" y="4198562"/>
              <a:ext cx="1126700" cy="282256"/>
              <a:chOff x="5983544" y="5906088"/>
              <a:chExt cx="1126700" cy="282256"/>
            </a:xfrm>
          </p:grpSpPr>
          <p:sp>
            <p:nvSpPr>
              <p:cNvPr id="39" name="TextBox 38">
                <a:extLst>
                  <a:ext uri="{FF2B5EF4-FFF2-40B4-BE49-F238E27FC236}">
                    <a16:creationId xmlns:a16="http://schemas.microsoft.com/office/drawing/2014/main" id="{618120C3-C1F2-15EC-5519-1A28F6A50A6D}"/>
                  </a:ext>
                </a:extLst>
              </p:cNvPr>
              <p:cNvSpPr txBox="1"/>
              <p:nvPr/>
            </p:nvSpPr>
            <p:spPr>
              <a:xfrm>
                <a:off x="5983544" y="5906088"/>
                <a:ext cx="1113561" cy="276999"/>
              </a:xfrm>
              <a:prstGeom prst="rect">
                <a:avLst/>
              </a:prstGeom>
              <a:noFill/>
            </p:spPr>
            <p:txBody>
              <a:bodyPr wrap="square">
                <a:spAutoFit/>
              </a:bodyPr>
              <a:lstStyle/>
              <a:p>
                <a:r>
                  <a:rPr kumimoji="0" lang="en-US" sz="1200" b="1" i="0" u="none" strike="noStrike" kern="1200" cap="none" spc="0" normalizeH="0" baseline="0" noProof="0" dirty="0">
                    <a:solidFill>
                      <a:schemeClr val="accent4">
                        <a:lumMod val="60000"/>
                        <a:lumOff val="40000"/>
                      </a:schemeClr>
                    </a:solidFill>
                    <a:effectLst/>
                    <a:uLnTx/>
                    <a:uFillTx/>
                    <a:latin typeface="Arial Black" charset="0"/>
                    <a:ea typeface="Arial Black" charset="0"/>
                    <a:cs typeface="Arial Black" charset="0"/>
                  </a:rPr>
                  <a:t>6 MONTHS</a:t>
                </a:r>
                <a:endParaRPr lang="en-US" sz="900" dirty="0">
                  <a:solidFill>
                    <a:schemeClr val="accent4">
                      <a:lumMod val="60000"/>
                      <a:lumOff val="40000"/>
                    </a:schemeClr>
                  </a:solidFill>
                </a:endParaRPr>
              </a:p>
            </p:txBody>
          </p:sp>
          <p:sp>
            <p:nvSpPr>
              <p:cNvPr id="36" name="TextBox 35">
                <a:extLst>
                  <a:ext uri="{FF2B5EF4-FFF2-40B4-BE49-F238E27FC236}">
                    <a16:creationId xmlns:a16="http://schemas.microsoft.com/office/drawing/2014/main" id="{3F75CD51-2A7F-7B78-6973-305D5D4EEE36}"/>
                  </a:ext>
                </a:extLst>
              </p:cNvPr>
              <p:cNvSpPr txBox="1"/>
              <p:nvPr/>
            </p:nvSpPr>
            <p:spPr>
              <a:xfrm>
                <a:off x="5996683" y="5911345"/>
                <a:ext cx="1113561" cy="276999"/>
              </a:xfrm>
              <a:prstGeom prst="rect">
                <a:avLst/>
              </a:prstGeom>
              <a:noFill/>
            </p:spPr>
            <p:txBody>
              <a:bodyPr wrap="square">
                <a:spAutoFit/>
              </a:bodyPr>
              <a:lstStyle/>
              <a:p>
                <a:r>
                  <a:rPr kumimoji="0" lang="en-US" sz="1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6 MONTHS</a:t>
                </a:r>
                <a:endParaRPr lang="en-US" sz="900" dirty="0">
                  <a:ln>
                    <a:solidFill>
                      <a:schemeClr val="tx1"/>
                    </a:solidFill>
                  </a:ln>
                  <a:noFill/>
                </a:endParaRPr>
              </a:p>
            </p:txBody>
          </p:sp>
        </p:grpSp>
        <p:grpSp>
          <p:nvGrpSpPr>
            <p:cNvPr id="48" name="Group 47">
              <a:extLst>
                <a:ext uri="{FF2B5EF4-FFF2-40B4-BE49-F238E27FC236}">
                  <a16:creationId xmlns:a16="http://schemas.microsoft.com/office/drawing/2014/main" id="{D967E80F-E196-AE2D-881E-0DA76D0288B3}"/>
                </a:ext>
              </a:extLst>
            </p:cNvPr>
            <p:cNvGrpSpPr/>
            <p:nvPr/>
          </p:nvGrpSpPr>
          <p:grpSpPr>
            <a:xfrm>
              <a:off x="283548" y="4652068"/>
              <a:ext cx="1126700" cy="282256"/>
              <a:chOff x="7083966" y="6261479"/>
              <a:chExt cx="1126700" cy="282256"/>
            </a:xfrm>
          </p:grpSpPr>
          <p:sp>
            <p:nvSpPr>
              <p:cNvPr id="44" name="TextBox 43">
                <a:extLst>
                  <a:ext uri="{FF2B5EF4-FFF2-40B4-BE49-F238E27FC236}">
                    <a16:creationId xmlns:a16="http://schemas.microsoft.com/office/drawing/2014/main" id="{34C54DE6-971E-3CE1-9963-03D541F8D371}"/>
                  </a:ext>
                </a:extLst>
              </p:cNvPr>
              <p:cNvSpPr txBox="1"/>
              <p:nvPr/>
            </p:nvSpPr>
            <p:spPr>
              <a:xfrm>
                <a:off x="7083966" y="6261479"/>
                <a:ext cx="1113561" cy="276999"/>
              </a:xfrm>
              <a:prstGeom prst="rect">
                <a:avLst/>
              </a:prstGeom>
              <a:noFill/>
            </p:spPr>
            <p:txBody>
              <a:bodyPr wrap="square">
                <a:spAutoFit/>
              </a:bodyPr>
              <a:lstStyle/>
              <a:p>
                <a:r>
                  <a:rPr kumimoji="0" lang="en-US" sz="1200" b="1" i="0" u="none" strike="noStrike" kern="1200" cap="none" spc="0" normalizeH="0" baseline="0" noProof="0" dirty="0">
                    <a:solidFill>
                      <a:schemeClr val="accent4">
                        <a:lumMod val="60000"/>
                        <a:lumOff val="40000"/>
                      </a:schemeClr>
                    </a:solidFill>
                    <a:effectLst/>
                    <a:uLnTx/>
                    <a:uFillTx/>
                    <a:latin typeface="Arial Black" charset="0"/>
                    <a:ea typeface="Arial Black" charset="0"/>
                    <a:cs typeface="Arial Black" charset="0"/>
                  </a:rPr>
                  <a:t>4 MONTHS</a:t>
                </a:r>
                <a:endParaRPr lang="en-US" sz="900" dirty="0">
                  <a:solidFill>
                    <a:schemeClr val="accent4">
                      <a:lumMod val="60000"/>
                      <a:lumOff val="40000"/>
                    </a:schemeClr>
                  </a:solidFill>
                </a:endParaRPr>
              </a:p>
            </p:txBody>
          </p:sp>
          <p:sp>
            <p:nvSpPr>
              <p:cNvPr id="46" name="TextBox 45">
                <a:extLst>
                  <a:ext uri="{FF2B5EF4-FFF2-40B4-BE49-F238E27FC236}">
                    <a16:creationId xmlns:a16="http://schemas.microsoft.com/office/drawing/2014/main" id="{F0096AE1-C992-459E-E245-CC5CBAB26428}"/>
                  </a:ext>
                </a:extLst>
              </p:cNvPr>
              <p:cNvSpPr txBox="1"/>
              <p:nvPr/>
            </p:nvSpPr>
            <p:spPr>
              <a:xfrm>
                <a:off x="7097105" y="6266736"/>
                <a:ext cx="1113561" cy="276999"/>
              </a:xfrm>
              <a:prstGeom prst="rect">
                <a:avLst/>
              </a:prstGeom>
              <a:noFill/>
            </p:spPr>
            <p:txBody>
              <a:bodyPr wrap="square">
                <a:spAutoFit/>
              </a:bodyPr>
              <a:lstStyle/>
              <a:p>
                <a:r>
                  <a:rPr kumimoji="0" lang="en-US" sz="1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4 MONTHS</a:t>
                </a:r>
                <a:endParaRPr lang="en-US" sz="900" dirty="0">
                  <a:ln>
                    <a:solidFill>
                      <a:schemeClr val="tx1"/>
                    </a:solidFill>
                  </a:ln>
                  <a:noFill/>
                </a:endParaRPr>
              </a:p>
            </p:txBody>
          </p:sp>
        </p:grpSp>
      </p:grpSp>
      <p:grpSp>
        <p:nvGrpSpPr>
          <p:cNvPr id="8" name="Group 7">
            <a:extLst>
              <a:ext uri="{FF2B5EF4-FFF2-40B4-BE49-F238E27FC236}">
                <a16:creationId xmlns:a16="http://schemas.microsoft.com/office/drawing/2014/main" id="{821BD791-08F5-E91C-107B-99BF28343CF7}"/>
              </a:ext>
            </a:extLst>
          </p:cNvPr>
          <p:cNvGrpSpPr/>
          <p:nvPr/>
        </p:nvGrpSpPr>
        <p:grpSpPr>
          <a:xfrm>
            <a:off x="6138794" y="1946495"/>
            <a:ext cx="720255" cy="720255"/>
            <a:chOff x="6138794" y="1946495"/>
            <a:chExt cx="720255" cy="720255"/>
          </a:xfrm>
        </p:grpSpPr>
        <p:sp>
          <p:nvSpPr>
            <p:cNvPr id="26" name="Oval 25">
              <a:extLst>
                <a:ext uri="{FF2B5EF4-FFF2-40B4-BE49-F238E27FC236}">
                  <a16:creationId xmlns:a16="http://schemas.microsoft.com/office/drawing/2014/main" id="{0751AFAA-DDC5-57E4-BA51-0552945D017F}"/>
                </a:ext>
              </a:extLst>
            </p:cNvPr>
            <p:cNvSpPr/>
            <p:nvPr/>
          </p:nvSpPr>
          <p:spPr>
            <a:xfrm>
              <a:off x="6138794" y="1946495"/>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F06CD5C9-776C-3540-B40A-30B855A0ED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0725" y="2113495"/>
              <a:ext cx="496389" cy="365760"/>
            </a:xfrm>
            <a:prstGeom prst="rect">
              <a:avLst/>
            </a:prstGeom>
          </p:spPr>
        </p:pic>
      </p:grpSp>
      <p:grpSp>
        <p:nvGrpSpPr>
          <p:cNvPr id="20" name="Group 19">
            <a:extLst>
              <a:ext uri="{FF2B5EF4-FFF2-40B4-BE49-F238E27FC236}">
                <a16:creationId xmlns:a16="http://schemas.microsoft.com/office/drawing/2014/main" id="{F57F6D86-A97F-E489-8FE4-70FEE6E08297}"/>
              </a:ext>
            </a:extLst>
          </p:cNvPr>
          <p:cNvGrpSpPr/>
          <p:nvPr/>
        </p:nvGrpSpPr>
        <p:grpSpPr>
          <a:xfrm>
            <a:off x="6138793" y="4052097"/>
            <a:ext cx="720255" cy="748761"/>
            <a:chOff x="6138793" y="4052097"/>
            <a:chExt cx="720255" cy="748761"/>
          </a:xfrm>
        </p:grpSpPr>
        <p:sp>
          <p:nvSpPr>
            <p:cNvPr id="27" name="Oval 26">
              <a:extLst>
                <a:ext uri="{FF2B5EF4-FFF2-40B4-BE49-F238E27FC236}">
                  <a16:creationId xmlns:a16="http://schemas.microsoft.com/office/drawing/2014/main" id="{62288A26-E6B9-8B98-29AD-E35940D0CB49}"/>
                </a:ext>
              </a:extLst>
            </p:cNvPr>
            <p:cNvSpPr/>
            <p:nvPr/>
          </p:nvSpPr>
          <p:spPr>
            <a:xfrm>
              <a:off x="6138793" y="4052097"/>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CE51ACEE-397B-3063-396C-5007647DFB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68052" y="4160778"/>
              <a:ext cx="463296" cy="640080"/>
            </a:xfrm>
            <a:prstGeom prst="rect">
              <a:avLst/>
            </a:prstGeom>
          </p:spPr>
        </p:pic>
      </p:grpSp>
    </p:spTree>
    <p:extLst>
      <p:ext uri="{BB962C8B-B14F-4D97-AF65-F5344CB8AC3E}">
        <p14:creationId xmlns:p14="http://schemas.microsoft.com/office/powerpoint/2010/main" val="28154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44437B5D-1066-F50D-E49E-4FBDC0E3B57F}"/>
              </a:ext>
            </a:extLst>
          </p:cNvPr>
          <p:cNvSpPr/>
          <p:nvPr/>
        </p:nvSpPr>
        <p:spPr>
          <a:xfrm>
            <a:off x="224256" y="1715104"/>
            <a:ext cx="4122252" cy="4890921"/>
          </a:xfrm>
          <a:prstGeom prst="roundRect">
            <a:avLst/>
          </a:prstGeom>
          <a:solidFill>
            <a:schemeClr val="accent4">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48BE444-34FF-A087-4EAA-3FA140D17AC8}"/>
              </a:ext>
            </a:extLst>
          </p:cNvPr>
          <p:cNvSpPr txBox="1"/>
          <p:nvPr/>
        </p:nvSpPr>
        <p:spPr>
          <a:xfrm>
            <a:off x="578995" y="2153749"/>
            <a:ext cx="3214540" cy="1569660"/>
          </a:xfrm>
          <a:prstGeom prst="rect">
            <a:avLst/>
          </a:prstGeom>
          <a:noFill/>
        </p:spPr>
        <p:txBody>
          <a:bodyPr wrap="square">
            <a:spAutoFit/>
          </a:bodyPr>
          <a:lstStyle/>
          <a:p>
            <a:pPr algn="l">
              <a:spcAft>
                <a:spcPts val="3600"/>
              </a:spcAft>
            </a:pPr>
            <a:r>
              <a:rPr lang="en-US" sz="1600" dirty="0">
                <a:latin typeface="Arial" panose="020B0604020202020204" pitchFamily="34" charset="0"/>
                <a:cs typeface="Arial" panose="020B0604020202020204" pitchFamily="34" charset="0"/>
              </a:rPr>
              <a:t>Adults and adolescents down to 12 years old are eligible for the </a:t>
            </a:r>
            <a:r>
              <a:rPr lang="en-US" sz="1600" dirty="0">
                <a:latin typeface="+mj-lt"/>
                <a:cs typeface="Arial" panose="020B0604020202020204" pitchFamily="34" charset="0"/>
              </a:rPr>
              <a:t>4-month rifapentine- and moxifloxacin-containing regimen </a:t>
            </a:r>
            <a:r>
              <a:rPr lang="en-US" sz="1600" dirty="0">
                <a:latin typeface="Arial" panose="020B0604020202020204" pitchFamily="34" charset="0"/>
                <a:cs typeface="Arial" panose="020B0604020202020204" pitchFamily="34" charset="0"/>
              </a:rPr>
              <a:t>from TBTC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Study 31 / ACTG A5349</a:t>
            </a:r>
          </a:p>
        </p:txBody>
      </p:sp>
      <p:sp>
        <p:nvSpPr>
          <p:cNvPr id="64" name="Rectangle: Rounded Corners 63">
            <a:extLst>
              <a:ext uri="{FF2B5EF4-FFF2-40B4-BE49-F238E27FC236}">
                <a16:creationId xmlns:a16="http://schemas.microsoft.com/office/drawing/2014/main" id="{BDE0431F-D09E-B77E-4BE9-BB39691C20B1}"/>
              </a:ext>
            </a:extLst>
          </p:cNvPr>
          <p:cNvSpPr/>
          <p:nvPr/>
        </p:nvSpPr>
        <p:spPr>
          <a:xfrm>
            <a:off x="5042968" y="1715105"/>
            <a:ext cx="6889641" cy="489091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78E735A-9F5C-5797-0844-435DB9205D40}"/>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WHO IS ELIGIBLE FOR THE 4 MONTH TREATMENT REGIMENS?</a:t>
            </a:r>
          </a:p>
        </p:txBody>
      </p:sp>
      <p:sp>
        <p:nvSpPr>
          <p:cNvPr id="3" name="TextBox 2">
            <a:extLst>
              <a:ext uri="{FF2B5EF4-FFF2-40B4-BE49-F238E27FC236}">
                <a16:creationId xmlns:a16="http://schemas.microsoft.com/office/drawing/2014/main" id="{91DBF925-6FDE-8D7D-D0C1-43B810EF98DD}"/>
              </a:ext>
            </a:extLst>
          </p:cNvPr>
          <p:cNvSpPr txBox="1"/>
          <p:nvPr/>
        </p:nvSpPr>
        <p:spPr>
          <a:xfrm>
            <a:off x="5516581" y="2768991"/>
            <a:ext cx="2908861" cy="1077218"/>
          </a:xfrm>
          <a:prstGeom prst="rect">
            <a:avLst/>
          </a:prstGeom>
          <a:noFill/>
        </p:spPr>
        <p:txBody>
          <a:bodyPr wrap="square">
            <a:spAutoFit/>
          </a:bodyPr>
          <a:lstStyle/>
          <a:p>
            <a:pPr algn="l">
              <a:spcAft>
                <a:spcPts val="3600"/>
              </a:spcAft>
            </a:pPr>
            <a:r>
              <a:rPr lang="en-US" sz="1600" dirty="0">
                <a:latin typeface="Arial" panose="020B0604020202020204" pitchFamily="34" charset="0"/>
                <a:cs typeface="Arial" panose="020B0604020202020204" pitchFamily="34" charset="0"/>
              </a:rPr>
              <a:t>Children 0-16 years old with “non-severe” TB are eligible for </a:t>
            </a:r>
            <a:r>
              <a:rPr lang="en-US" sz="1600" dirty="0">
                <a:latin typeface="+mj-lt"/>
                <a:cs typeface="Arial" panose="020B0604020202020204" pitchFamily="34" charset="0"/>
              </a:rPr>
              <a:t>the 4-month regimen from the SHINE trial</a:t>
            </a:r>
          </a:p>
        </p:txBody>
      </p:sp>
      <p:sp>
        <p:nvSpPr>
          <p:cNvPr id="22" name="TextBox 21">
            <a:extLst>
              <a:ext uri="{FF2B5EF4-FFF2-40B4-BE49-F238E27FC236}">
                <a16:creationId xmlns:a16="http://schemas.microsoft.com/office/drawing/2014/main" id="{5A0B1073-431B-F129-C284-55946A1ED30F}"/>
              </a:ext>
            </a:extLst>
          </p:cNvPr>
          <p:cNvSpPr txBox="1"/>
          <p:nvPr/>
        </p:nvSpPr>
        <p:spPr>
          <a:xfrm>
            <a:off x="549728" y="4509989"/>
            <a:ext cx="3381803" cy="1077218"/>
          </a:xfrm>
          <a:prstGeom prst="rect">
            <a:avLst/>
          </a:prstGeom>
          <a:noFill/>
        </p:spPr>
        <p:txBody>
          <a:bodyPr wrap="square">
            <a:spAutoFit/>
          </a:bodyPr>
          <a:lstStyle/>
          <a:p>
            <a:pPr algn="l">
              <a:spcAft>
                <a:spcPts val="3600"/>
              </a:spcAft>
            </a:pPr>
            <a:r>
              <a:rPr lang="en-US" sz="1600" dirty="0">
                <a:latin typeface="Arial" panose="020B0604020202020204" pitchFamily="34" charset="0"/>
                <a:cs typeface="Arial" panose="020B0604020202020204" pitchFamily="34" charset="0"/>
              </a:rPr>
              <a:t>PLHIV are eligible for the 4-month regimen, but people on DTG-based ART might require dose adjustment during TB treatment.</a:t>
            </a:r>
          </a:p>
        </p:txBody>
      </p:sp>
      <p:sp>
        <p:nvSpPr>
          <p:cNvPr id="26" name="TextBox 25">
            <a:extLst>
              <a:ext uri="{FF2B5EF4-FFF2-40B4-BE49-F238E27FC236}">
                <a16:creationId xmlns:a16="http://schemas.microsoft.com/office/drawing/2014/main" id="{5CDFA873-A7AC-C6A2-9253-19A056590B63}"/>
              </a:ext>
            </a:extLst>
          </p:cNvPr>
          <p:cNvSpPr txBox="1"/>
          <p:nvPr/>
        </p:nvSpPr>
        <p:spPr>
          <a:xfrm>
            <a:off x="6176515" y="4271077"/>
            <a:ext cx="2364110" cy="1077218"/>
          </a:xfrm>
          <a:prstGeom prst="rect">
            <a:avLst/>
          </a:prstGeom>
          <a:noFill/>
        </p:spPr>
        <p:txBody>
          <a:bodyPr wrap="square">
            <a:spAutoFit/>
          </a:bodyPr>
          <a:lstStyle/>
          <a:p>
            <a:pPr algn="l">
              <a:spcAft>
                <a:spcPts val="3600"/>
              </a:spcAft>
            </a:pPr>
            <a:r>
              <a:rPr lang="en-US" sz="1600" dirty="0">
                <a:latin typeface="Arial" panose="020B0604020202020204" pitchFamily="34" charset="0"/>
                <a:cs typeface="Arial" panose="020B0604020202020204" pitchFamily="34" charset="0"/>
              </a:rPr>
              <a:t>CLHIV are eligible for the 4-month regimen if they are determined to have non-severe TB </a:t>
            </a:r>
          </a:p>
        </p:txBody>
      </p:sp>
      <p:cxnSp>
        <p:nvCxnSpPr>
          <p:cNvPr id="32" name="Straight Connector 31">
            <a:extLst>
              <a:ext uri="{FF2B5EF4-FFF2-40B4-BE49-F238E27FC236}">
                <a16:creationId xmlns:a16="http://schemas.microsoft.com/office/drawing/2014/main" id="{6CC54D4B-99CC-995C-3FAE-6475A40A928F}"/>
              </a:ext>
            </a:extLst>
          </p:cNvPr>
          <p:cNvCxnSpPr>
            <a:cxnSpLocks/>
          </p:cNvCxnSpPr>
          <p:nvPr/>
        </p:nvCxnSpPr>
        <p:spPr>
          <a:xfrm>
            <a:off x="8845454" y="1956170"/>
            <a:ext cx="0" cy="4403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7D0A8D4-0F00-0F05-C728-BD5B8D12FF83}"/>
              </a:ext>
            </a:extLst>
          </p:cNvPr>
          <p:cNvCxnSpPr>
            <a:cxnSpLocks/>
          </p:cNvCxnSpPr>
          <p:nvPr/>
        </p:nvCxnSpPr>
        <p:spPr>
          <a:xfrm flipH="1">
            <a:off x="516782" y="4271077"/>
            <a:ext cx="3537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E9CF40D-BCF6-7CF2-62E9-0291765796C7}"/>
              </a:ext>
            </a:extLst>
          </p:cNvPr>
          <p:cNvCxnSpPr>
            <a:cxnSpLocks/>
          </p:cNvCxnSpPr>
          <p:nvPr/>
        </p:nvCxnSpPr>
        <p:spPr>
          <a:xfrm flipH="1">
            <a:off x="5268190" y="4019615"/>
            <a:ext cx="35718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0F79CC7A-CF78-1436-C6E8-3DB9837D6DCD}"/>
              </a:ext>
            </a:extLst>
          </p:cNvPr>
          <p:cNvGrpSpPr/>
          <p:nvPr/>
        </p:nvGrpSpPr>
        <p:grpSpPr>
          <a:xfrm>
            <a:off x="4665333" y="1706786"/>
            <a:ext cx="91440" cy="4890920"/>
            <a:chOff x="4426340" y="1706786"/>
            <a:chExt cx="91440" cy="4890920"/>
          </a:xfrm>
        </p:grpSpPr>
        <p:cxnSp>
          <p:nvCxnSpPr>
            <p:cNvPr id="31" name="Straight Connector 30">
              <a:extLst>
                <a:ext uri="{FF2B5EF4-FFF2-40B4-BE49-F238E27FC236}">
                  <a16:creationId xmlns:a16="http://schemas.microsoft.com/office/drawing/2014/main" id="{898908E7-1FCF-7341-4C23-C07E0EDA13D8}"/>
                </a:ext>
              </a:extLst>
            </p:cNvPr>
            <p:cNvCxnSpPr>
              <a:cxnSpLocks/>
            </p:cNvCxnSpPr>
            <p:nvPr/>
          </p:nvCxnSpPr>
          <p:spPr>
            <a:xfrm>
              <a:off x="4462902" y="1706786"/>
              <a:ext cx="0" cy="48909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3E087E7-68DD-2C4C-C2F1-1EC0F12D724F}"/>
                </a:ext>
              </a:extLst>
            </p:cNvPr>
            <p:cNvGrpSpPr/>
            <p:nvPr/>
          </p:nvGrpSpPr>
          <p:grpSpPr>
            <a:xfrm>
              <a:off x="4426340" y="4351658"/>
              <a:ext cx="91440" cy="428560"/>
              <a:chOff x="5810509" y="4712822"/>
              <a:chExt cx="91440" cy="428560"/>
            </a:xfrm>
          </p:grpSpPr>
          <p:sp>
            <p:nvSpPr>
              <p:cNvPr id="16" name="Oval 15">
                <a:extLst>
                  <a:ext uri="{FF2B5EF4-FFF2-40B4-BE49-F238E27FC236}">
                    <a16:creationId xmlns:a16="http://schemas.microsoft.com/office/drawing/2014/main" id="{D3622949-BC85-95CF-7DE8-64A156069E71}"/>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7120AF-7191-C653-F5F3-430827202DEF}"/>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D73635-E4EE-DC15-1C62-716065FFCA3A}"/>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D66AED19-77BE-480C-DFAC-9474BB1423EC}"/>
              </a:ext>
            </a:extLst>
          </p:cNvPr>
          <p:cNvGrpSpPr/>
          <p:nvPr/>
        </p:nvGrpSpPr>
        <p:grpSpPr>
          <a:xfrm rot="16200000">
            <a:off x="5417899" y="3807565"/>
            <a:ext cx="91440" cy="428560"/>
            <a:chOff x="5810509" y="4712822"/>
            <a:chExt cx="91440" cy="428560"/>
          </a:xfrm>
        </p:grpSpPr>
        <p:sp>
          <p:nvSpPr>
            <p:cNvPr id="25" name="Oval 24">
              <a:extLst>
                <a:ext uri="{FF2B5EF4-FFF2-40B4-BE49-F238E27FC236}">
                  <a16:creationId xmlns:a16="http://schemas.microsoft.com/office/drawing/2014/main" id="{8A6539EA-A229-6406-0416-F35C55FE3EA2}"/>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9062A8E-3501-0D10-60E7-57DFCFB17313}"/>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8A80F0-3C92-703B-F4F9-CCBFB1998D13}"/>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Graphic 16">
            <a:extLst>
              <a:ext uri="{FF2B5EF4-FFF2-40B4-BE49-F238E27FC236}">
                <a16:creationId xmlns:a16="http://schemas.microsoft.com/office/drawing/2014/main" id="{10CC9338-C3F2-E172-8C68-45438F5DDF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7824" y="5530378"/>
            <a:ext cx="615142" cy="640080"/>
          </a:xfrm>
          <a:prstGeom prst="rect">
            <a:avLst/>
          </a:prstGeom>
        </p:spPr>
      </p:pic>
      <p:grpSp>
        <p:nvGrpSpPr>
          <p:cNvPr id="5" name="Group 4">
            <a:extLst>
              <a:ext uri="{FF2B5EF4-FFF2-40B4-BE49-F238E27FC236}">
                <a16:creationId xmlns:a16="http://schemas.microsoft.com/office/drawing/2014/main" id="{FB67C52D-E949-FE3A-1222-DAA6F16EDE14}"/>
              </a:ext>
            </a:extLst>
          </p:cNvPr>
          <p:cNvGrpSpPr/>
          <p:nvPr/>
        </p:nvGrpSpPr>
        <p:grpSpPr>
          <a:xfrm>
            <a:off x="3244698" y="3279617"/>
            <a:ext cx="720255" cy="739998"/>
            <a:chOff x="3617311" y="3090690"/>
            <a:chExt cx="720255" cy="739998"/>
          </a:xfrm>
        </p:grpSpPr>
        <p:sp>
          <p:nvSpPr>
            <p:cNvPr id="8" name="Oval 7">
              <a:extLst>
                <a:ext uri="{FF2B5EF4-FFF2-40B4-BE49-F238E27FC236}">
                  <a16:creationId xmlns:a16="http://schemas.microsoft.com/office/drawing/2014/main" id="{04668094-4A1A-DB1F-9C64-3E48EA09E852}"/>
                </a:ext>
              </a:extLst>
            </p:cNvPr>
            <p:cNvSpPr/>
            <p:nvPr/>
          </p:nvSpPr>
          <p:spPr>
            <a:xfrm>
              <a:off x="3617311" y="3090690"/>
              <a:ext cx="720255" cy="72025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a:extLst>
                <a:ext uri="{FF2B5EF4-FFF2-40B4-BE49-F238E27FC236}">
                  <a16:creationId xmlns:a16="http://schemas.microsoft.com/office/drawing/2014/main" id="{70B4D0BC-1C42-3005-802D-A4D7175AC0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7262" y="3163938"/>
              <a:ext cx="457200" cy="666750"/>
            </a:xfrm>
            <a:prstGeom prst="rect">
              <a:avLst/>
            </a:prstGeom>
          </p:spPr>
        </p:pic>
      </p:grpSp>
      <p:pic>
        <p:nvPicPr>
          <p:cNvPr id="48" name="Graphic 47">
            <a:extLst>
              <a:ext uri="{FF2B5EF4-FFF2-40B4-BE49-F238E27FC236}">
                <a16:creationId xmlns:a16="http://schemas.microsoft.com/office/drawing/2014/main" id="{C5C374C9-D52E-6C37-C341-F6FFFA48AE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8751190" y="3600669"/>
            <a:ext cx="1188720" cy="57428"/>
          </a:xfrm>
          <a:prstGeom prst="rect">
            <a:avLst/>
          </a:prstGeom>
        </p:spPr>
      </p:pic>
      <p:sp>
        <p:nvSpPr>
          <p:cNvPr id="4" name="TextBox 3">
            <a:extLst>
              <a:ext uri="{FF2B5EF4-FFF2-40B4-BE49-F238E27FC236}">
                <a16:creationId xmlns:a16="http://schemas.microsoft.com/office/drawing/2014/main" id="{C867E156-4E69-5147-D75B-A6198A8AB1B7}"/>
              </a:ext>
            </a:extLst>
          </p:cNvPr>
          <p:cNvSpPr txBox="1"/>
          <p:nvPr/>
        </p:nvSpPr>
        <p:spPr>
          <a:xfrm>
            <a:off x="9646415" y="2026472"/>
            <a:ext cx="2234239" cy="1815882"/>
          </a:xfrm>
          <a:prstGeom prst="rect">
            <a:avLst/>
          </a:prstGeom>
          <a:noFill/>
        </p:spPr>
        <p:txBody>
          <a:bodyPr wrap="square">
            <a:spAutoFit/>
          </a:bodyPr>
          <a:lstStyle/>
          <a:p>
            <a:pPr>
              <a:spcAft>
                <a:spcPts val="3600"/>
              </a:spcAft>
            </a:pPr>
            <a:r>
              <a:rPr lang="en-US" sz="1600" dirty="0">
                <a:latin typeface="Arial" panose="020B0604020202020204" pitchFamily="34" charset="0"/>
                <a:cs typeface="Arial" panose="020B0604020202020204" pitchFamily="34" charset="0"/>
              </a:rPr>
              <a:t>“Non-severe” TB is smear negative and limited to the lymph nodes or confined to one lobe of the lungs without cavitation (determined by x-ray).</a:t>
            </a:r>
          </a:p>
        </p:txBody>
      </p:sp>
      <p:sp>
        <p:nvSpPr>
          <p:cNvPr id="24" name="TextBox 23">
            <a:extLst>
              <a:ext uri="{FF2B5EF4-FFF2-40B4-BE49-F238E27FC236}">
                <a16:creationId xmlns:a16="http://schemas.microsoft.com/office/drawing/2014/main" id="{3F47DCF1-9ED0-726D-EA3C-1868E6946C5A}"/>
              </a:ext>
            </a:extLst>
          </p:cNvPr>
          <p:cNvSpPr txBox="1"/>
          <p:nvPr/>
        </p:nvSpPr>
        <p:spPr>
          <a:xfrm>
            <a:off x="9072543" y="4440354"/>
            <a:ext cx="2283504" cy="1815882"/>
          </a:xfrm>
          <a:prstGeom prst="rect">
            <a:avLst/>
          </a:prstGeom>
          <a:noFill/>
        </p:spPr>
        <p:txBody>
          <a:bodyPr wrap="square">
            <a:spAutoFit/>
          </a:bodyPr>
          <a:lstStyle/>
          <a:p>
            <a:pPr algn="l">
              <a:spcAft>
                <a:spcPts val="3600"/>
              </a:spcAft>
            </a:pPr>
            <a:r>
              <a:rPr lang="en-US" sz="1600" dirty="0">
                <a:latin typeface="Arial" panose="020B0604020202020204" pitchFamily="34" charset="0"/>
                <a:cs typeface="Arial" panose="020B0604020202020204" pitchFamily="34" charset="0"/>
              </a:rPr>
              <a:t>These factors combined indicate a smaller amount of TB bacteria in the child’s body necessitating a shorter duration of treatment.</a:t>
            </a:r>
          </a:p>
        </p:txBody>
      </p:sp>
      <p:pic>
        <p:nvPicPr>
          <p:cNvPr id="42" name="Graphic 41">
            <a:extLst>
              <a:ext uri="{FF2B5EF4-FFF2-40B4-BE49-F238E27FC236}">
                <a16:creationId xmlns:a16="http://schemas.microsoft.com/office/drawing/2014/main" id="{F1C43410-278F-1D98-04B9-AF8A7F516B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64802" y="2095986"/>
            <a:ext cx="548640" cy="731520"/>
          </a:xfrm>
          <a:prstGeom prst="rect">
            <a:avLst/>
          </a:prstGeom>
        </p:spPr>
      </p:pic>
      <p:grpSp>
        <p:nvGrpSpPr>
          <p:cNvPr id="7" name="Group 6">
            <a:extLst>
              <a:ext uri="{FF2B5EF4-FFF2-40B4-BE49-F238E27FC236}">
                <a16:creationId xmlns:a16="http://schemas.microsoft.com/office/drawing/2014/main" id="{B5C5B4D8-0E78-53F6-D0C3-A8F0351D4C72}"/>
              </a:ext>
            </a:extLst>
          </p:cNvPr>
          <p:cNvGrpSpPr/>
          <p:nvPr/>
        </p:nvGrpSpPr>
        <p:grpSpPr>
          <a:xfrm>
            <a:off x="10907129" y="4080226"/>
            <a:ext cx="773989" cy="720255"/>
            <a:chOff x="7089111" y="5863730"/>
            <a:chExt cx="773989" cy="720255"/>
          </a:xfrm>
        </p:grpSpPr>
        <p:sp>
          <p:nvSpPr>
            <p:cNvPr id="46" name="Oval 45">
              <a:extLst>
                <a:ext uri="{FF2B5EF4-FFF2-40B4-BE49-F238E27FC236}">
                  <a16:creationId xmlns:a16="http://schemas.microsoft.com/office/drawing/2014/main" id="{F897AC69-A521-19B8-1182-C6D0C2B686D3}"/>
                </a:ext>
              </a:extLst>
            </p:cNvPr>
            <p:cNvSpPr/>
            <p:nvPr/>
          </p:nvSpPr>
          <p:spPr>
            <a:xfrm>
              <a:off x="7142845" y="5863730"/>
              <a:ext cx="720255" cy="72025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a:extLst>
                <a:ext uri="{FF2B5EF4-FFF2-40B4-BE49-F238E27FC236}">
                  <a16:creationId xmlns:a16="http://schemas.microsoft.com/office/drawing/2014/main" id="{FA167DAB-D9E6-9885-9A59-63553D79C5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89111" y="5956804"/>
              <a:ext cx="581025" cy="523875"/>
            </a:xfrm>
            <a:prstGeom prst="rect">
              <a:avLst/>
            </a:prstGeom>
          </p:spPr>
        </p:pic>
      </p:grpSp>
      <p:grpSp>
        <p:nvGrpSpPr>
          <p:cNvPr id="6" name="Group 5">
            <a:extLst>
              <a:ext uri="{FF2B5EF4-FFF2-40B4-BE49-F238E27FC236}">
                <a16:creationId xmlns:a16="http://schemas.microsoft.com/office/drawing/2014/main" id="{55831BE4-C0F9-BC23-61E4-203F1EA73A56}"/>
              </a:ext>
            </a:extLst>
          </p:cNvPr>
          <p:cNvGrpSpPr/>
          <p:nvPr/>
        </p:nvGrpSpPr>
        <p:grpSpPr>
          <a:xfrm>
            <a:off x="5245758" y="4261206"/>
            <a:ext cx="805007" cy="840879"/>
            <a:chOff x="10842785" y="1808613"/>
            <a:chExt cx="805007" cy="840879"/>
          </a:xfrm>
        </p:grpSpPr>
        <p:sp>
          <p:nvSpPr>
            <p:cNvPr id="18" name="Oval 17">
              <a:extLst>
                <a:ext uri="{FF2B5EF4-FFF2-40B4-BE49-F238E27FC236}">
                  <a16:creationId xmlns:a16="http://schemas.microsoft.com/office/drawing/2014/main" id="{FD36157D-34FB-B63A-8D13-78B1780DEE47}"/>
                </a:ext>
              </a:extLst>
            </p:cNvPr>
            <p:cNvSpPr/>
            <p:nvPr/>
          </p:nvSpPr>
          <p:spPr>
            <a:xfrm>
              <a:off x="10927537" y="1808613"/>
              <a:ext cx="720255" cy="72025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A5B54B5B-4D59-D85B-C5F6-B2B753E5BBA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842785" y="1915350"/>
              <a:ext cx="639414" cy="734142"/>
            </a:xfrm>
            <a:prstGeom prst="rect">
              <a:avLst/>
            </a:prstGeom>
          </p:spPr>
        </p:pic>
      </p:grpSp>
      <p:pic>
        <p:nvPicPr>
          <p:cNvPr id="57" name="Graphic 56">
            <a:extLst>
              <a:ext uri="{FF2B5EF4-FFF2-40B4-BE49-F238E27FC236}">
                <a16:creationId xmlns:a16="http://schemas.microsoft.com/office/drawing/2014/main" id="{98EC1D2F-5282-6EE8-2991-CD05012B750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09802" y="2034870"/>
            <a:ext cx="657225" cy="619125"/>
          </a:xfrm>
          <a:prstGeom prst="rect">
            <a:avLst/>
          </a:prstGeom>
        </p:spPr>
      </p:pic>
      <p:grpSp>
        <p:nvGrpSpPr>
          <p:cNvPr id="30" name="Group 29">
            <a:extLst>
              <a:ext uri="{FF2B5EF4-FFF2-40B4-BE49-F238E27FC236}">
                <a16:creationId xmlns:a16="http://schemas.microsoft.com/office/drawing/2014/main" id="{A08D86E5-8F7E-6B65-93B7-E249E281CA82}"/>
              </a:ext>
            </a:extLst>
          </p:cNvPr>
          <p:cNvGrpSpPr/>
          <p:nvPr/>
        </p:nvGrpSpPr>
        <p:grpSpPr>
          <a:xfrm>
            <a:off x="454216" y="1495726"/>
            <a:ext cx="2560786" cy="597592"/>
            <a:chOff x="454216" y="1402207"/>
            <a:chExt cx="2560786" cy="597592"/>
          </a:xfrm>
        </p:grpSpPr>
        <p:sp>
          <p:nvSpPr>
            <p:cNvPr id="14" name="TextBox 13">
              <a:extLst>
                <a:ext uri="{FF2B5EF4-FFF2-40B4-BE49-F238E27FC236}">
                  <a16:creationId xmlns:a16="http://schemas.microsoft.com/office/drawing/2014/main" id="{D7C24C4C-6099-FD7C-C17C-3FF6766A7785}"/>
                </a:ext>
              </a:extLst>
            </p:cNvPr>
            <p:cNvSpPr txBox="1"/>
            <p:nvPr/>
          </p:nvSpPr>
          <p:spPr>
            <a:xfrm>
              <a:off x="454216" y="1402207"/>
              <a:ext cx="2540003" cy="584775"/>
            </a:xfrm>
            <a:prstGeom prst="rect">
              <a:avLst/>
            </a:prstGeom>
            <a:noFill/>
          </p:spPr>
          <p:txBody>
            <a:bodyPr wrap="square">
              <a:spAutoFit/>
            </a:bodyPr>
            <a:lstStyle/>
            <a:p>
              <a:r>
                <a:rPr kumimoji="0" lang="en-US" sz="3200" b="1" i="0" u="none" strike="noStrike" kern="1200" cap="none" spc="0" normalizeH="0" baseline="0" noProof="0" dirty="0">
                  <a:solidFill>
                    <a:schemeClr val="accent4"/>
                  </a:solidFill>
                  <a:effectLst/>
                  <a:uLnTx/>
                  <a:uFillTx/>
                  <a:latin typeface="Arial Black" charset="0"/>
                  <a:ea typeface="Arial Black" charset="0"/>
                  <a:cs typeface="Arial Black" charset="0"/>
                </a:rPr>
                <a:t>S31/A5349</a:t>
              </a:r>
              <a:endParaRPr lang="en-US" sz="3200" dirty="0">
                <a:solidFill>
                  <a:schemeClr val="accent4"/>
                </a:solidFill>
              </a:endParaRPr>
            </a:p>
          </p:txBody>
        </p:sp>
        <p:sp>
          <p:nvSpPr>
            <p:cNvPr id="12" name="TextBox 11">
              <a:extLst>
                <a:ext uri="{FF2B5EF4-FFF2-40B4-BE49-F238E27FC236}">
                  <a16:creationId xmlns:a16="http://schemas.microsoft.com/office/drawing/2014/main" id="{7887B03F-DADB-89E4-CAEB-9C933C3920E3}"/>
                </a:ext>
              </a:extLst>
            </p:cNvPr>
            <p:cNvSpPr txBox="1"/>
            <p:nvPr/>
          </p:nvSpPr>
          <p:spPr>
            <a:xfrm>
              <a:off x="474999" y="1415024"/>
              <a:ext cx="2540003"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S31/A5349</a:t>
              </a:r>
              <a:endParaRPr lang="en-US" sz="3200" dirty="0"/>
            </a:p>
          </p:txBody>
        </p:sp>
      </p:grpSp>
      <p:grpSp>
        <p:nvGrpSpPr>
          <p:cNvPr id="34" name="Group 33">
            <a:extLst>
              <a:ext uri="{FF2B5EF4-FFF2-40B4-BE49-F238E27FC236}">
                <a16:creationId xmlns:a16="http://schemas.microsoft.com/office/drawing/2014/main" id="{64079F5E-A175-E3C6-62B0-6E6076C361B1}"/>
              </a:ext>
            </a:extLst>
          </p:cNvPr>
          <p:cNvGrpSpPr/>
          <p:nvPr/>
        </p:nvGrpSpPr>
        <p:grpSpPr>
          <a:xfrm>
            <a:off x="5366330" y="1494771"/>
            <a:ext cx="2560786" cy="597592"/>
            <a:chOff x="454216" y="1402207"/>
            <a:chExt cx="2560786" cy="597592"/>
          </a:xfrm>
        </p:grpSpPr>
        <p:sp>
          <p:nvSpPr>
            <p:cNvPr id="35" name="TextBox 34">
              <a:extLst>
                <a:ext uri="{FF2B5EF4-FFF2-40B4-BE49-F238E27FC236}">
                  <a16:creationId xmlns:a16="http://schemas.microsoft.com/office/drawing/2014/main" id="{B527A8A0-B20B-BEAB-2D2D-FCD87B90E8A9}"/>
                </a:ext>
              </a:extLst>
            </p:cNvPr>
            <p:cNvSpPr txBox="1"/>
            <p:nvPr/>
          </p:nvSpPr>
          <p:spPr>
            <a:xfrm>
              <a:off x="454216" y="1402207"/>
              <a:ext cx="2540003" cy="584775"/>
            </a:xfrm>
            <a:prstGeom prst="rect">
              <a:avLst/>
            </a:prstGeom>
            <a:noFill/>
          </p:spPr>
          <p:txBody>
            <a:bodyPr wrap="square">
              <a:spAutoFit/>
            </a:bodyPr>
            <a:lstStyle/>
            <a:p>
              <a:r>
                <a:rPr kumimoji="0" lang="en-US" sz="3200" b="1" i="0" u="none" strike="noStrike" kern="1200" cap="none" spc="0" normalizeH="0" baseline="0" noProof="0" dirty="0">
                  <a:solidFill>
                    <a:schemeClr val="bg2">
                      <a:lumMod val="50000"/>
                    </a:schemeClr>
                  </a:solidFill>
                  <a:effectLst/>
                  <a:uLnTx/>
                  <a:uFillTx/>
                  <a:latin typeface="Arial Black" charset="0"/>
                  <a:ea typeface="Arial Black" charset="0"/>
                  <a:cs typeface="Arial Black" charset="0"/>
                </a:rPr>
                <a:t>SHINE</a:t>
              </a:r>
              <a:endParaRPr lang="en-US" sz="3200" dirty="0">
                <a:solidFill>
                  <a:schemeClr val="bg2">
                    <a:lumMod val="50000"/>
                  </a:schemeClr>
                </a:solidFill>
              </a:endParaRPr>
            </a:p>
          </p:txBody>
        </p:sp>
        <p:sp>
          <p:nvSpPr>
            <p:cNvPr id="36" name="TextBox 35">
              <a:extLst>
                <a:ext uri="{FF2B5EF4-FFF2-40B4-BE49-F238E27FC236}">
                  <a16:creationId xmlns:a16="http://schemas.microsoft.com/office/drawing/2014/main" id="{3D2A7A46-F51C-9A87-E621-EE5A4297B0DA}"/>
                </a:ext>
              </a:extLst>
            </p:cNvPr>
            <p:cNvSpPr txBox="1"/>
            <p:nvPr/>
          </p:nvSpPr>
          <p:spPr>
            <a:xfrm>
              <a:off x="474999" y="1415024"/>
              <a:ext cx="2540003"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SHINE</a:t>
              </a:r>
              <a:endParaRPr lang="en-US" sz="3200" dirty="0"/>
            </a:p>
          </p:txBody>
        </p:sp>
      </p:grpSp>
    </p:spTree>
    <p:extLst>
      <p:ext uri="{BB962C8B-B14F-4D97-AF65-F5344CB8AC3E}">
        <p14:creationId xmlns:p14="http://schemas.microsoft.com/office/powerpoint/2010/main" val="990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5CDE070-5E27-3FB3-B0B8-59CFFB247DE1}"/>
              </a:ext>
            </a:extLst>
          </p:cNvPr>
          <p:cNvGrpSpPr/>
          <p:nvPr/>
        </p:nvGrpSpPr>
        <p:grpSpPr>
          <a:xfrm>
            <a:off x="7928508" y="1134793"/>
            <a:ext cx="3988509" cy="5114696"/>
            <a:chOff x="7928508" y="1134793"/>
            <a:chExt cx="3988509" cy="5114696"/>
          </a:xfrm>
        </p:grpSpPr>
        <p:sp>
          <p:nvSpPr>
            <p:cNvPr id="53" name="Rectangle: Rounded Corners 52">
              <a:extLst>
                <a:ext uri="{FF2B5EF4-FFF2-40B4-BE49-F238E27FC236}">
                  <a16:creationId xmlns:a16="http://schemas.microsoft.com/office/drawing/2014/main" id="{1FE2CD40-7F75-046F-F5E1-2FF4F301203B}"/>
                </a:ext>
              </a:extLst>
            </p:cNvPr>
            <p:cNvSpPr/>
            <p:nvPr/>
          </p:nvSpPr>
          <p:spPr>
            <a:xfrm>
              <a:off x="8046854" y="1134793"/>
              <a:ext cx="3870163" cy="504484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9E034E4-DD7B-6796-0EFA-AD89705FD074}"/>
                </a:ext>
              </a:extLst>
            </p:cNvPr>
            <p:cNvSpPr/>
            <p:nvPr/>
          </p:nvSpPr>
          <p:spPr>
            <a:xfrm>
              <a:off x="7977495" y="1152846"/>
              <a:ext cx="3830191" cy="509664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76A5B1-DFA2-0BE2-1CB1-4B835EABA7FB}"/>
                </a:ext>
              </a:extLst>
            </p:cNvPr>
            <p:cNvGrpSpPr/>
            <p:nvPr/>
          </p:nvGrpSpPr>
          <p:grpSpPr>
            <a:xfrm>
              <a:off x="7928508" y="3399214"/>
              <a:ext cx="91440" cy="428560"/>
              <a:chOff x="8311168" y="2917354"/>
              <a:chExt cx="91440" cy="428560"/>
            </a:xfrm>
          </p:grpSpPr>
          <p:sp>
            <p:nvSpPr>
              <p:cNvPr id="49" name="Oval 48">
                <a:extLst>
                  <a:ext uri="{FF2B5EF4-FFF2-40B4-BE49-F238E27FC236}">
                    <a16:creationId xmlns:a16="http://schemas.microsoft.com/office/drawing/2014/main" id="{8C924D3C-9B65-75D8-73A8-EB323DACD12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25AB1D-2293-F8AC-0826-13897A0ADAD6}"/>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8D4BB31-46DC-0CE0-485D-7FF8889C96D5}"/>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2">
            <a:extLst>
              <a:ext uri="{FF2B5EF4-FFF2-40B4-BE49-F238E27FC236}">
                <a16:creationId xmlns:a16="http://schemas.microsoft.com/office/drawing/2014/main" id="{42D7DF24-7A60-994F-4FBD-ABA606553A49}"/>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THE SCIENCE TO BACK IT UP:</a:t>
            </a:r>
            <a:br>
              <a:rPr lang="en-US" sz="3200" b="1" dirty="0">
                <a:solidFill>
                  <a:srgbClr val="FF0000"/>
                </a:solidFill>
                <a:latin typeface="Arial Black" charset="0"/>
                <a:ea typeface="Arial Black" charset="0"/>
                <a:cs typeface="Arial Black" charset="0"/>
              </a:rPr>
            </a:br>
            <a:r>
              <a:rPr lang="en-US" sz="2400" i="1" dirty="0">
                <a:latin typeface="+mn-lt"/>
                <a:ea typeface="Arial Black" charset="0"/>
                <a:cs typeface="Arial Black" charset="0"/>
              </a:rPr>
              <a:t>TBTC Study 31 / ACTG A5349</a:t>
            </a:r>
          </a:p>
        </p:txBody>
      </p:sp>
      <p:pic>
        <p:nvPicPr>
          <p:cNvPr id="18" name="Graphic 17">
            <a:extLst>
              <a:ext uri="{FF2B5EF4-FFF2-40B4-BE49-F238E27FC236}">
                <a16:creationId xmlns:a16="http://schemas.microsoft.com/office/drawing/2014/main" id="{050CF56C-23B8-DF85-C205-898993685B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6651" y="3590706"/>
            <a:ext cx="1188720" cy="57428"/>
          </a:xfrm>
          <a:prstGeom prst="rect">
            <a:avLst/>
          </a:prstGeom>
        </p:spPr>
      </p:pic>
      <p:grpSp>
        <p:nvGrpSpPr>
          <p:cNvPr id="32" name="Group 31">
            <a:extLst>
              <a:ext uri="{FF2B5EF4-FFF2-40B4-BE49-F238E27FC236}">
                <a16:creationId xmlns:a16="http://schemas.microsoft.com/office/drawing/2014/main" id="{7F85D664-3BA7-B932-DF7A-F676F3208ED9}"/>
              </a:ext>
            </a:extLst>
          </p:cNvPr>
          <p:cNvGrpSpPr/>
          <p:nvPr/>
        </p:nvGrpSpPr>
        <p:grpSpPr>
          <a:xfrm>
            <a:off x="858102" y="4855794"/>
            <a:ext cx="2062465" cy="844068"/>
            <a:chOff x="976971" y="4922420"/>
            <a:chExt cx="2062465" cy="844068"/>
          </a:xfrm>
        </p:grpSpPr>
        <p:sp>
          <p:nvSpPr>
            <p:cNvPr id="31" name="TextBox 30">
              <a:extLst>
                <a:ext uri="{FF2B5EF4-FFF2-40B4-BE49-F238E27FC236}">
                  <a16:creationId xmlns:a16="http://schemas.microsoft.com/office/drawing/2014/main" id="{D7149691-CF15-6C0D-DE75-1E82533C10F0}"/>
                </a:ext>
              </a:extLst>
            </p:cNvPr>
            <p:cNvSpPr txBox="1"/>
            <p:nvPr/>
          </p:nvSpPr>
          <p:spPr>
            <a:xfrm>
              <a:off x="976971" y="4922420"/>
              <a:ext cx="2040688" cy="830997"/>
            </a:xfrm>
            <a:prstGeom prst="rect">
              <a:avLst/>
            </a:prstGeom>
            <a:noFill/>
          </p:spPr>
          <p:txBody>
            <a:bodyPr wrap="square" rtlCol="0">
              <a:spAutoFit/>
            </a:bodyPr>
            <a:lstStyle/>
            <a:p>
              <a:pPr algn="ctr"/>
              <a:r>
                <a:rPr lang="en-US" sz="4800" dirty="0">
                  <a:solidFill>
                    <a:schemeClr val="accent4"/>
                  </a:solidFill>
                  <a:latin typeface="+mj-lt"/>
                </a:rPr>
                <a:t>2,516</a:t>
              </a:r>
            </a:p>
          </p:txBody>
        </p:sp>
        <p:sp>
          <p:nvSpPr>
            <p:cNvPr id="30" name="TextBox 29">
              <a:extLst>
                <a:ext uri="{FF2B5EF4-FFF2-40B4-BE49-F238E27FC236}">
                  <a16:creationId xmlns:a16="http://schemas.microsoft.com/office/drawing/2014/main" id="{24ADD31B-652C-DCF7-095A-755FB88B50A0}"/>
                </a:ext>
              </a:extLst>
            </p:cNvPr>
            <p:cNvSpPr txBox="1"/>
            <p:nvPr/>
          </p:nvSpPr>
          <p:spPr>
            <a:xfrm>
              <a:off x="998748" y="4935491"/>
              <a:ext cx="2040688" cy="830997"/>
            </a:xfrm>
            <a:prstGeom prst="rect">
              <a:avLst/>
            </a:prstGeom>
            <a:noFill/>
          </p:spPr>
          <p:txBody>
            <a:bodyPr wrap="square" rtlCol="0">
              <a:spAutoFit/>
            </a:bodyPr>
            <a:lstStyle/>
            <a:p>
              <a:pPr algn="ctr"/>
              <a:r>
                <a:rPr lang="en-US" sz="4800" dirty="0">
                  <a:ln>
                    <a:solidFill>
                      <a:sysClr val="windowText" lastClr="000000"/>
                    </a:solidFill>
                  </a:ln>
                  <a:noFill/>
                  <a:latin typeface="+mj-lt"/>
                </a:rPr>
                <a:t>2,516</a:t>
              </a:r>
            </a:p>
          </p:txBody>
        </p:sp>
      </p:grpSp>
      <p:sp>
        <p:nvSpPr>
          <p:cNvPr id="33" name="TextBox 32">
            <a:extLst>
              <a:ext uri="{FF2B5EF4-FFF2-40B4-BE49-F238E27FC236}">
                <a16:creationId xmlns:a16="http://schemas.microsoft.com/office/drawing/2014/main" id="{60EF2C03-954C-2A3E-8CA7-E04F39176A98}"/>
              </a:ext>
            </a:extLst>
          </p:cNvPr>
          <p:cNvSpPr txBox="1"/>
          <p:nvPr/>
        </p:nvSpPr>
        <p:spPr>
          <a:xfrm>
            <a:off x="959663" y="5603159"/>
            <a:ext cx="1820260" cy="646331"/>
          </a:xfrm>
          <a:prstGeom prst="rect">
            <a:avLst/>
          </a:prstGeom>
          <a:noFill/>
        </p:spPr>
        <p:txBody>
          <a:bodyPr wrap="square">
            <a:spAutoFit/>
          </a:bodyPr>
          <a:lstStyle/>
          <a:p>
            <a:pPr algn="ctr">
              <a:spcAft>
                <a:spcPts val="3600"/>
              </a:spcAft>
            </a:pPr>
            <a:r>
              <a:rPr lang="en-US" sz="1800" dirty="0">
                <a:latin typeface="Arial" panose="020B0604020202020204" pitchFamily="34" charset="0"/>
                <a:cs typeface="Arial" panose="020B0604020202020204" pitchFamily="34" charset="0"/>
              </a:rPr>
              <a:t>participants randomized</a:t>
            </a:r>
          </a:p>
        </p:txBody>
      </p:sp>
      <p:sp>
        <p:nvSpPr>
          <p:cNvPr id="43" name="Oval 42">
            <a:extLst>
              <a:ext uri="{FF2B5EF4-FFF2-40B4-BE49-F238E27FC236}">
                <a16:creationId xmlns:a16="http://schemas.microsoft.com/office/drawing/2014/main" id="{5CFB11A4-2C12-4FA2-8FB2-6F3367DF8367}"/>
              </a:ext>
            </a:extLst>
          </p:cNvPr>
          <p:cNvSpPr/>
          <p:nvPr/>
        </p:nvSpPr>
        <p:spPr>
          <a:xfrm>
            <a:off x="4751339" y="1138051"/>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pic>
        <p:nvPicPr>
          <p:cNvPr id="19" name="Graphic 18">
            <a:extLst>
              <a:ext uri="{FF2B5EF4-FFF2-40B4-BE49-F238E27FC236}">
                <a16:creationId xmlns:a16="http://schemas.microsoft.com/office/drawing/2014/main" id="{C53C78F8-7C10-6B27-22DE-4E45A96B89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015123">
            <a:off x="4586406" y="1194108"/>
            <a:ext cx="1622951" cy="1607784"/>
          </a:xfrm>
          <a:prstGeom prst="rect">
            <a:avLst/>
          </a:prstGeom>
        </p:spPr>
      </p:pic>
      <p:grpSp>
        <p:nvGrpSpPr>
          <p:cNvPr id="38" name="Group 37">
            <a:extLst>
              <a:ext uri="{FF2B5EF4-FFF2-40B4-BE49-F238E27FC236}">
                <a16:creationId xmlns:a16="http://schemas.microsoft.com/office/drawing/2014/main" id="{B391ECF3-7C20-965A-8AFB-B6F0B69511BF}"/>
              </a:ext>
            </a:extLst>
          </p:cNvPr>
          <p:cNvGrpSpPr/>
          <p:nvPr/>
        </p:nvGrpSpPr>
        <p:grpSpPr>
          <a:xfrm>
            <a:off x="4427878" y="1687319"/>
            <a:ext cx="2062465" cy="474736"/>
            <a:chOff x="976971" y="4922420"/>
            <a:chExt cx="2062465" cy="474736"/>
          </a:xfrm>
        </p:grpSpPr>
        <p:sp>
          <p:nvSpPr>
            <p:cNvPr id="39" name="TextBox 38">
              <a:extLst>
                <a:ext uri="{FF2B5EF4-FFF2-40B4-BE49-F238E27FC236}">
                  <a16:creationId xmlns:a16="http://schemas.microsoft.com/office/drawing/2014/main" id="{7A7CD74C-93B8-6144-8169-0463E016F9A0}"/>
                </a:ext>
              </a:extLst>
            </p:cNvPr>
            <p:cNvSpPr txBox="1"/>
            <p:nvPr/>
          </p:nvSpPr>
          <p:spPr>
            <a:xfrm>
              <a:off x="976971" y="4922420"/>
              <a:ext cx="2040688" cy="461665"/>
            </a:xfrm>
            <a:prstGeom prst="rect">
              <a:avLst/>
            </a:prstGeom>
            <a:noFill/>
          </p:spPr>
          <p:txBody>
            <a:bodyPr wrap="square" rtlCol="0">
              <a:spAutoFit/>
            </a:bodyPr>
            <a:lstStyle/>
            <a:p>
              <a:pPr algn="ctr"/>
              <a:r>
                <a:rPr lang="en-US" sz="2400" dirty="0">
                  <a:solidFill>
                    <a:schemeClr val="accent4"/>
                  </a:solidFill>
                  <a:latin typeface="+mj-lt"/>
                </a:rPr>
                <a:t>4HPMZ</a:t>
              </a:r>
            </a:p>
          </p:txBody>
        </p:sp>
        <p:sp>
          <p:nvSpPr>
            <p:cNvPr id="40" name="TextBox 39">
              <a:extLst>
                <a:ext uri="{FF2B5EF4-FFF2-40B4-BE49-F238E27FC236}">
                  <a16:creationId xmlns:a16="http://schemas.microsoft.com/office/drawing/2014/main" id="{43A514D9-7843-C9D0-E446-D098F68B1683}"/>
                </a:ext>
              </a:extLst>
            </p:cNvPr>
            <p:cNvSpPr txBox="1"/>
            <p:nvPr/>
          </p:nvSpPr>
          <p:spPr>
            <a:xfrm>
              <a:off x="998748" y="4935491"/>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4HPMZ</a:t>
              </a:r>
            </a:p>
          </p:txBody>
        </p:sp>
      </p:grpSp>
      <p:sp>
        <p:nvSpPr>
          <p:cNvPr id="45" name="TextBox 44">
            <a:extLst>
              <a:ext uri="{FF2B5EF4-FFF2-40B4-BE49-F238E27FC236}">
                <a16:creationId xmlns:a16="http://schemas.microsoft.com/office/drawing/2014/main" id="{6CB67C86-0CA6-CAA6-ECE0-5C7D2A49D8C8}"/>
              </a:ext>
            </a:extLst>
          </p:cNvPr>
          <p:cNvSpPr txBox="1"/>
          <p:nvPr/>
        </p:nvSpPr>
        <p:spPr>
          <a:xfrm>
            <a:off x="8176351" y="1470658"/>
            <a:ext cx="3526975" cy="4431983"/>
          </a:xfrm>
          <a:prstGeom prst="rect">
            <a:avLst/>
          </a:prstGeom>
          <a:noFill/>
        </p:spPr>
        <p:txBody>
          <a:bodyPr wrap="square" rtlCol="0">
            <a:spAutoFit/>
          </a:bodyPr>
          <a:lstStyle/>
          <a:p>
            <a:pPr>
              <a:spcAft>
                <a:spcPts val="1800"/>
              </a:spcAft>
            </a:pPr>
            <a:r>
              <a:rPr lang="en-US" b="1" dirty="0">
                <a:solidFill>
                  <a:schemeClr val="bg1"/>
                </a:solidFill>
                <a:latin typeface="+mj-lt"/>
                <a:cs typeface="Arial" panose="020B0604020202020204" pitchFamily="34" charset="0"/>
              </a:rPr>
              <a:t>After 1.5 years of </a:t>
            </a:r>
            <a:br>
              <a:rPr lang="en-US" b="1" dirty="0">
                <a:solidFill>
                  <a:schemeClr val="bg1"/>
                </a:solidFill>
                <a:latin typeface="+mj-lt"/>
                <a:cs typeface="Arial" panose="020B0604020202020204" pitchFamily="34" charset="0"/>
              </a:rPr>
            </a:br>
            <a:r>
              <a:rPr lang="en-US" b="1" dirty="0">
                <a:solidFill>
                  <a:schemeClr val="bg1"/>
                </a:solidFill>
                <a:latin typeface="+mj-lt"/>
                <a:cs typeface="Arial" panose="020B0604020202020204" pitchFamily="34" charset="0"/>
              </a:rPr>
              <a:t>follow-up…</a:t>
            </a:r>
          </a:p>
          <a:p>
            <a:pPr>
              <a:spcAft>
                <a:spcPts val="1800"/>
              </a:spcAft>
            </a:pPr>
            <a:r>
              <a:rPr lang="en-US" sz="1800" dirty="0">
                <a:solidFill>
                  <a:schemeClr val="bg1"/>
                </a:solidFill>
                <a:latin typeface="Arial" panose="020B0604020202020204" pitchFamily="34" charset="0"/>
                <a:cs typeface="Arial" panose="020B0604020202020204" pitchFamily="34" charset="0"/>
              </a:rPr>
              <a:t>The four-month regimen with rifapentine and moxifloxacin was </a:t>
            </a:r>
            <a:r>
              <a:rPr lang="en-US" sz="1800" dirty="0">
                <a:solidFill>
                  <a:schemeClr val="bg1"/>
                </a:solidFill>
                <a:latin typeface="+mj-lt"/>
                <a:cs typeface="Arial" panose="020B0604020202020204" pitchFamily="34" charset="0"/>
              </a:rPr>
              <a:t>noninferior</a:t>
            </a:r>
            <a:r>
              <a:rPr lang="en-US" sz="1800" dirty="0">
                <a:solidFill>
                  <a:schemeClr val="bg1"/>
                </a:solidFill>
                <a:latin typeface="Arial" panose="020B0604020202020204" pitchFamily="34" charset="0"/>
                <a:cs typeface="Arial" panose="020B0604020202020204" pitchFamily="34" charset="0"/>
              </a:rPr>
              <a:t> to the six-month standard of care – both regimens cured ~90% of people. </a:t>
            </a:r>
          </a:p>
          <a:p>
            <a:pPr>
              <a:spcAft>
                <a:spcPts val="1800"/>
              </a:spcAft>
            </a:pPr>
            <a:r>
              <a:rPr lang="en-US" sz="1800" dirty="0">
                <a:solidFill>
                  <a:schemeClr val="bg1"/>
                </a:solidFill>
                <a:latin typeface="Arial" panose="020B0604020202020204" pitchFamily="34" charset="0"/>
                <a:cs typeface="Arial" panose="020B0604020202020204" pitchFamily="34" charset="0"/>
              </a:rPr>
              <a:t>The four-month regimen with rifapentine and moxifloxacin was </a:t>
            </a:r>
            <a:r>
              <a:rPr lang="en-US" sz="1800" dirty="0">
                <a:solidFill>
                  <a:schemeClr val="bg1"/>
                </a:solidFill>
                <a:latin typeface="+mj-lt"/>
                <a:cs typeface="Arial" panose="020B0604020202020204" pitchFamily="34" charset="0"/>
              </a:rPr>
              <a:t>as safe as </a:t>
            </a:r>
            <a:r>
              <a:rPr lang="en-US" sz="1800" dirty="0">
                <a:solidFill>
                  <a:schemeClr val="bg1"/>
                </a:solidFill>
                <a:latin typeface="Arial" panose="020B0604020202020204" pitchFamily="34" charset="0"/>
                <a:cs typeface="Arial" panose="020B0604020202020204" pitchFamily="34" charset="0"/>
              </a:rPr>
              <a:t>the six-month regimen (i.e., the number of adverse events and deaths were similar between the two regimens). </a:t>
            </a:r>
          </a:p>
        </p:txBody>
      </p:sp>
      <p:sp>
        <p:nvSpPr>
          <p:cNvPr id="54" name="TextBox 53">
            <a:extLst>
              <a:ext uri="{FF2B5EF4-FFF2-40B4-BE49-F238E27FC236}">
                <a16:creationId xmlns:a16="http://schemas.microsoft.com/office/drawing/2014/main" id="{1B8A1CE6-11F9-8C07-CEA0-7B28B589FA28}"/>
              </a:ext>
            </a:extLst>
          </p:cNvPr>
          <p:cNvSpPr txBox="1"/>
          <p:nvPr/>
        </p:nvSpPr>
        <p:spPr>
          <a:xfrm>
            <a:off x="7439331" y="6570597"/>
            <a:ext cx="4629743" cy="200055"/>
          </a:xfrm>
          <a:prstGeom prst="rect">
            <a:avLst/>
          </a:prstGeom>
          <a:noFill/>
        </p:spPr>
        <p:txBody>
          <a:bodyPr wrap="square" rtlCol="0">
            <a:spAutoFit/>
          </a:bodyPr>
          <a:lstStyle/>
          <a:p>
            <a:pPr algn="r"/>
            <a:r>
              <a:rPr lang="en-US" sz="700" dirty="0">
                <a:cs typeface="Gotham Book" pitchFamily="50" charset="0"/>
              </a:rPr>
              <a:t>H = isoniazid | P = rifapentine | M = moxifloxacin | Z = pyrazinamide | E = ethambutol | R = rifampicin</a:t>
            </a:r>
          </a:p>
        </p:txBody>
      </p:sp>
      <p:grpSp>
        <p:nvGrpSpPr>
          <p:cNvPr id="6" name="Group 5">
            <a:extLst>
              <a:ext uri="{FF2B5EF4-FFF2-40B4-BE49-F238E27FC236}">
                <a16:creationId xmlns:a16="http://schemas.microsoft.com/office/drawing/2014/main" id="{449DFB2B-EACF-CD79-417A-7485D2312FBD}"/>
              </a:ext>
            </a:extLst>
          </p:cNvPr>
          <p:cNvGrpSpPr/>
          <p:nvPr/>
        </p:nvGrpSpPr>
        <p:grpSpPr>
          <a:xfrm rot="1090783">
            <a:off x="3603618" y="2295794"/>
            <a:ext cx="1374712" cy="2150134"/>
            <a:chOff x="3791594" y="1613813"/>
            <a:chExt cx="1374712" cy="2150134"/>
          </a:xfrm>
        </p:grpSpPr>
        <p:pic>
          <p:nvPicPr>
            <p:cNvPr id="21" name="Graphic 20">
              <a:extLst>
                <a:ext uri="{FF2B5EF4-FFF2-40B4-BE49-F238E27FC236}">
                  <a16:creationId xmlns:a16="http://schemas.microsoft.com/office/drawing/2014/main" id="{23E10935-BBC2-05FC-694D-46D6AA1838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38355">
              <a:off x="3791595" y="2906432"/>
              <a:ext cx="1374711" cy="66413"/>
            </a:xfrm>
            <a:prstGeom prst="rect">
              <a:avLst/>
            </a:prstGeom>
          </p:spPr>
        </p:pic>
        <p:pic>
          <p:nvPicPr>
            <p:cNvPr id="34" name="Graphic 33">
              <a:extLst>
                <a:ext uri="{FF2B5EF4-FFF2-40B4-BE49-F238E27FC236}">
                  <a16:creationId xmlns:a16="http://schemas.microsoft.com/office/drawing/2014/main" id="{38E11596-6611-FCD1-3D43-90CF0E0AE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61645" flipV="1">
              <a:off x="3791594" y="3697534"/>
              <a:ext cx="1374711" cy="66413"/>
            </a:xfrm>
            <a:prstGeom prst="rect">
              <a:avLst/>
            </a:prstGeom>
          </p:spPr>
        </p:pic>
        <p:pic>
          <p:nvPicPr>
            <p:cNvPr id="4" name="Graphic 3">
              <a:extLst>
                <a:ext uri="{FF2B5EF4-FFF2-40B4-BE49-F238E27FC236}">
                  <a16:creationId xmlns:a16="http://schemas.microsoft.com/office/drawing/2014/main" id="{8AF4F94B-DFC6-B875-957A-D9512C7953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567440">
              <a:off x="3412829" y="2267962"/>
              <a:ext cx="1374711" cy="66413"/>
            </a:xfrm>
            <a:prstGeom prst="rect">
              <a:avLst/>
            </a:prstGeom>
          </p:spPr>
        </p:pic>
      </p:grpSp>
      <p:sp>
        <p:nvSpPr>
          <p:cNvPr id="44" name="Oval 43">
            <a:extLst>
              <a:ext uri="{FF2B5EF4-FFF2-40B4-BE49-F238E27FC236}">
                <a16:creationId xmlns:a16="http://schemas.microsoft.com/office/drawing/2014/main" id="{F774B4D8-8FC3-E06C-4AAC-98DC7983B5E6}"/>
              </a:ext>
            </a:extLst>
          </p:cNvPr>
          <p:cNvSpPr/>
          <p:nvPr/>
        </p:nvSpPr>
        <p:spPr>
          <a:xfrm>
            <a:off x="5002287" y="2943968"/>
            <a:ext cx="1480975" cy="14809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510B80A7-D451-324A-523C-AE2086579D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7751" y="2981218"/>
            <a:ext cx="1622951" cy="1607784"/>
          </a:xfrm>
          <a:prstGeom prst="rect">
            <a:avLst/>
          </a:prstGeom>
        </p:spPr>
      </p:pic>
      <p:grpSp>
        <p:nvGrpSpPr>
          <p:cNvPr id="7" name="Group 6">
            <a:extLst>
              <a:ext uri="{FF2B5EF4-FFF2-40B4-BE49-F238E27FC236}">
                <a16:creationId xmlns:a16="http://schemas.microsoft.com/office/drawing/2014/main" id="{30672315-B3F1-37CE-4BA8-C99264C4F501}"/>
              </a:ext>
            </a:extLst>
          </p:cNvPr>
          <p:cNvGrpSpPr/>
          <p:nvPr/>
        </p:nvGrpSpPr>
        <p:grpSpPr>
          <a:xfrm>
            <a:off x="4711541" y="3502057"/>
            <a:ext cx="2062465" cy="474736"/>
            <a:chOff x="976971" y="4922420"/>
            <a:chExt cx="2062465" cy="474736"/>
          </a:xfrm>
        </p:grpSpPr>
        <p:sp>
          <p:nvSpPr>
            <p:cNvPr id="8" name="TextBox 7">
              <a:extLst>
                <a:ext uri="{FF2B5EF4-FFF2-40B4-BE49-F238E27FC236}">
                  <a16:creationId xmlns:a16="http://schemas.microsoft.com/office/drawing/2014/main" id="{B3E75E7E-16C9-F5F4-D356-83BD54B2DB46}"/>
                </a:ext>
              </a:extLst>
            </p:cNvPr>
            <p:cNvSpPr txBox="1"/>
            <p:nvPr/>
          </p:nvSpPr>
          <p:spPr>
            <a:xfrm>
              <a:off x="976971" y="4922420"/>
              <a:ext cx="2040688" cy="461665"/>
            </a:xfrm>
            <a:prstGeom prst="rect">
              <a:avLst/>
            </a:prstGeom>
            <a:noFill/>
          </p:spPr>
          <p:txBody>
            <a:bodyPr wrap="square" rtlCol="0">
              <a:spAutoFit/>
            </a:bodyPr>
            <a:lstStyle/>
            <a:p>
              <a:pPr algn="ctr"/>
              <a:r>
                <a:rPr lang="en-US" sz="2400" dirty="0">
                  <a:solidFill>
                    <a:schemeClr val="accent4"/>
                  </a:solidFill>
                  <a:latin typeface="+mj-lt"/>
                </a:rPr>
                <a:t>4HPZE</a:t>
              </a:r>
            </a:p>
          </p:txBody>
        </p:sp>
        <p:sp>
          <p:nvSpPr>
            <p:cNvPr id="9" name="TextBox 8">
              <a:extLst>
                <a:ext uri="{FF2B5EF4-FFF2-40B4-BE49-F238E27FC236}">
                  <a16:creationId xmlns:a16="http://schemas.microsoft.com/office/drawing/2014/main" id="{C8F20BA9-6D7F-F7BA-AE50-5DC07D1CFBBB}"/>
                </a:ext>
              </a:extLst>
            </p:cNvPr>
            <p:cNvSpPr txBox="1"/>
            <p:nvPr/>
          </p:nvSpPr>
          <p:spPr>
            <a:xfrm>
              <a:off x="998748" y="4935491"/>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4HPZE</a:t>
              </a:r>
            </a:p>
          </p:txBody>
        </p:sp>
      </p:grpSp>
      <p:sp>
        <p:nvSpPr>
          <p:cNvPr id="12" name="Oval 11">
            <a:extLst>
              <a:ext uri="{FF2B5EF4-FFF2-40B4-BE49-F238E27FC236}">
                <a16:creationId xmlns:a16="http://schemas.microsoft.com/office/drawing/2014/main" id="{74943ACC-AE21-423A-702E-B943409B9A69}"/>
              </a:ext>
            </a:extLst>
          </p:cNvPr>
          <p:cNvSpPr/>
          <p:nvPr/>
        </p:nvSpPr>
        <p:spPr>
          <a:xfrm>
            <a:off x="4430770" y="4679640"/>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pic>
        <p:nvPicPr>
          <p:cNvPr id="13" name="Graphic 12">
            <a:extLst>
              <a:ext uri="{FF2B5EF4-FFF2-40B4-BE49-F238E27FC236}">
                <a16:creationId xmlns:a16="http://schemas.microsoft.com/office/drawing/2014/main" id="{7F6D9BA2-F980-01F3-167A-68A320CC71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015123">
            <a:off x="4265837" y="4735697"/>
            <a:ext cx="1622951" cy="1607784"/>
          </a:xfrm>
          <a:prstGeom prst="rect">
            <a:avLst/>
          </a:prstGeom>
        </p:spPr>
      </p:pic>
      <p:grpSp>
        <p:nvGrpSpPr>
          <p:cNvPr id="14" name="Group 13">
            <a:extLst>
              <a:ext uri="{FF2B5EF4-FFF2-40B4-BE49-F238E27FC236}">
                <a16:creationId xmlns:a16="http://schemas.microsoft.com/office/drawing/2014/main" id="{16A0F6B5-AF44-8C70-E3A9-D4DCCEE5A1DB}"/>
              </a:ext>
            </a:extLst>
          </p:cNvPr>
          <p:cNvGrpSpPr/>
          <p:nvPr/>
        </p:nvGrpSpPr>
        <p:grpSpPr>
          <a:xfrm>
            <a:off x="4110571" y="5232705"/>
            <a:ext cx="2062465" cy="474736"/>
            <a:chOff x="976971" y="4922420"/>
            <a:chExt cx="2062465" cy="474736"/>
          </a:xfrm>
        </p:grpSpPr>
        <p:sp>
          <p:nvSpPr>
            <p:cNvPr id="15" name="TextBox 14">
              <a:extLst>
                <a:ext uri="{FF2B5EF4-FFF2-40B4-BE49-F238E27FC236}">
                  <a16:creationId xmlns:a16="http://schemas.microsoft.com/office/drawing/2014/main" id="{09895DDC-526B-B7CC-99D7-91FE476B4746}"/>
                </a:ext>
              </a:extLst>
            </p:cNvPr>
            <p:cNvSpPr txBox="1"/>
            <p:nvPr/>
          </p:nvSpPr>
          <p:spPr>
            <a:xfrm>
              <a:off x="976971" y="4922420"/>
              <a:ext cx="2040688" cy="461665"/>
            </a:xfrm>
            <a:prstGeom prst="rect">
              <a:avLst/>
            </a:prstGeom>
            <a:noFill/>
          </p:spPr>
          <p:txBody>
            <a:bodyPr wrap="square" rtlCol="0">
              <a:spAutoFit/>
            </a:bodyPr>
            <a:lstStyle/>
            <a:p>
              <a:pPr algn="ctr"/>
              <a:r>
                <a:rPr lang="en-US" sz="2400" dirty="0">
                  <a:solidFill>
                    <a:schemeClr val="accent4"/>
                  </a:solidFill>
                  <a:latin typeface="+mj-lt"/>
                </a:rPr>
                <a:t>6HRZE</a:t>
              </a:r>
            </a:p>
          </p:txBody>
        </p:sp>
        <p:sp>
          <p:nvSpPr>
            <p:cNvPr id="20" name="TextBox 19">
              <a:extLst>
                <a:ext uri="{FF2B5EF4-FFF2-40B4-BE49-F238E27FC236}">
                  <a16:creationId xmlns:a16="http://schemas.microsoft.com/office/drawing/2014/main" id="{C22E7679-CC0B-DCE1-2C65-277A1FEDE39A}"/>
                </a:ext>
              </a:extLst>
            </p:cNvPr>
            <p:cNvSpPr txBox="1"/>
            <p:nvPr/>
          </p:nvSpPr>
          <p:spPr>
            <a:xfrm>
              <a:off x="998748" y="4935491"/>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6HRZE</a:t>
              </a:r>
            </a:p>
          </p:txBody>
        </p:sp>
      </p:grpSp>
      <p:grpSp>
        <p:nvGrpSpPr>
          <p:cNvPr id="3" name="Group 2">
            <a:extLst>
              <a:ext uri="{FF2B5EF4-FFF2-40B4-BE49-F238E27FC236}">
                <a16:creationId xmlns:a16="http://schemas.microsoft.com/office/drawing/2014/main" id="{20883685-0D35-629F-CF5B-7B5BFF1D8476}"/>
              </a:ext>
            </a:extLst>
          </p:cNvPr>
          <p:cNvGrpSpPr/>
          <p:nvPr/>
        </p:nvGrpSpPr>
        <p:grpSpPr>
          <a:xfrm>
            <a:off x="585007" y="1845906"/>
            <a:ext cx="2961134" cy="2998555"/>
            <a:chOff x="585007" y="1845906"/>
            <a:chExt cx="2961134" cy="2998555"/>
          </a:xfrm>
        </p:grpSpPr>
        <p:sp>
          <p:nvSpPr>
            <p:cNvPr id="27" name="Oval 26">
              <a:extLst>
                <a:ext uri="{FF2B5EF4-FFF2-40B4-BE49-F238E27FC236}">
                  <a16:creationId xmlns:a16="http://schemas.microsoft.com/office/drawing/2014/main" id="{3FF9386F-F3CE-4581-7189-95E9684772E9}"/>
                </a:ext>
              </a:extLst>
            </p:cNvPr>
            <p:cNvSpPr/>
            <p:nvPr/>
          </p:nvSpPr>
          <p:spPr>
            <a:xfrm>
              <a:off x="585007" y="2028915"/>
              <a:ext cx="2815546" cy="281554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DCFDE7CF-A977-2E00-6001-96C7464993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843" y="1845906"/>
              <a:ext cx="2926298" cy="2954299"/>
            </a:xfrm>
            <a:prstGeom prst="rect">
              <a:avLst/>
            </a:prstGeom>
          </p:spPr>
        </p:pic>
        <p:pic>
          <p:nvPicPr>
            <p:cNvPr id="25" name="Graphic 24">
              <a:extLst>
                <a:ext uri="{FF2B5EF4-FFF2-40B4-BE49-F238E27FC236}">
                  <a16:creationId xmlns:a16="http://schemas.microsoft.com/office/drawing/2014/main" id="{5647FF5D-A63A-6010-802C-6AC3829E34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7644" y="2764933"/>
              <a:ext cx="1573968" cy="1371600"/>
            </a:xfrm>
            <a:prstGeom prst="rect">
              <a:avLst/>
            </a:prstGeom>
          </p:spPr>
        </p:pic>
      </p:grpSp>
      <p:grpSp>
        <p:nvGrpSpPr>
          <p:cNvPr id="29" name="Group 28">
            <a:extLst>
              <a:ext uri="{FF2B5EF4-FFF2-40B4-BE49-F238E27FC236}">
                <a16:creationId xmlns:a16="http://schemas.microsoft.com/office/drawing/2014/main" id="{189DD5CA-73D3-3959-89D2-16B7682DC0EF}"/>
              </a:ext>
            </a:extLst>
          </p:cNvPr>
          <p:cNvGrpSpPr/>
          <p:nvPr/>
        </p:nvGrpSpPr>
        <p:grpSpPr>
          <a:xfrm>
            <a:off x="4497668" y="1211624"/>
            <a:ext cx="387116" cy="392950"/>
            <a:chOff x="6543180" y="1835235"/>
            <a:chExt cx="387116" cy="392950"/>
          </a:xfrm>
        </p:grpSpPr>
        <p:pic>
          <p:nvPicPr>
            <p:cNvPr id="28" name="Graphic 27" descr="Star with solid fill">
              <a:extLst>
                <a:ext uri="{FF2B5EF4-FFF2-40B4-BE49-F238E27FC236}">
                  <a16:creationId xmlns:a16="http://schemas.microsoft.com/office/drawing/2014/main" id="{C56994AB-59E8-569A-ED83-30A671E29E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536" y="1862425"/>
              <a:ext cx="365760" cy="365760"/>
            </a:xfrm>
            <a:prstGeom prst="rect">
              <a:avLst/>
            </a:prstGeom>
          </p:spPr>
        </p:pic>
        <p:pic>
          <p:nvPicPr>
            <p:cNvPr id="24" name="Graphic 23" descr="Star outline">
              <a:extLst>
                <a:ext uri="{FF2B5EF4-FFF2-40B4-BE49-F238E27FC236}">
                  <a16:creationId xmlns:a16="http://schemas.microsoft.com/office/drawing/2014/main" id="{B58EF019-C44D-168A-7C7C-1C6C17EE6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43180" y="1835235"/>
              <a:ext cx="365760" cy="365760"/>
            </a:xfrm>
            <a:prstGeom prst="rect">
              <a:avLst/>
            </a:prstGeom>
          </p:spPr>
        </p:pic>
      </p:grpSp>
    </p:spTree>
    <p:extLst>
      <p:ext uri="{BB962C8B-B14F-4D97-AF65-F5344CB8AC3E}">
        <p14:creationId xmlns:p14="http://schemas.microsoft.com/office/powerpoint/2010/main" val="1080235192"/>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E8002A"/>
      </a:accent1>
      <a:accent2>
        <a:srgbClr val="EE9499"/>
      </a:accent2>
      <a:accent3>
        <a:srgbClr val="504068"/>
      </a:accent3>
      <a:accent4>
        <a:srgbClr val="714875"/>
      </a:accent4>
      <a:accent5>
        <a:srgbClr val="5694A9"/>
      </a:accent5>
      <a:accent6>
        <a:srgbClr val="70AD47"/>
      </a:accent6>
      <a:hlink>
        <a:srgbClr val="0563C1"/>
      </a:hlink>
      <a:folHlink>
        <a:srgbClr val="954F72"/>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2519</TotalTime>
  <Words>2309</Words>
  <Application>Microsoft Macintosh PowerPoint</Application>
  <PresentationFormat>Widescreen</PresentationFormat>
  <Paragraphs>220</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Hollis</dc:creator>
  <cp:lastModifiedBy>Tag 2</cp:lastModifiedBy>
  <cp:revision>22</cp:revision>
  <dcterms:created xsi:type="dcterms:W3CDTF">2022-09-16T01:15:30Z</dcterms:created>
  <dcterms:modified xsi:type="dcterms:W3CDTF">2023-10-16T17:41:08Z</dcterms:modified>
</cp:coreProperties>
</file>