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96" r:id="rId4"/>
    <p:sldId id="257" r:id="rId5"/>
    <p:sldId id="292" r:id="rId6"/>
    <p:sldId id="293" r:id="rId7"/>
    <p:sldId id="260" r:id="rId8"/>
    <p:sldId id="277" r:id="rId9"/>
    <p:sldId id="295" r:id="rId10"/>
    <p:sldId id="265" r:id="rId11"/>
    <p:sldId id="276" r:id="rId12"/>
    <p:sldId id="294" r:id="rId13"/>
    <p:sldId id="278" r:id="rId14"/>
    <p:sldId id="279" r:id="rId15"/>
    <p:sldId id="280" r:id="rId16"/>
    <p:sldId id="281" r:id="rId17"/>
    <p:sldId id="286" r:id="rId18"/>
    <p:sldId id="291" r:id="rId19"/>
    <p:sldId id="287" r:id="rId20"/>
    <p:sldId id="288" r:id="rId21"/>
    <p:sldId id="289" r:id="rId22"/>
    <p:sldId id="290" r:id="rId23"/>
    <p:sldId id="297" r:id="rId24"/>
    <p:sldId id="64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134FB6-A0F6-D626-1D5C-8D6AFEDC2E07}" name="Tag 1" initials="T1" userId="S::tag1@sabrinagmtag.onmicrosoft.com::256f8fdb-0a0c-4f85-8a75-2674b8ced686" providerId="AD"/>
  <p188:author id="{AEAF09CD-A3BF-EC6A-04E4-4A5175C6D1EF}" name="Sarah Hollis" initials="SH" userId="Sarah Holli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624F"/>
    <a:srgbClr val="504068"/>
    <a:srgbClr val="D7FDF6"/>
    <a:srgbClr val="C9B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8" autoAdjust="0"/>
    <p:restoredTop sz="94789"/>
  </p:normalViewPr>
  <p:slideViewPr>
    <p:cSldViewPr snapToGrid="0">
      <p:cViewPr varScale="1">
        <p:scale>
          <a:sx n="117" d="100"/>
          <a:sy n="117" d="100"/>
        </p:scale>
        <p:origin x="2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5F338-7C52-46E3-99A8-4BA46AD9131F}"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D29EF-824F-4673-957B-B66216A866B0}" type="slidenum">
              <a:rPr lang="en-US" smtClean="0"/>
              <a:t>‹#›</a:t>
            </a:fld>
            <a:endParaRPr lang="en-US"/>
          </a:p>
        </p:txBody>
      </p:sp>
    </p:spTree>
    <p:extLst>
      <p:ext uri="{BB962C8B-B14F-4D97-AF65-F5344CB8AC3E}">
        <p14:creationId xmlns:p14="http://schemas.microsoft.com/office/powerpoint/2010/main" val="19987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2</a:t>
            </a:fld>
            <a:endParaRPr lang="en-US"/>
          </a:p>
        </p:txBody>
      </p:sp>
    </p:spTree>
    <p:extLst>
      <p:ext uri="{BB962C8B-B14F-4D97-AF65-F5344CB8AC3E}">
        <p14:creationId xmlns:p14="http://schemas.microsoft.com/office/powerpoint/2010/main" val="60093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7</a:t>
            </a:fld>
            <a:endParaRPr lang="en-US"/>
          </a:p>
        </p:txBody>
      </p:sp>
    </p:spTree>
    <p:extLst>
      <p:ext uri="{BB962C8B-B14F-4D97-AF65-F5344CB8AC3E}">
        <p14:creationId xmlns:p14="http://schemas.microsoft.com/office/powerpoint/2010/main" val="16289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8</a:t>
            </a:fld>
            <a:endParaRPr lang="en-US"/>
          </a:p>
        </p:txBody>
      </p:sp>
    </p:spTree>
    <p:extLst>
      <p:ext uri="{BB962C8B-B14F-4D97-AF65-F5344CB8AC3E}">
        <p14:creationId xmlns:p14="http://schemas.microsoft.com/office/powerpoint/2010/main" val="151096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13</a:t>
            </a:fld>
            <a:endParaRPr lang="en-US"/>
          </a:p>
        </p:txBody>
      </p:sp>
    </p:spTree>
    <p:extLst>
      <p:ext uri="{BB962C8B-B14F-4D97-AF65-F5344CB8AC3E}">
        <p14:creationId xmlns:p14="http://schemas.microsoft.com/office/powerpoint/2010/main" val="169178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14</a:t>
            </a:fld>
            <a:endParaRPr lang="en-US"/>
          </a:p>
        </p:txBody>
      </p:sp>
    </p:spTree>
    <p:extLst>
      <p:ext uri="{BB962C8B-B14F-4D97-AF65-F5344CB8AC3E}">
        <p14:creationId xmlns:p14="http://schemas.microsoft.com/office/powerpoint/2010/main" val="257034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15</a:t>
            </a:fld>
            <a:endParaRPr lang="en-US"/>
          </a:p>
        </p:txBody>
      </p:sp>
    </p:spTree>
    <p:extLst>
      <p:ext uri="{BB962C8B-B14F-4D97-AF65-F5344CB8AC3E}">
        <p14:creationId xmlns:p14="http://schemas.microsoft.com/office/powerpoint/2010/main" val="276822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16</a:t>
            </a:fld>
            <a:endParaRPr lang="en-US"/>
          </a:p>
        </p:txBody>
      </p:sp>
    </p:spTree>
    <p:extLst>
      <p:ext uri="{BB962C8B-B14F-4D97-AF65-F5344CB8AC3E}">
        <p14:creationId xmlns:p14="http://schemas.microsoft.com/office/powerpoint/2010/main" val="2172952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17</a:t>
            </a:fld>
            <a:endParaRPr lang="en-US"/>
          </a:p>
        </p:txBody>
      </p:sp>
    </p:spTree>
    <p:extLst>
      <p:ext uri="{BB962C8B-B14F-4D97-AF65-F5344CB8AC3E}">
        <p14:creationId xmlns:p14="http://schemas.microsoft.com/office/powerpoint/2010/main" val="2220867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21</a:t>
            </a:fld>
            <a:endParaRPr lang="en-US"/>
          </a:p>
        </p:txBody>
      </p:sp>
    </p:spTree>
    <p:extLst>
      <p:ext uri="{BB962C8B-B14F-4D97-AF65-F5344CB8AC3E}">
        <p14:creationId xmlns:p14="http://schemas.microsoft.com/office/powerpoint/2010/main" val="1701243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8F3C2-1EDB-1809-42B9-2FA72182A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866E7A-2405-F088-F834-6063219124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443D52-CEE5-33BC-A69E-C45B9527ADD7}"/>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5" name="Footer Placeholder 4">
            <a:extLst>
              <a:ext uri="{FF2B5EF4-FFF2-40B4-BE49-F238E27FC236}">
                <a16:creationId xmlns:a16="http://schemas.microsoft.com/office/drawing/2014/main" id="{3FAF5B89-200E-BEB7-59BA-04261EF09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38110-3269-8DBF-4F3F-60FA70F9D2A1}"/>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49836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28B6-98EE-A71D-502B-34E11D6D0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C8134A-4503-BB48-FED1-9BCCE6A55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F6F87A-EAE0-B3CE-4733-8D52369E5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E8C80-FB6D-6539-8D30-21BC56991E9C}"/>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6" name="Footer Placeholder 5">
            <a:extLst>
              <a:ext uri="{FF2B5EF4-FFF2-40B4-BE49-F238E27FC236}">
                <a16:creationId xmlns:a16="http://schemas.microsoft.com/office/drawing/2014/main" id="{0DC9B22C-E1E0-5834-9529-826E37491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83E7D-4BF4-8ACA-8454-E3A9779A3E23}"/>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290175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1F00-5710-C9D1-83AA-B9564DA9AE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123FCB-B2FE-C91C-B5DD-EF5DC44C7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ED866-C53E-C7E9-E023-A1ADCE0D0C62}"/>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5" name="Footer Placeholder 4">
            <a:extLst>
              <a:ext uri="{FF2B5EF4-FFF2-40B4-BE49-F238E27FC236}">
                <a16:creationId xmlns:a16="http://schemas.microsoft.com/office/drawing/2014/main" id="{662CA413-FED5-EE55-A9C8-69563E9C7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00F85-B1DB-4AC3-0D9B-C1A474916F65}"/>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20952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08E951-0F19-3605-4C6C-5637F5D72E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50D0DA-761F-2BAA-0F44-5A7733F414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09B70-5CB8-9B0D-3D03-56D6C432AF9A}"/>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5" name="Footer Placeholder 4">
            <a:extLst>
              <a:ext uri="{FF2B5EF4-FFF2-40B4-BE49-F238E27FC236}">
                <a16:creationId xmlns:a16="http://schemas.microsoft.com/office/drawing/2014/main" id="{1B40B828-5A2C-C2A6-B7B6-3F4B65FAE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0346D-5E33-7472-9716-6A45808A8829}"/>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74752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2C0D78-A12A-4748-E6B0-CFC363EF645D}"/>
              </a:ext>
            </a:extLst>
          </p:cNvPr>
          <p:cNvSpPr/>
          <p:nvPr userDrawn="1"/>
        </p:nvSpPr>
        <p:spPr>
          <a:xfrm>
            <a:off x="135172" y="135172"/>
            <a:ext cx="11921656" cy="65916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68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8393-950D-1D9E-9042-8C6FC4B7A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12EC2C-5197-AA68-1E00-029E25409A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0694D-0B58-4DE8-3DE9-A400CA1F8CDC}"/>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5" name="Footer Placeholder 4">
            <a:extLst>
              <a:ext uri="{FF2B5EF4-FFF2-40B4-BE49-F238E27FC236}">
                <a16:creationId xmlns:a16="http://schemas.microsoft.com/office/drawing/2014/main" id="{C1F3CA93-85FE-3220-7F06-24D122C85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1F837-668A-8D9C-A6ED-70DAE34D4502}"/>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196047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0C35-F672-CDAC-A709-D30DF3326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83B8DE-C4A4-5F82-E7CE-1730062066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B5AC2-4904-DE10-1ED4-F382727F90F5}"/>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5" name="Footer Placeholder 4">
            <a:extLst>
              <a:ext uri="{FF2B5EF4-FFF2-40B4-BE49-F238E27FC236}">
                <a16:creationId xmlns:a16="http://schemas.microsoft.com/office/drawing/2014/main" id="{09818632-279A-40C0-BCCC-EF9725677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38F84-D47C-350A-E974-65D36A5EA9F4}"/>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62411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4DF8-7670-C517-EF16-97AC9EC04C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DED91-55F2-E2A0-5F9B-F0400B1633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A45BF6-92AD-2444-7193-83DDFB9AC7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6B2443-635A-B10E-8CB7-B83BFF634290}"/>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6" name="Footer Placeholder 5">
            <a:extLst>
              <a:ext uri="{FF2B5EF4-FFF2-40B4-BE49-F238E27FC236}">
                <a16:creationId xmlns:a16="http://schemas.microsoft.com/office/drawing/2014/main" id="{A205575D-CCFD-E1C2-D592-E30F5A1DA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F37FC-D770-81CE-59DA-8670CC406CA3}"/>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124493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A608-6DEF-3D1C-89E7-334F432F56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DBA72B-EF64-3744-7E34-09DF321B3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734FE-4A5E-D2D7-12F1-6208223205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C135CE-F9BE-53F3-66A3-8D9AB346B0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FCBE86-89FA-1A44-BC16-AFE87CC740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C90ECF-769D-696D-84B9-CA4EA0835680}"/>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8" name="Footer Placeholder 7">
            <a:extLst>
              <a:ext uri="{FF2B5EF4-FFF2-40B4-BE49-F238E27FC236}">
                <a16:creationId xmlns:a16="http://schemas.microsoft.com/office/drawing/2014/main" id="{92DE06A2-595C-5B97-11CE-44BF5F3D88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D0EE19-F78F-A31B-D844-4E2F37776CD6}"/>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06935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D083-EF11-58E9-0937-46E967E0C4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B0BAB3-CCC2-9B39-415C-C9310384796A}"/>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4" name="Footer Placeholder 3">
            <a:extLst>
              <a:ext uri="{FF2B5EF4-FFF2-40B4-BE49-F238E27FC236}">
                <a16:creationId xmlns:a16="http://schemas.microsoft.com/office/drawing/2014/main" id="{898E64C1-AA7D-9C88-D190-2696FC5FB1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99E733-6D34-4BA9-D607-AEB043A4D32D}"/>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92158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3C9BA9-25A9-A405-8E0A-E3F3C354A0B3}"/>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3" name="Footer Placeholder 2">
            <a:extLst>
              <a:ext uri="{FF2B5EF4-FFF2-40B4-BE49-F238E27FC236}">
                <a16:creationId xmlns:a16="http://schemas.microsoft.com/office/drawing/2014/main" id="{2013B758-E19C-C17B-5492-E3B648B78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66C6EE-D104-ECDA-B8AE-FDEE2BE66DF2}"/>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88450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4B58-2037-C66C-24E4-1A56C5FB9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0A7250-810B-30AA-F244-2B0A9E0970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2CF77-E432-5F83-8DB4-3D80A5FE8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98BD2-DCA9-ECB3-A5AC-56FE859FD77E}"/>
              </a:ext>
            </a:extLst>
          </p:cNvPr>
          <p:cNvSpPr>
            <a:spLocks noGrp="1"/>
          </p:cNvSpPr>
          <p:nvPr>
            <p:ph type="dt" sz="half" idx="10"/>
          </p:nvPr>
        </p:nvSpPr>
        <p:spPr/>
        <p:txBody>
          <a:bodyPr/>
          <a:lstStyle/>
          <a:p>
            <a:fld id="{5DE97838-2001-482E-8E35-37D139EDD279}" type="datetimeFigureOut">
              <a:rPr lang="en-US" smtClean="0"/>
              <a:t>10/16/23</a:t>
            </a:fld>
            <a:endParaRPr lang="en-US"/>
          </a:p>
        </p:txBody>
      </p:sp>
      <p:sp>
        <p:nvSpPr>
          <p:cNvPr id="6" name="Footer Placeholder 5">
            <a:extLst>
              <a:ext uri="{FF2B5EF4-FFF2-40B4-BE49-F238E27FC236}">
                <a16:creationId xmlns:a16="http://schemas.microsoft.com/office/drawing/2014/main" id="{75B09EF2-6B83-E3A6-DF13-8A13916043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D2712-0E5D-DE99-79CE-691FC8AA44C8}"/>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25248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92460-D339-1FA6-7CE8-532DFC8C2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22D3CE-7E84-BC97-ECC6-0A17B8431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C92CB-5E0A-D644-5572-46983AD05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97838-2001-482E-8E35-37D139EDD279}" type="datetimeFigureOut">
              <a:rPr lang="en-US" smtClean="0"/>
              <a:t>10/16/23</a:t>
            </a:fld>
            <a:endParaRPr lang="en-US"/>
          </a:p>
        </p:txBody>
      </p:sp>
      <p:sp>
        <p:nvSpPr>
          <p:cNvPr id="5" name="Footer Placeholder 4">
            <a:extLst>
              <a:ext uri="{FF2B5EF4-FFF2-40B4-BE49-F238E27FC236}">
                <a16:creationId xmlns:a16="http://schemas.microsoft.com/office/drawing/2014/main" id="{D24AEB09-33A6-00C1-097D-3D1003379E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AD6E4A-CE1E-6808-1194-C7968A83C1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72FB9-B778-48B5-B2B8-F5AA0A1ED55A}" type="slidenum">
              <a:rPr lang="en-US" smtClean="0"/>
              <a:t>‹#›</a:t>
            </a:fld>
            <a:endParaRPr lang="en-US"/>
          </a:p>
        </p:txBody>
      </p:sp>
    </p:spTree>
    <p:extLst>
      <p:ext uri="{BB962C8B-B14F-4D97-AF65-F5344CB8AC3E}">
        <p14:creationId xmlns:p14="http://schemas.microsoft.com/office/powerpoint/2010/main" val="13849691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15.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83.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8.svg"/><Relationship Id="rId11" Type="http://schemas.openxmlformats.org/officeDocument/2006/relationships/image" Target="../media/image6.pn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 Id="rId14" Type="http://schemas.openxmlformats.org/officeDocument/2006/relationships/image" Target="../media/image84.svg"/></Relationships>
</file>

<file path=ppt/slides/_rels/slide16.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8.sv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svg"/><Relationship Id="rId4" Type="http://schemas.openxmlformats.org/officeDocument/2006/relationships/image" Target="../media/image86.svg"/><Relationship Id="rId9" Type="http://schemas.openxmlformats.org/officeDocument/2006/relationships/image" Target="../media/image91.png"/><Relationship Id="rId14" Type="http://schemas.openxmlformats.org/officeDocument/2006/relationships/image" Target="../media/image9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8.xml"/><Relationship Id="rId5" Type="http://schemas.openxmlformats.org/officeDocument/2006/relationships/image" Target="../media/image100.svg"/><Relationship Id="rId4" Type="http://schemas.openxmlformats.org/officeDocument/2006/relationships/image" Target="../media/image99.png"/></Relationships>
</file>

<file path=ppt/slides/_rels/slide1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2.svg"/><Relationship Id="rId7" Type="http://schemas.openxmlformats.org/officeDocument/2006/relationships/hyperlink" Target="https://www.treatmentactiongroup.org/1-4-6-x-24/" TargetMode="External"/><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hyperlink" Target="https://www.treatmentactiongroup.org/publication/an-activists-guide-to-shorter-treatment-for-drug-sensitive-tuberculosis/" TargetMode="External"/><Relationship Id="rId5" Type="http://schemas.openxmlformats.org/officeDocument/2006/relationships/hyperlink" Target="https://www.treatmentactiongroup.org/publication/an-activists-guide-to-rifapentine-for-the-treatment-of-tb-infection/" TargetMode="External"/><Relationship Id="rId10" Type="http://schemas.openxmlformats.org/officeDocument/2006/relationships/hyperlink" Target="https://www.globalfundadvocatesnetwork.org/resource/advocacy-guides-to-1-4-6x24-shorter-regimens-for-tb/" TargetMode="External"/><Relationship Id="rId4" Type="http://schemas.openxmlformats.org/officeDocument/2006/relationships/image" Target="../media/image103.png"/><Relationship Id="rId9" Type="http://schemas.openxmlformats.org/officeDocument/2006/relationships/image" Target="../media/image105.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09.png"/><Relationship Id="rId3" Type="http://schemas.openxmlformats.org/officeDocument/2006/relationships/image" Target="../media/image101.png"/><Relationship Id="rId7" Type="http://schemas.openxmlformats.org/officeDocument/2006/relationships/hyperlink" Target="https://www.theglobalfund.org/media/4762/core_tuberculosis_infonote_en.pdf" TargetMode="External"/><Relationship Id="rId12" Type="http://schemas.openxmlformats.org/officeDocument/2006/relationships/hyperlink" Target="https://www.who.int/publications/i/item/978924006312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who.int/publications/i/item/9789240046764" TargetMode="External"/><Relationship Id="rId11" Type="http://schemas.openxmlformats.org/officeDocument/2006/relationships/hyperlink" Target="https://www.who.int/publications/i/item/9789240048126" TargetMode="External"/><Relationship Id="rId5" Type="http://schemas.openxmlformats.org/officeDocument/2006/relationships/hyperlink" Target="https://www.who.int/publications/i/item/9789240001503" TargetMode="External"/><Relationship Id="rId10" Type="http://schemas.openxmlformats.org/officeDocument/2006/relationships/image" Target="../media/image108.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F8170-DC5A-D0AF-05E5-2D6E71B550D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AFE7C9C-A3A7-2A91-70F2-9FC609A61B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248" y="1675400"/>
            <a:ext cx="10789919" cy="3856182"/>
          </a:xfrm>
          <a:prstGeom prst="rect">
            <a:avLst/>
          </a:prstGeom>
        </p:spPr>
      </p:pic>
      <p:sp>
        <p:nvSpPr>
          <p:cNvPr id="5" name="TextBox 4">
            <a:extLst>
              <a:ext uri="{FF2B5EF4-FFF2-40B4-BE49-F238E27FC236}">
                <a16:creationId xmlns:a16="http://schemas.microsoft.com/office/drawing/2014/main" id="{1754EB2B-E852-2D03-9D24-6358119D049A}"/>
              </a:ext>
            </a:extLst>
          </p:cNvPr>
          <p:cNvSpPr txBox="1"/>
          <p:nvPr/>
        </p:nvSpPr>
        <p:spPr>
          <a:xfrm>
            <a:off x="7509970" y="3942303"/>
            <a:ext cx="3795198" cy="1200329"/>
          </a:xfrm>
          <a:prstGeom prst="rect">
            <a:avLst/>
          </a:prstGeom>
          <a:noFill/>
        </p:spPr>
        <p:txBody>
          <a:bodyPr wrap="square" rtlCol="0">
            <a:spAutoFit/>
          </a:bodyPr>
          <a:lstStyle/>
          <a:p>
            <a:r>
              <a:rPr lang="en-US" sz="2400" b="1" dirty="0">
                <a:solidFill>
                  <a:schemeClr val="bg1"/>
                </a:solidFill>
                <a:latin typeface="+mj-lt"/>
                <a:ea typeface="Arial Black" charset="0"/>
                <a:cs typeface="Arial" panose="020B0604020202020204" pitchFamily="34" charset="0"/>
              </a:rPr>
              <a:t>A campaign to rally </a:t>
            </a:r>
            <a:br>
              <a:rPr lang="en-US" sz="2400" b="1" dirty="0">
                <a:solidFill>
                  <a:schemeClr val="bg1"/>
                </a:solidFill>
                <a:latin typeface="+mj-lt"/>
                <a:ea typeface="Arial Black" charset="0"/>
                <a:cs typeface="Arial" panose="020B0604020202020204" pitchFamily="34" charset="0"/>
              </a:rPr>
            </a:br>
            <a:r>
              <a:rPr lang="en-US" sz="2400" b="1" dirty="0">
                <a:solidFill>
                  <a:schemeClr val="bg1"/>
                </a:solidFill>
                <a:latin typeface="+mj-lt"/>
                <a:ea typeface="Arial Black" charset="0"/>
                <a:cs typeface="Arial" panose="020B0604020202020204" pitchFamily="34" charset="0"/>
              </a:rPr>
              <a:t>energy, political will &amp; funding to end TB </a:t>
            </a:r>
          </a:p>
        </p:txBody>
      </p:sp>
      <p:grpSp>
        <p:nvGrpSpPr>
          <p:cNvPr id="39" name="Group 38">
            <a:extLst>
              <a:ext uri="{FF2B5EF4-FFF2-40B4-BE49-F238E27FC236}">
                <a16:creationId xmlns:a16="http://schemas.microsoft.com/office/drawing/2014/main" id="{E4B50C63-BBBC-2239-8A09-F99D1091AAB2}"/>
              </a:ext>
            </a:extLst>
          </p:cNvPr>
          <p:cNvGrpSpPr/>
          <p:nvPr/>
        </p:nvGrpSpPr>
        <p:grpSpPr>
          <a:xfrm>
            <a:off x="533577" y="372787"/>
            <a:ext cx="7536459" cy="1043819"/>
            <a:chOff x="533577" y="372787"/>
            <a:chExt cx="7536459" cy="1043819"/>
          </a:xfrm>
        </p:grpSpPr>
        <p:sp>
          <p:nvSpPr>
            <p:cNvPr id="40" name="TextBox 39">
              <a:extLst>
                <a:ext uri="{FF2B5EF4-FFF2-40B4-BE49-F238E27FC236}">
                  <a16:creationId xmlns:a16="http://schemas.microsoft.com/office/drawing/2014/main" id="{51F290BD-CF6D-44C5-CD7D-202B563D2D78}"/>
                </a:ext>
              </a:extLst>
            </p:cNvPr>
            <p:cNvSpPr txBox="1"/>
            <p:nvPr/>
          </p:nvSpPr>
          <p:spPr>
            <a:xfrm>
              <a:off x="533577" y="372787"/>
              <a:ext cx="7536459" cy="1015663"/>
            </a:xfrm>
            <a:prstGeom prst="rect">
              <a:avLst/>
            </a:prstGeom>
            <a:noFill/>
          </p:spPr>
          <p:txBody>
            <a:bodyPr wrap="square" rtlCol="0">
              <a:spAutoFit/>
            </a:bodyPr>
            <a:lstStyle/>
            <a:p>
              <a:r>
                <a:rPr lang="en-US" sz="6000" b="1" dirty="0">
                  <a:solidFill>
                    <a:schemeClr val="bg1"/>
                  </a:solidFill>
                  <a:latin typeface="+mj-lt"/>
                </a:rPr>
                <a:t>INTRODUCTION:</a:t>
              </a:r>
            </a:p>
          </p:txBody>
        </p:sp>
        <p:sp>
          <p:nvSpPr>
            <p:cNvPr id="41" name="TextBox 40">
              <a:extLst>
                <a:ext uri="{FF2B5EF4-FFF2-40B4-BE49-F238E27FC236}">
                  <a16:creationId xmlns:a16="http://schemas.microsoft.com/office/drawing/2014/main" id="{EE40018A-E259-1462-78BA-71EE3850CF6D}"/>
                </a:ext>
              </a:extLst>
            </p:cNvPr>
            <p:cNvSpPr txBox="1"/>
            <p:nvPr/>
          </p:nvSpPr>
          <p:spPr>
            <a:xfrm>
              <a:off x="566705" y="400943"/>
              <a:ext cx="7366006" cy="1015663"/>
            </a:xfrm>
            <a:prstGeom prst="rect">
              <a:avLst/>
            </a:prstGeom>
            <a:noFill/>
          </p:spPr>
          <p:txBody>
            <a:bodyPr wrap="square" rtlCol="0">
              <a:spAutoFit/>
            </a:bodyPr>
            <a:lstStyle/>
            <a:p>
              <a:r>
                <a:rPr lang="en-US" sz="6000" b="1" dirty="0">
                  <a:ln>
                    <a:solidFill>
                      <a:schemeClr val="tx1"/>
                    </a:solidFill>
                  </a:ln>
                  <a:noFill/>
                  <a:latin typeface="+mj-lt"/>
                </a:rPr>
                <a:t>INTRODUCTION:</a:t>
              </a:r>
            </a:p>
          </p:txBody>
        </p:sp>
      </p:grpSp>
    </p:spTree>
    <p:extLst>
      <p:ext uri="{BB962C8B-B14F-4D97-AF65-F5344CB8AC3E}">
        <p14:creationId xmlns:p14="http://schemas.microsoft.com/office/powerpoint/2010/main" val="171975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C595F4-3962-F5ED-8514-16EF00E5B244}"/>
              </a:ext>
            </a:extLst>
          </p:cNvPr>
          <p:cNvSpPr/>
          <p:nvPr/>
        </p:nvSpPr>
        <p:spPr>
          <a:xfrm>
            <a:off x="0" y="1930968"/>
            <a:ext cx="6848166" cy="20853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46B0FA2-1CE8-A672-C18D-85CB8C3B5144}"/>
              </a:ext>
            </a:extLst>
          </p:cNvPr>
          <p:cNvSpPr txBox="1"/>
          <p:nvPr/>
        </p:nvSpPr>
        <p:spPr>
          <a:xfrm>
            <a:off x="310537" y="2685730"/>
            <a:ext cx="1202634" cy="3785652"/>
          </a:xfrm>
          <a:prstGeom prst="rect">
            <a:avLst/>
          </a:prstGeom>
          <a:noFill/>
        </p:spPr>
        <p:txBody>
          <a:bodyPr wrap="square" rtlCol="0">
            <a:spAutoFit/>
          </a:bodyPr>
          <a:lstStyle/>
          <a:p>
            <a:r>
              <a:rPr lang="en-US" sz="24000" spc="-300" dirty="0">
                <a:solidFill>
                  <a:schemeClr val="accent5"/>
                </a:solidFill>
              </a:rPr>
              <a:t>“</a:t>
            </a:r>
          </a:p>
        </p:txBody>
      </p:sp>
      <p:sp>
        <p:nvSpPr>
          <p:cNvPr id="2" name="Rectangle 2">
            <a:extLst>
              <a:ext uri="{FF2B5EF4-FFF2-40B4-BE49-F238E27FC236}">
                <a16:creationId xmlns:a16="http://schemas.microsoft.com/office/drawing/2014/main" id="{388F68C3-287F-A506-D160-61ADC2A159E4}"/>
              </a:ext>
            </a:extLst>
          </p:cNvPr>
          <p:cNvSpPr txBox="1">
            <a:spLocks noChangeArrowheads="1"/>
          </p:cNvSpPr>
          <p:nvPr/>
        </p:nvSpPr>
        <p:spPr>
          <a:xfrm>
            <a:off x="432752" y="464286"/>
            <a:ext cx="3908660"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REMEBERING </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PAUL FARMER</a:t>
            </a:r>
            <a:br>
              <a:rPr lang="en-US" sz="3200" b="1" dirty="0">
                <a:latin typeface="Arial Black" charset="0"/>
                <a:ea typeface="Arial Black" charset="0"/>
                <a:cs typeface="Arial Black" charset="0"/>
              </a:rPr>
            </a:br>
            <a:r>
              <a:rPr lang="en-US" sz="1800" b="1" dirty="0">
                <a:solidFill>
                  <a:schemeClr val="accent5"/>
                </a:solidFill>
                <a:latin typeface="Arial Black" charset="0"/>
                <a:ea typeface="Arial Black" charset="0"/>
                <a:cs typeface="Arial Black" charset="0"/>
              </a:rPr>
              <a:t>(1959–2022)</a:t>
            </a:r>
          </a:p>
        </p:txBody>
      </p:sp>
      <p:pic>
        <p:nvPicPr>
          <p:cNvPr id="3" name="Picture 2">
            <a:extLst>
              <a:ext uri="{FF2B5EF4-FFF2-40B4-BE49-F238E27FC236}">
                <a16:creationId xmlns:a16="http://schemas.microsoft.com/office/drawing/2014/main" id="{05B82FA8-08AB-794C-F1C3-9C53AD7437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48166" y="-5293"/>
            <a:ext cx="5343834" cy="6868586"/>
          </a:xfrm>
          <a:prstGeom prst="rect">
            <a:avLst/>
          </a:prstGeom>
        </p:spPr>
      </p:pic>
      <p:sp>
        <p:nvSpPr>
          <p:cNvPr id="8" name="TextBox 7">
            <a:extLst>
              <a:ext uri="{FF2B5EF4-FFF2-40B4-BE49-F238E27FC236}">
                <a16:creationId xmlns:a16="http://schemas.microsoft.com/office/drawing/2014/main" id="{65F4DC7F-88EA-BF00-FB50-4F7A178F459D}"/>
              </a:ext>
            </a:extLst>
          </p:cNvPr>
          <p:cNvSpPr txBox="1"/>
          <p:nvPr/>
        </p:nvSpPr>
        <p:spPr>
          <a:xfrm>
            <a:off x="432752" y="2065974"/>
            <a:ext cx="5809022" cy="1754326"/>
          </a:xfrm>
          <a:prstGeom prst="rect">
            <a:avLst/>
          </a:prstGeom>
          <a:noFill/>
        </p:spPr>
        <p:txBody>
          <a:bodyPr wrap="square">
            <a:spAutoFit/>
          </a:bodyPr>
          <a:lstStyle/>
          <a:p>
            <a:pPr marL="0" indent="0">
              <a:buNone/>
            </a:pPr>
            <a:r>
              <a:rPr lang="en-US" sz="1600" dirty="0">
                <a:latin typeface="Arial" panose="020B0604020202020204" pitchFamily="34" charset="0"/>
                <a:cs typeface="Arial" panose="020B0604020202020204" pitchFamily="34" charset="0"/>
              </a:rPr>
              <a:t>“If everyone has a right ‘to share in scientific advancement and its benefits,’ where are our pragmatic efforts to improve the spread of these advances? … even as our biomedical interventions become more effective, our capacity to distribute them equitably is further eroded.”</a:t>
            </a:r>
          </a:p>
          <a:p>
            <a:pPr lvl="4" algn="r"/>
            <a:r>
              <a:rPr lang="en-US" sz="1400" i="1" dirty="0">
                <a:latin typeface="Arial" panose="020B0604020202020204" pitchFamily="34" charset="0"/>
                <a:cs typeface="Arial" panose="020B0604020202020204" pitchFamily="34" charset="0"/>
              </a:rPr>
              <a:t>— Pathologies of Power: Rethinking Health and Human Rights, AJPH 1999</a:t>
            </a:r>
          </a:p>
        </p:txBody>
      </p:sp>
      <p:sp>
        <p:nvSpPr>
          <p:cNvPr id="9" name="TextBox 8">
            <a:extLst>
              <a:ext uri="{FF2B5EF4-FFF2-40B4-BE49-F238E27FC236}">
                <a16:creationId xmlns:a16="http://schemas.microsoft.com/office/drawing/2014/main" id="{781F02D2-34BF-2973-E6AA-2AB904AA0C0F}"/>
              </a:ext>
            </a:extLst>
          </p:cNvPr>
          <p:cNvSpPr txBox="1"/>
          <p:nvPr/>
        </p:nvSpPr>
        <p:spPr>
          <a:xfrm>
            <a:off x="432752" y="4286886"/>
            <a:ext cx="5774235" cy="2323713"/>
          </a:xfrm>
          <a:prstGeom prst="rect">
            <a:avLst/>
          </a:prstGeom>
          <a:noFill/>
        </p:spPr>
        <p:txBody>
          <a:bodyPr wrap="square">
            <a:spAutoFit/>
          </a:bodyPr>
          <a:lstStyle/>
          <a:p>
            <a:pPr marL="0" indent="0">
              <a:buNone/>
            </a:pPr>
            <a:r>
              <a:rPr lang="en-US" sz="1600" dirty="0">
                <a:latin typeface="Arial" panose="020B0604020202020204" pitchFamily="34" charset="0"/>
                <a:cs typeface="Arial" panose="020B0604020202020204" pitchFamily="34" charset="0"/>
              </a:rPr>
              <a:t>The right of everyone to enjoy the benefits of scientific progress and its applications i.e., </a:t>
            </a:r>
            <a:r>
              <a:rPr lang="en-US" sz="1600" dirty="0">
                <a:latin typeface="+mj-lt"/>
                <a:cs typeface="Arial" panose="020B0604020202020204" pitchFamily="34" charset="0"/>
              </a:rPr>
              <a:t>the right to science</a:t>
            </a:r>
            <a:r>
              <a:rPr lang="en-US" sz="1600" dirty="0">
                <a:latin typeface="Arial" panose="020B0604020202020204" pitchFamily="34" charset="0"/>
                <a:cs typeface="Arial" panose="020B0604020202020204" pitchFamily="34" charset="0"/>
              </a:rPr>
              <a:t>.</a:t>
            </a:r>
          </a:p>
          <a:p>
            <a:pPr marL="0" indent="0">
              <a:spcBef>
                <a:spcPts val="600"/>
              </a:spcBef>
              <a:buNone/>
            </a:pPr>
            <a:r>
              <a:rPr lang="en-US" sz="1600" dirty="0">
                <a:latin typeface="Arial" panose="020B0604020202020204" pitchFamily="34" charset="0"/>
                <a:cs typeface="Arial" panose="020B0604020202020204" pitchFamily="34" charset="0"/>
              </a:rPr>
              <a:t>Governments have “a duty to make available and accessible to all persons, without discrimination, especially to the most vulnerable, all the best available applications of scientific progress necessary to enjoy the highest attainable standard of heath.” </a:t>
            </a:r>
          </a:p>
          <a:p>
            <a:pPr lvl="4" algn="r"/>
            <a:r>
              <a:rPr lang="en-US" sz="1400" i="1" dirty="0">
                <a:latin typeface="Arial" panose="020B0604020202020204" pitchFamily="34" charset="0"/>
                <a:cs typeface="Arial" panose="020B0604020202020204" pitchFamily="34" charset="0"/>
              </a:rPr>
              <a:t>— General Comment 25, Committee on Economic, Social and Cultural Rights</a:t>
            </a:r>
          </a:p>
        </p:txBody>
      </p:sp>
      <p:grpSp>
        <p:nvGrpSpPr>
          <p:cNvPr id="4" name="Group 3">
            <a:extLst>
              <a:ext uri="{FF2B5EF4-FFF2-40B4-BE49-F238E27FC236}">
                <a16:creationId xmlns:a16="http://schemas.microsoft.com/office/drawing/2014/main" id="{D9B8D994-D1D1-DFBC-B50C-30D364BF437A}"/>
              </a:ext>
            </a:extLst>
          </p:cNvPr>
          <p:cNvGrpSpPr/>
          <p:nvPr/>
        </p:nvGrpSpPr>
        <p:grpSpPr>
          <a:xfrm>
            <a:off x="5302526" y="464286"/>
            <a:ext cx="904461" cy="904461"/>
            <a:chOff x="5302526" y="464286"/>
            <a:chExt cx="904461" cy="904461"/>
          </a:xfrm>
        </p:grpSpPr>
        <p:sp>
          <p:nvSpPr>
            <p:cNvPr id="6" name="Oval 5">
              <a:extLst>
                <a:ext uri="{FF2B5EF4-FFF2-40B4-BE49-F238E27FC236}">
                  <a16:creationId xmlns:a16="http://schemas.microsoft.com/office/drawing/2014/main" id="{3EBB71EF-C3F7-E8B7-93A9-691D4A033881}"/>
                </a:ext>
              </a:extLst>
            </p:cNvPr>
            <p:cNvSpPr/>
            <p:nvPr/>
          </p:nvSpPr>
          <p:spPr>
            <a:xfrm>
              <a:off x="5302526" y="464286"/>
              <a:ext cx="904461" cy="90446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2601F6BD-78B9-738C-5A14-FC23F2E549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6677" y="569475"/>
              <a:ext cx="676158" cy="720255"/>
            </a:xfrm>
            <a:prstGeom prst="rect">
              <a:avLst/>
            </a:prstGeom>
          </p:spPr>
        </p:pic>
      </p:grpSp>
    </p:spTree>
    <p:extLst>
      <p:ext uri="{BB962C8B-B14F-4D97-AF65-F5344CB8AC3E}">
        <p14:creationId xmlns:p14="http://schemas.microsoft.com/office/powerpoint/2010/main" val="151432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Shape, rectangle&#10;&#10;Description automatically generated">
            <a:extLst>
              <a:ext uri="{FF2B5EF4-FFF2-40B4-BE49-F238E27FC236}">
                <a16:creationId xmlns:a16="http://schemas.microsoft.com/office/drawing/2014/main" id="{0A6A0FB0-677D-E0F5-A700-FD69A2627C26}"/>
              </a:ext>
            </a:extLst>
          </p:cNvPr>
          <p:cNvPicPr>
            <a:picLocks noChangeAspect="1"/>
          </p:cNvPicPr>
          <p:nvPr/>
        </p:nvPicPr>
        <p:blipFill rotWithShape="1">
          <a:blip r:embed="rId2">
            <a:extLst>
              <a:ext uri="{28A0092B-C50C-407E-A947-70E740481C1C}">
                <a14:useLocalDpi xmlns:a14="http://schemas.microsoft.com/office/drawing/2010/main" val="0"/>
              </a:ext>
            </a:extLst>
          </a:blip>
          <a:srcRect r="9147"/>
          <a:stretch/>
        </p:blipFill>
        <p:spPr>
          <a:xfrm>
            <a:off x="3935324" y="4784262"/>
            <a:ext cx="8254828" cy="1712438"/>
          </a:xfrm>
          <a:prstGeom prst="rect">
            <a:avLst/>
          </a:prstGeom>
        </p:spPr>
      </p:pic>
      <p:grpSp>
        <p:nvGrpSpPr>
          <p:cNvPr id="2" name="Group 1">
            <a:extLst>
              <a:ext uri="{FF2B5EF4-FFF2-40B4-BE49-F238E27FC236}">
                <a16:creationId xmlns:a16="http://schemas.microsoft.com/office/drawing/2014/main" id="{27544527-5BB7-F84E-35C2-014DA65E9CDE}"/>
              </a:ext>
            </a:extLst>
          </p:cNvPr>
          <p:cNvGrpSpPr/>
          <p:nvPr/>
        </p:nvGrpSpPr>
        <p:grpSpPr>
          <a:xfrm>
            <a:off x="432751" y="425307"/>
            <a:ext cx="10322081" cy="759234"/>
            <a:chOff x="432751" y="425307"/>
            <a:chExt cx="10322081" cy="759234"/>
          </a:xfrm>
        </p:grpSpPr>
        <p:sp>
          <p:nvSpPr>
            <p:cNvPr id="3" name="Rectangle 2">
              <a:extLst>
                <a:ext uri="{FF2B5EF4-FFF2-40B4-BE49-F238E27FC236}">
                  <a16:creationId xmlns:a16="http://schemas.microsoft.com/office/drawing/2014/main" id="{6E4DE722-6774-33B1-5D2C-89636A7B1855}"/>
                </a:ext>
              </a:extLst>
            </p:cNvPr>
            <p:cNvSpPr txBox="1">
              <a:spLocks noChangeArrowheads="1"/>
            </p:cNvSpPr>
            <p:nvPr/>
          </p:nvSpPr>
          <p:spPr>
            <a:xfrm>
              <a:off x="432751" y="464286"/>
              <a:ext cx="10322081"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5"/>
                  </a:solidFill>
                  <a:latin typeface="Arial Black" charset="0"/>
                  <a:ea typeface="Arial Black" charset="0"/>
                  <a:cs typeface="Arial Black" charset="0"/>
                </a:rPr>
                <a:t>S</a:t>
              </a:r>
              <a:r>
                <a:rPr lang="en-US" sz="3200" b="1" dirty="0">
                  <a:latin typeface="Arial Black" charset="0"/>
                  <a:ea typeface="Arial Black" charset="0"/>
                  <a:cs typeface="Arial Black" charset="0"/>
                </a:rPr>
                <a:t>TAFF, </a:t>
              </a:r>
              <a:r>
                <a:rPr lang="en-US" sz="3200" b="1" dirty="0">
                  <a:solidFill>
                    <a:schemeClr val="accent5"/>
                  </a:solidFill>
                  <a:latin typeface="Arial Black" charset="0"/>
                  <a:ea typeface="Arial Black" charset="0"/>
                  <a:cs typeface="Arial Black" charset="0"/>
                </a:rPr>
                <a:t>S</a:t>
              </a:r>
              <a:r>
                <a:rPr lang="en-US" sz="3200" b="1" dirty="0">
                  <a:latin typeface="Arial Black" charset="0"/>
                  <a:ea typeface="Arial Black" charset="0"/>
                  <a:cs typeface="Arial Black" charset="0"/>
                </a:rPr>
                <a:t>TUFF, </a:t>
              </a:r>
              <a:r>
                <a:rPr lang="en-US" sz="3200" b="1" dirty="0">
                  <a:solidFill>
                    <a:schemeClr val="accent5"/>
                  </a:solidFill>
                  <a:latin typeface="Arial Black" charset="0"/>
                  <a:ea typeface="Arial Black" charset="0"/>
                  <a:cs typeface="Arial Black" charset="0"/>
                </a:rPr>
                <a:t>S</a:t>
              </a:r>
              <a:r>
                <a:rPr lang="en-US" sz="3200" b="1" dirty="0">
                  <a:latin typeface="Arial Black" charset="0"/>
                  <a:ea typeface="Arial Black" charset="0"/>
                  <a:cs typeface="Arial Black" charset="0"/>
                </a:rPr>
                <a:t>PACE, </a:t>
              </a:r>
              <a:r>
                <a:rPr lang="en-US" sz="3200" b="1" dirty="0">
                  <a:solidFill>
                    <a:schemeClr val="accent5"/>
                  </a:solidFill>
                  <a:latin typeface="Arial Black" charset="0"/>
                  <a:ea typeface="Arial Black" charset="0"/>
                  <a:cs typeface="Arial Black" charset="0"/>
                </a:rPr>
                <a:t>S</a:t>
              </a:r>
              <a:r>
                <a:rPr lang="en-US" sz="3200" b="1" dirty="0">
                  <a:latin typeface="Arial Black" charset="0"/>
                  <a:ea typeface="Arial Black" charset="0"/>
                  <a:cs typeface="Arial Black" charset="0"/>
                </a:rPr>
                <a:t>YSTEMS, </a:t>
              </a:r>
              <a:r>
                <a:rPr lang="en-US" sz="3200" b="1" dirty="0">
                  <a:solidFill>
                    <a:schemeClr val="accent5"/>
                  </a:solidFill>
                  <a:latin typeface="Arial Black" charset="0"/>
                  <a:ea typeface="Arial Black" charset="0"/>
                  <a:cs typeface="Arial Black" charset="0"/>
                </a:rPr>
                <a:t>S</a:t>
              </a:r>
              <a:r>
                <a:rPr lang="en-US" sz="3200" b="1" dirty="0">
                  <a:latin typeface="Arial Black" charset="0"/>
                  <a:ea typeface="Arial Black" charset="0"/>
                  <a:cs typeface="Arial Black" charset="0"/>
                </a:rPr>
                <a:t>UPPORT</a:t>
              </a:r>
            </a:p>
          </p:txBody>
        </p:sp>
        <p:sp>
          <p:nvSpPr>
            <p:cNvPr id="4" name="TextBox 3">
              <a:extLst>
                <a:ext uri="{FF2B5EF4-FFF2-40B4-BE49-F238E27FC236}">
                  <a16:creationId xmlns:a16="http://schemas.microsoft.com/office/drawing/2014/main" id="{165ACC77-6A1B-C340-9134-F7083F2F8CA9}"/>
                </a:ext>
              </a:extLst>
            </p:cNvPr>
            <p:cNvSpPr txBox="1"/>
            <p:nvPr/>
          </p:nvSpPr>
          <p:spPr>
            <a:xfrm>
              <a:off x="7920459" y="425307"/>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5" name="TextBox 4">
              <a:extLst>
                <a:ext uri="{FF2B5EF4-FFF2-40B4-BE49-F238E27FC236}">
                  <a16:creationId xmlns:a16="http://schemas.microsoft.com/office/drawing/2014/main" id="{94B793B2-02C8-555F-594E-AA9394409E5B}"/>
                </a:ext>
              </a:extLst>
            </p:cNvPr>
            <p:cNvSpPr txBox="1"/>
            <p:nvPr/>
          </p:nvSpPr>
          <p:spPr>
            <a:xfrm>
              <a:off x="5502707" y="425308"/>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6" name="TextBox 5">
              <a:extLst>
                <a:ext uri="{FF2B5EF4-FFF2-40B4-BE49-F238E27FC236}">
                  <a16:creationId xmlns:a16="http://schemas.microsoft.com/office/drawing/2014/main" id="{58FDE5C5-985F-EA7A-FD13-D3ABB1968B86}"/>
                </a:ext>
              </a:extLst>
            </p:cNvPr>
            <p:cNvSpPr txBox="1"/>
            <p:nvPr/>
          </p:nvSpPr>
          <p:spPr>
            <a:xfrm>
              <a:off x="3757193" y="425309"/>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7" name="TextBox 6">
              <a:extLst>
                <a:ext uri="{FF2B5EF4-FFF2-40B4-BE49-F238E27FC236}">
                  <a16:creationId xmlns:a16="http://schemas.microsoft.com/office/drawing/2014/main" id="{7EB5CB7A-CAA7-6CA1-61AF-6C57F9A3B83E}"/>
                </a:ext>
              </a:extLst>
            </p:cNvPr>
            <p:cNvSpPr txBox="1"/>
            <p:nvPr/>
          </p:nvSpPr>
          <p:spPr>
            <a:xfrm>
              <a:off x="2079024" y="430625"/>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8" name="TextBox 7">
              <a:extLst>
                <a:ext uri="{FF2B5EF4-FFF2-40B4-BE49-F238E27FC236}">
                  <a16:creationId xmlns:a16="http://schemas.microsoft.com/office/drawing/2014/main" id="{4A5914F1-4C47-51D9-3C75-CC77032C7346}"/>
                </a:ext>
              </a:extLst>
            </p:cNvPr>
            <p:cNvSpPr txBox="1"/>
            <p:nvPr/>
          </p:nvSpPr>
          <p:spPr>
            <a:xfrm>
              <a:off x="448699" y="425310"/>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grpSp>
      <p:sp>
        <p:nvSpPr>
          <p:cNvPr id="9" name="TextBox 8">
            <a:extLst>
              <a:ext uri="{FF2B5EF4-FFF2-40B4-BE49-F238E27FC236}">
                <a16:creationId xmlns:a16="http://schemas.microsoft.com/office/drawing/2014/main" id="{31C6A71F-CB47-F69D-F909-9FF6F91870C5}"/>
              </a:ext>
            </a:extLst>
          </p:cNvPr>
          <p:cNvSpPr txBox="1"/>
          <p:nvPr/>
        </p:nvSpPr>
        <p:spPr>
          <a:xfrm>
            <a:off x="370324" y="1918661"/>
            <a:ext cx="2103120" cy="1569660"/>
          </a:xfrm>
          <a:prstGeom prst="rect">
            <a:avLst/>
          </a:prstGeom>
          <a:noFill/>
        </p:spPr>
        <p:txBody>
          <a:bodyPr wrap="square">
            <a:spAutoFit/>
          </a:bodyPr>
          <a:lstStyle/>
          <a:p>
            <a:pPr algn="l"/>
            <a:r>
              <a:rPr lang="en-US" sz="1600" dirty="0">
                <a:latin typeface="Arial" panose="020B0604020202020204" pitchFamily="34" charset="0"/>
                <a:cs typeface="Arial" panose="020B0604020202020204" pitchFamily="34" charset="0"/>
              </a:rPr>
              <a:t>But the 1/4/6x24 campaign is about more than the short-course prevention and treatment regimens…</a:t>
            </a:r>
          </a:p>
        </p:txBody>
      </p:sp>
      <p:sp>
        <p:nvSpPr>
          <p:cNvPr id="10" name="TextBox 9">
            <a:extLst>
              <a:ext uri="{FF2B5EF4-FFF2-40B4-BE49-F238E27FC236}">
                <a16:creationId xmlns:a16="http://schemas.microsoft.com/office/drawing/2014/main" id="{74E6885F-68B4-6911-3DAF-6618065C353B}"/>
              </a:ext>
            </a:extLst>
          </p:cNvPr>
          <p:cNvSpPr txBox="1"/>
          <p:nvPr/>
        </p:nvSpPr>
        <p:spPr>
          <a:xfrm>
            <a:off x="2675572" y="1918661"/>
            <a:ext cx="2103120" cy="2308324"/>
          </a:xfrm>
          <a:prstGeom prst="rect">
            <a:avLst/>
          </a:prstGeom>
          <a:noFill/>
        </p:spPr>
        <p:txBody>
          <a:bodyPr wrap="square">
            <a:spAutoFit/>
          </a:bodyPr>
          <a:lstStyle/>
          <a:p>
            <a:pPr algn="l"/>
            <a:r>
              <a:rPr lang="en-US" sz="1600" dirty="0">
                <a:latin typeface="Arial" panose="020B0604020202020204" pitchFamily="34" charset="0"/>
                <a:cs typeface="Arial" panose="020B0604020202020204" pitchFamily="34" charset="0"/>
              </a:rPr>
              <a:t>This campaign is about claiming the right of people with TB to enjoy the benefits of scientific progress, which is a precondition for realizing the right to health. </a:t>
            </a:r>
          </a:p>
        </p:txBody>
      </p:sp>
      <p:sp>
        <p:nvSpPr>
          <p:cNvPr id="11" name="TextBox 10">
            <a:extLst>
              <a:ext uri="{FF2B5EF4-FFF2-40B4-BE49-F238E27FC236}">
                <a16:creationId xmlns:a16="http://schemas.microsoft.com/office/drawing/2014/main" id="{AD21D1A7-B968-69F7-6922-D65997908C7B}"/>
              </a:ext>
            </a:extLst>
          </p:cNvPr>
          <p:cNvSpPr txBox="1"/>
          <p:nvPr/>
        </p:nvSpPr>
        <p:spPr>
          <a:xfrm>
            <a:off x="4980820" y="1918661"/>
            <a:ext cx="2103120" cy="2554545"/>
          </a:xfrm>
          <a:prstGeom prst="rect">
            <a:avLst/>
          </a:prstGeom>
          <a:noFill/>
        </p:spPr>
        <p:txBody>
          <a:bodyPr wrap="square">
            <a:spAutoFit/>
          </a:bodyPr>
          <a:lstStyle/>
          <a:p>
            <a:pPr algn="l"/>
            <a:r>
              <a:rPr lang="en-US" sz="1600" dirty="0">
                <a:latin typeface="Arial" panose="020B0604020202020204" pitchFamily="34" charset="0"/>
                <a:cs typeface="Arial" panose="020B0604020202020204" pitchFamily="34" charset="0"/>
              </a:rPr>
              <a:t>It’s about getting in place the “staff, stuff, space, systems, and support” needed to successfully make available today’s short-course regimens – for everyone, everywhere. </a:t>
            </a:r>
          </a:p>
        </p:txBody>
      </p:sp>
      <p:sp>
        <p:nvSpPr>
          <p:cNvPr id="12" name="TextBox 11">
            <a:extLst>
              <a:ext uri="{FF2B5EF4-FFF2-40B4-BE49-F238E27FC236}">
                <a16:creationId xmlns:a16="http://schemas.microsoft.com/office/drawing/2014/main" id="{5849BB3F-AAAC-F288-2D85-60A2FA326B3F}"/>
              </a:ext>
            </a:extLst>
          </p:cNvPr>
          <p:cNvSpPr txBox="1"/>
          <p:nvPr/>
        </p:nvSpPr>
        <p:spPr>
          <a:xfrm>
            <a:off x="7286068" y="1904739"/>
            <a:ext cx="2103120" cy="2308324"/>
          </a:xfrm>
          <a:prstGeom prst="rect">
            <a:avLst/>
          </a:prstGeom>
          <a:noFill/>
        </p:spPr>
        <p:txBody>
          <a:bodyPr wrap="square">
            <a:spAutoFit/>
          </a:bodyPr>
          <a:lstStyle/>
          <a:p>
            <a:pPr algn="l"/>
            <a:r>
              <a:rPr lang="en-US" sz="1600" dirty="0">
                <a:latin typeface="Arial" panose="020B0604020202020204" pitchFamily="34" charset="0"/>
                <a:cs typeface="Arial" panose="020B0604020202020204" pitchFamily="34" charset="0"/>
              </a:rPr>
              <a:t>And in doing so, to bring to the global fight against TB by the end of 2024, the energy, resources, and common cause necessary to get back on track to ending TB.</a:t>
            </a:r>
          </a:p>
        </p:txBody>
      </p:sp>
      <p:sp>
        <p:nvSpPr>
          <p:cNvPr id="13" name="TextBox 12">
            <a:extLst>
              <a:ext uri="{FF2B5EF4-FFF2-40B4-BE49-F238E27FC236}">
                <a16:creationId xmlns:a16="http://schemas.microsoft.com/office/drawing/2014/main" id="{9B288572-C842-2923-5383-36F0E8912002}"/>
              </a:ext>
            </a:extLst>
          </p:cNvPr>
          <p:cNvSpPr txBox="1"/>
          <p:nvPr/>
        </p:nvSpPr>
        <p:spPr>
          <a:xfrm>
            <a:off x="9591316" y="1918661"/>
            <a:ext cx="2207064" cy="2062103"/>
          </a:xfrm>
          <a:prstGeom prst="rect">
            <a:avLst/>
          </a:prstGeom>
          <a:noFill/>
        </p:spPr>
        <p:txBody>
          <a:bodyPr wrap="square">
            <a:spAutoFit/>
          </a:bodyPr>
          <a:lstStyle/>
          <a:p>
            <a:pPr algn="l"/>
            <a:r>
              <a:rPr lang="en-US" sz="1600" dirty="0">
                <a:latin typeface="Arial" panose="020B0604020202020204" pitchFamily="34" charset="0"/>
                <a:cs typeface="Arial" panose="020B0604020202020204" pitchFamily="34" charset="0"/>
              </a:rPr>
              <a:t>Inspired by the 3x5 initiative through which the WHO and UNAIDS sought to provide HIV treatment to 3 million people in LMICs by the end of 2005…</a:t>
            </a:r>
            <a:endParaRPr lang="en-US" sz="1600" dirty="0">
              <a:latin typeface="+mj-lt"/>
              <a:cs typeface="Arial" panose="020B0604020202020204" pitchFamily="34" charset="0"/>
            </a:endParaRPr>
          </a:p>
        </p:txBody>
      </p:sp>
      <p:sp>
        <p:nvSpPr>
          <p:cNvPr id="16" name="TextBox 15">
            <a:extLst>
              <a:ext uri="{FF2B5EF4-FFF2-40B4-BE49-F238E27FC236}">
                <a16:creationId xmlns:a16="http://schemas.microsoft.com/office/drawing/2014/main" id="{ECDB2F4F-3538-51CA-398C-2AF3275FC518}"/>
              </a:ext>
            </a:extLst>
          </p:cNvPr>
          <p:cNvSpPr txBox="1"/>
          <p:nvPr/>
        </p:nvSpPr>
        <p:spPr>
          <a:xfrm>
            <a:off x="4754697" y="5024174"/>
            <a:ext cx="6836992" cy="1200329"/>
          </a:xfrm>
          <a:prstGeom prst="rect">
            <a:avLst/>
          </a:prstGeom>
          <a:noFill/>
        </p:spPr>
        <p:txBody>
          <a:bodyPr wrap="square">
            <a:spAutoFit/>
          </a:bodyPr>
          <a:lstStyle/>
          <a:p>
            <a:r>
              <a:rPr lang="en-US" sz="2400" dirty="0">
                <a:solidFill>
                  <a:schemeClr val="bg1"/>
                </a:solidFill>
                <a:latin typeface="+mj-lt"/>
                <a:cs typeface="Arial" panose="020B0604020202020204" pitchFamily="34" charset="0"/>
              </a:rPr>
              <a:t>1/4/6x24 is about setting an inspired new goal to rally around to help get us back on track to ending TB.</a:t>
            </a:r>
            <a:endParaRPr lang="en-US" sz="2400" dirty="0">
              <a:solidFill>
                <a:schemeClr val="bg1"/>
              </a:solidFill>
            </a:endParaRPr>
          </a:p>
        </p:txBody>
      </p:sp>
      <p:grpSp>
        <p:nvGrpSpPr>
          <p:cNvPr id="29" name="Group 28">
            <a:extLst>
              <a:ext uri="{FF2B5EF4-FFF2-40B4-BE49-F238E27FC236}">
                <a16:creationId xmlns:a16="http://schemas.microsoft.com/office/drawing/2014/main" id="{EC83049F-BDCA-1B77-008A-9C6871227712}"/>
              </a:ext>
            </a:extLst>
          </p:cNvPr>
          <p:cNvGrpSpPr/>
          <p:nvPr/>
        </p:nvGrpSpPr>
        <p:grpSpPr>
          <a:xfrm>
            <a:off x="1433085" y="3195933"/>
            <a:ext cx="927868" cy="736059"/>
            <a:chOff x="1433085" y="3528899"/>
            <a:chExt cx="927868" cy="736059"/>
          </a:xfrm>
        </p:grpSpPr>
        <p:sp>
          <p:nvSpPr>
            <p:cNvPr id="25" name="Oval 24">
              <a:extLst>
                <a:ext uri="{FF2B5EF4-FFF2-40B4-BE49-F238E27FC236}">
                  <a16:creationId xmlns:a16="http://schemas.microsoft.com/office/drawing/2014/main" id="{D8D29B55-ABFE-3ECE-82FC-2D7C1FCB0887}"/>
                </a:ext>
              </a:extLst>
            </p:cNvPr>
            <p:cNvSpPr/>
            <p:nvPr/>
          </p:nvSpPr>
          <p:spPr>
            <a:xfrm>
              <a:off x="1624894" y="3528899"/>
              <a:ext cx="736059" cy="73605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F36171FD-BBD1-D8E7-2447-B9D38BED2D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3085" y="3733613"/>
              <a:ext cx="866775" cy="438150"/>
            </a:xfrm>
            <a:prstGeom prst="rect">
              <a:avLst/>
            </a:prstGeom>
          </p:spPr>
        </p:pic>
      </p:grpSp>
      <p:grpSp>
        <p:nvGrpSpPr>
          <p:cNvPr id="30" name="Group 29">
            <a:extLst>
              <a:ext uri="{FF2B5EF4-FFF2-40B4-BE49-F238E27FC236}">
                <a16:creationId xmlns:a16="http://schemas.microsoft.com/office/drawing/2014/main" id="{E7AE38F4-11A8-D388-A282-72D9258B5D49}"/>
              </a:ext>
            </a:extLst>
          </p:cNvPr>
          <p:cNvGrpSpPr/>
          <p:nvPr/>
        </p:nvGrpSpPr>
        <p:grpSpPr>
          <a:xfrm>
            <a:off x="4015435" y="1271772"/>
            <a:ext cx="811905" cy="736059"/>
            <a:chOff x="4015435" y="1604738"/>
            <a:chExt cx="811905" cy="736059"/>
          </a:xfrm>
        </p:grpSpPr>
        <p:sp>
          <p:nvSpPr>
            <p:cNvPr id="26" name="Oval 25">
              <a:extLst>
                <a:ext uri="{FF2B5EF4-FFF2-40B4-BE49-F238E27FC236}">
                  <a16:creationId xmlns:a16="http://schemas.microsoft.com/office/drawing/2014/main" id="{BAA45CBC-B88C-84B5-3900-EEDEE8542BE1}"/>
                </a:ext>
              </a:extLst>
            </p:cNvPr>
            <p:cNvSpPr/>
            <p:nvPr/>
          </p:nvSpPr>
          <p:spPr>
            <a:xfrm>
              <a:off x="4015435" y="1604738"/>
              <a:ext cx="736059" cy="73605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B63340F-3203-6EB4-EC44-D323C21D27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372152">
              <a:off x="4189165" y="1615581"/>
              <a:ext cx="561975" cy="714375"/>
            </a:xfrm>
            <a:prstGeom prst="rect">
              <a:avLst/>
            </a:prstGeom>
          </p:spPr>
        </p:pic>
      </p:grpSp>
      <p:grpSp>
        <p:nvGrpSpPr>
          <p:cNvPr id="31" name="Group 30">
            <a:extLst>
              <a:ext uri="{FF2B5EF4-FFF2-40B4-BE49-F238E27FC236}">
                <a16:creationId xmlns:a16="http://schemas.microsoft.com/office/drawing/2014/main" id="{7E94F28B-142F-D524-FFAD-62D31C2910B1}"/>
              </a:ext>
            </a:extLst>
          </p:cNvPr>
          <p:cNvGrpSpPr/>
          <p:nvPr/>
        </p:nvGrpSpPr>
        <p:grpSpPr>
          <a:xfrm>
            <a:off x="6358200" y="3838797"/>
            <a:ext cx="736059" cy="736913"/>
            <a:chOff x="6358200" y="4171763"/>
            <a:chExt cx="736059" cy="736913"/>
          </a:xfrm>
        </p:grpSpPr>
        <p:sp>
          <p:nvSpPr>
            <p:cNvPr id="27" name="Oval 26">
              <a:extLst>
                <a:ext uri="{FF2B5EF4-FFF2-40B4-BE49-F238E27FC236}">
                  <a16:creationId xmlns:a16="http://schemas.microsoft.com/office/drawing/2014/main" id="{0FFB777C-A981-DD5A-79AC-8EE0D7D943D8}"/>
                </a:ext>
              </a:extLst>
            </p:cNvPr>
            <p:cNvSpPr/>
            <p:nvPr/>
          </p:nvSpPr>
          <p:spPr>
            <a:xfrm>
              <a:off x="6358200" y="4172617"/>
              <a:ext cx="736059" cy="73605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58274C7C-45FB-6471-FACF-EB402F3332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60639" y="4171763"/>
              <a:ext cx="633620" cy="633620"/>
            </a:xfrm>
            <a:prstGeom prst="rect">
              <a:avLst/>
            </a:prstGeom>
          </p:spPr>
        </p:pic>
      </p:grpSp>
      <p:grpSp>
        <p:nvGrpSpPr>
          <p:cNvPr id="32" name="Group 31">
            <a:extLst>
              <a:ext uri="{FF2B5EF4-FFF2-40B4-BE49-F238E27FC236}">
                <a16:creationId xmlns:a16="http://schemas.microsoft.com/office/drawing/2014/main" id="{AC432E4A-FFE2-314E-1F84-948B4CA207D4}"/>
              </a:ext>
            </a:extLst>
          </p:cNvPr>
          <p:cNvGrpSpPr/>
          <p:nvPr/>
        </p:nvGrpSpPr>
        <p:grpSpPr>
          <a:xfrm>
            <a:off x="8953346" y="1231274"/>
            <a:ext cx="736059" cy="793344"/>
            <a:chOff x="8953346" y="1564240"/>
            <a:chExt cx="736059" cy="793344"/>
          </a:xfrm>
        </p:grpSpPr>
        <p:sp>
          <p:nvSpPr>
            <p:cNvPr id="28" name="Oval 27">
              <a:extLst>
                <a:ext uri="{FF2B5EF4-FFF2-40B4-BE49-F238E27FC236}">
                  <a16:creationId xmlns:a16="http://schemas.microsoft.com/office/drawing/2014/main" id="{87E0F837-9FE2-2BBD-E777-7918514290E3}"/>
                </a:ext>
              </a:extLst>
            </p:cNvPr>
            <p:cNvSpPr/>
            <p:nvPr/>
          </p:nvSpPr>
          <p:spPr>
            <a:xfrm>
              <a:off x="8953346" y="1621525"/>
              <a:ext cx="736059" cy="73605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B67B48A9-9009-FEB0-72A6-32CBB46CEE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902134">
              <a:off x="9025389" y="1564240"/>
              <a:ext cx="602583" cy="670800"/>
            </a:xfrm>
            <a:prstGeom prst="rect">
              <a:avLst/>
            </a:prstGeom>
          </p:spPr>
        </p:pic>
      </p:grpSp>
      <p:grpSp>
        <p:nvGrpSpPr>
          <p:cNvPr id="21" name="Group 20">
            <a:extLst>
              <a:ext uri="{FF2B5EF4-FFF2-40B4-BE49-F238E27FC236}">
                <a16:creationId xmlns:a16="http://schemas.microsoft.com/office/drawing/2014/main" id="{CCA72B9E-8A73-2D2B-F0C5-CC91C335D70F}"/>
              </a:ext>
            </a:extLst>
          </p:cNvPr>
          <p:cNvGrpSpPr/>
          <p:nvPr/>
        </p:nvGrpSpPr>
        <p:grpSpPr>
          <a:xfrm rot="16200000">
            <a:off x="11545969" y="4575534"/>
            <a:ext cx="91440" cy="428560"/>
            <a:chOff x="8311168" y="2917354"/>
            <a:chExt cx="91440" cy="428560"/>
          </a:xfrm>
        </p:grpSpPr>
        <p:sp>
          <p:nvSpPr>
            <p:cNvPr id="23" name="Oval 22">
              <a:extLst>
                <a:ext uri="{FF2B5EF4-FFF2-40B4-BE49-F238E27FC236}">
                  <a16:creationId xmlns:a16="http://schemas.microsoft.com/office/drawing/2014/main" id="{B6152596-A6D9-A79B-07D2-55E2B43F781B}"/>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57ABFC2-B467-79D2-58F4-18AFF7515204}"/>
                </a:ext>
              </a:extLst>
            </p:cNvPr>
            <p:cNvSpPr/>
            <p:nvPr/>
          </p:nvSpPr>
          <p:spPr>
            <a:xfrm>
              <a:off x="8330916"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248F32-B4E2-3DF7-6EB3-EE36C338F942}"/>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9781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EA89B83-FE7F-0DB4-6CF8-05C3ADBE5665}"/>
              </a:ext>
            </a:extLst>
          </p:cNvPr>
          <p:cNvSpPr/>
          <p:nvPr/>
        </p:nvSpPr>
        <p:spPr>
          <a:xfrm>
            <a:off x="0" y="2105247"/>
            <a:ext cx="12192000" cy="42689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AD19DA3-428C-D3AC-5D4A-902F9A4B2527}"/>
              </a:ext>
            </a:extLst>
          </p:cNvPr>
          <p:cNvGrpSpPr/>
          <p:nvPr/>
        </p:nvGrpSpPr>
        <p:grpSpPr>
          <a:xfrm>
            <a:off x="432751" y="425307"/>
            <a:ext cx="10322081" cy="759234"/>
            <a:chOff x="432751" y="425307"/>
            <a:chExt cx="10322081" cy="759234"/>
          </a:xfrm>
        </p:grpSpPr>
        <p:sp>
          <p:nvSpPr>
            <p:cNvPr id="42" name="Rectangle 2">
              <a:extLst>
                <a:ext uri="{FF2B5EF4-FFF2-40B4-BE49-F238E27FC236}">
                  <a16:creationId xmlns:a16="http://schemas.microsoft.com/office/drawing/2014/main" id="{A8790B40-A3BF-D391-DE43-4E1FCC73FA61}"/>
                </a:ext>
              </a:extLst>
            </p:cNvPr>
            <p:cNvSpPr txBox="1">
              <a:spLocks noChangeArrowheads="1"/>
            </p:cNvSpPr>
            <p:nvPr/>
          </p:nvSpPr>
          <p:spPr>
            <a:xfrm>
              <a:off x="432751" y="464286"/>
              <a:ext cx="10322081"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5"/>
                  </a:solidFill>
                  <a:latin typeface="Arial Black" charset="0"/>
                  <a:ea typeface="Arial Black" charset="0"/>
                  <a:cs typeface="Arial Black" charset="0"/>
                </a:rPr>
                <a:t>S</a:t>
              </a:r>
              <a:r>
                <a:rPr lang="en-US" sz="3200" b="1" dirty="0">
                  <a:latin typeface="Arial Black" charset="0"/>
                  <a:ea typeface="Arial Black" charset="0"/>
                  <a:cs typeface="Arial Black" charset="0"/>
                </a:rPr>
                <a:t>TAFF, </a:t>
              </a:r>
              <a:r>
                <a:rPr lang="en-US" sz="3200" b="1" dirty="0">
                  <a:solidFill>
                    <a:schemeClr val="accent5"/>
                  </a:solidFill>
                  <a:latin typeface="Arial Black" charset="0"/>
                  <a:ea typeface="Arial Black" charset="0"/>
                  <a:cs typeface="Arial Black" charset="0"/>
                </a:rPr>
                <a:t>S</a:t>
              </a:r>
              <a:r>
                <a:rPr lang="en-US" sz="3200" b="1" dirty="0">
                  <a:latin typeface="Arial Black" charset="0"/>
                  <a:ea typeface="Arial Black" charset="0"/>
                  <a:cs typeface="Arial Black" charset="0"/>
                </a:rPr>
                <a:t>TUFF, </a:t>
              </a:r>
              <a:r>
                <a:rPr lang="en-US" sz="3200" b="1" dirty="0">
                  <a:solidFill>
                    <a:schemeClr val="accent5"/>
                  </a:solidFill>
                  <a:latin typeface="Arial Black" charset="0"/>
                  <a:ea typeface="Arial Black" charset="0"/>
                  <a:cs typeface="Arial Black" charset="0"/>
                </a:rPr>
                <a:t>S</a:t>
              </a:r>
              <a:r>
                <a:rPr lang="en-US" sz="3200" b="1" dirty="0">
                  <a:latin typeface="Arial Black" charset="0"/>
                  <a:ea typeface="Arial Black" charset="0"/>
                  <a:cs typeface="Arial Black" charset="0"/>
                </a:rPr>
                <a:t>PACE,</a:t>
              </a:r>
              <a:r>
                <a:rPr lang="en-US" sz="3200" b="1" dirty="0">
                  <a:solidFill>
                    <a:schemeClr val="accent5"/>
                  </a:solidFill>
                  <a:latin typeface="Arial Black" charset="0"/>
                  <a:ea typeface="Arial Black" charset="0"/>
                  <a:cs typeface="Arial Black" charset="0"/>
                </a:rPr>
                <a:t> S</a:t>
              </a:r>
              <a:r>
                <a:rPr lang="en-US" sz="3200" b="1" dirty="0">
                  <a:latin typeface="Arial Black" charset="0"/>
                  <a:ea typeface="Arial Black" charset="0"/>
                  <a:cs typeface="Arial Black" charset="0"/>
                </a:rPr>
                <a:t>YSTEMS,</a:t>
              </a:r>
              <a:r>
                <a:rPr lang="en-US" sz="3200" b="1" dirty="0">
                  <a:solidFill>
                    <a:schemeClr val="accent5"/>
                  </a:solidFill>
                  <a:latin typeface="Arial Black" charset="0"/>
                  <a:ea typeface="Arial Black" charset="0"/>
                  <a:cs typeface="Arial Black" charset="0"/>
                </a:rPr>
                <a:t> S</a:t>
              </a:r>
              <a:r>
                <a:rPr lang="en-US" sz="3200" b="1" dirty="0">
                  <a:latin typeface="Arial Black" charset="0"/>
                  <a:ea typeface="Arial Black" charset="0"/>
                  <a:cs typeface="Arial Black" charset="0"/>
                </a:rPr>
                <a:t>UPPORT</a:t>
              </a:r>
            </a:p>
          </p:txBody>
        </p:sp>
        <p:sp>
          <p:nvSpPr>
            <p:cNvPr id="43" name="TextBox 42">
              <a:extLst>
                <a:ext uri="{FF2B5EF4-FFF2-40B4-BE49-F238E27FC236}">
                  <a16:creationId xmlns:a16="http://schemas.microsoft.com/office/drawing/2014/main" id="{5D46C7D1-0408-1DE3-D629-91EC2E857825}"/>
                </a:ext>
              </a:extLst>
            </p:cNvPr>
            <p:cNvSpPr txBox="1"/>
            <p:nvPr/>
          </p:nvSpPr>
          <p:spPr>
            <a:xfrm>
              <a:off x="7920459" y="425307"/>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44" name="TextBox 43">
              <a:extLst>
                <a:ext uri="{FF2B5EF4-FFF2-40B4-BE49-F238E27FC236}">
                  <a16:creationId xmlns:a16="http://schemas.microsoft.com/office/drawing/2014/main" id="{BA1547CA-78DD-DD77-E8E5-E2E4E1FD65AC}"/>
                </a:ext>
              </a:extLst>
            </p:cNvPr>
            <p:cNvSpPr txBox="1"/>
            <p:nvPr/>
          </p:nvSpPr>
          <p:spPr>
            <a:xfrm>
              <a:off x="5502707" y="425308"/>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45" name="TextBox 44">
              <a:extLst>
                <a:ext uri="{FF2B5EF4-FFF2-40B4-BE49-F238E27FC236}">
                  <a16:creationId xmlns:a16="http://schemas.microsoft.com/office/drawing/2014/main" id="{426EFACB-3088-39E7-CB85-E1ACC8BF957F}"/>
                </a:ext>
              </a:extLst>
            </p:cNvPr>
            <p:cNvSpPr txBox="1"/>
            <p:nvPr/>
          </p:nvSpPr>
          <p:spPr>
            <a:xfrm>
              <a:off x="3757193" y="425309"/>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46" name="TextBox 45">
              <a:extLst>
                <a:ext uri="{FF2B5EF4-FFF2-40B4-BE49-F238E27FC236}">
                  <a16:creationId xmlns:a16="http://schemas.microsoft.com/office/drawing/2014/main" id="{E7734ECC-C2B5-7054-63F2-1E614D2D1A5E}"/>
                </a:ext>
              </a:extLst>
            </p:cNvPr>
            <p:cNvSpPr txBox="1"/>
            <p:nvPr/>
          </p:nvSpPr>
          <p:spPr>
            <a:xfrm>
              <a:off x="2079024" y="430625"/>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47" name="TextBox 46">
              <a:extLst>
                <a:ext uri="{FF2B5EF4-FFF2-40B4-BE49-F238E27FC236}">
                  <a16:creationId xmlns:a16="http://schemas.microsoft.com/office/drawing/2014/main" id="{F9B080E1-3564-9295-4393-E32070072AEE}"/>
                </a:ext>
              </a:extLst>
            </p:cNvPr>
            <p:cNvSpPr txBox="1"/>
            <p:nvPr/>
          </p:nvSpPr>
          <p:spPr>
            <a:xfrm>
              <a:off x="448699" y="425310"/>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grpSp>
      <p:sp>
        <p:nvSpPr>
          <p:cNvPr id="48" name="TextBox 47">
            <a:extLst>
              <a:ext uri="{FF2B5EF4-FFF2-40B4-BE49-F238E27FC236}">
                <a16:creationId xmlns:a16="http://schemas.microsoft.com/office/drawing/2014/main" id="{D7B8DBEF-094A-97B1-F0F2-41C63DAE2D5E}"/>
              </a:ext>
            </a:extLst>
          </p:cNvPr>
          <p:cNvSpPr txBox="1"/>
          <p:nvPr/>
        </p:nvSpPr>
        <p:spPr>
          <a:xfrm>
            <a:off x="448699" y="2415625"/>
            <a:ext cx="2103120" cy="2339102"/>
          </a:xfrm>
          <a:prstGeom prst="rect">
            <a:avLst/>
          </a:prstGeom>
          <a:noFill/>
        </p:spPr>
        <p:txBody>
          <a:bodyPr wrap="square">
            <a:spAutoFit/>
          </a:bodyPr>
          <a:lstStyle/>
          <a:p>
            <a:pPr algn="l"/>
            <a:r>
              <a:rPr lang="en-US" sz="1800" b="1" dirty="0">
                <a:solidFill>
                  <a:schemeClr val="accent5"/>
                </a:solidFill>
                <a:latin typeface="+mj-lt"/>
                <a:cs typeface="Arial" panose="020B0604020202020204" pitchFamily="34" charset="0"/>
              </a:rPr>
              <a:t>STAFF</a:t>
            </a:r>
            <a:endParaRPr lang="en-US" b="1" dirty="0">
              <a:solidFill>
                <a:schemeClr val="accent5"/>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Staff being all care providers, including doctors, nurses, community health workers (e.g., public, private, informal, community-based, etc.)</a:t>
            </a:r>
          </a:p>
        </p:txBody>
      </p:sp>
      <p:sp>
        <p:nvSpPr>
          <p:cNvPr id="49" name="TextBox 48">
            <a:extLst>
              <a:ext uri="{FF2B5EF4-FFF2-40B4-BE49-F238E27FC236}">
                <a16:creationId xmlns:a16="http://schemas.microsoft.com/office/drawing/2014/main" id="{EE41AC05-0494-A423-1A96-8938C737E5ED}"/>
              </a:ext>
            </a:extLst>
          </p:cNvPr>
          <p:cNvSpPr txBox="1"/>
          <p:nvPr/>
        </p:nvSpPr>
        <p:spPr>
          <a:xfrm>
            <a:off x="2806197" y="2415625"/>
            <a:ext cx="2103120" cy="2339102"/>
          </a:xfrm>
          <a:prstGeom prst="rect">
            <a:avLst/>
          </a:prstGeom>
          <a:noFill/>
        </p:spPr>
        <p:txBody>
          <a:bodyPr wrap="square">
            <a:spAutoFit/>
          </a:bodyPr>
          <a:lstStyle/>
          <a:p>
            <a:pPr algn="l"/>
            <a:r>
              <a:rPr lang="en-US" sz="1800" b="1" dirty="0">
                <a:solidFill>
                  <a:schemeClr val="accent5"/>
                </a:solidFill>
                <a:latin typeface="+mj-lt"/>
                <a:cs typeface="Arial" panose="020B0604020202020204" pitchFamily="34" charset="0"/>
              </a:rPr>
              <a:t>STUFF</a:t>
            </a:r>
            <a:r>
              <a:rPr lang="en-US" sz="1800" dirty="0">
                <a:solidFill>
                  <a:srgbClr val="EF3E42"/>
                </a:solidFill>
                <a:latin typeface="Arial" panose="020B0604020202020204" pitchFamily="34" charset="0"/>
                <a:cs typeface="Arial" panose="020B0604020202020204" pitchFamily="34" charset="0"/>
              </a:rPr>
              <a:t> </a:t>
            </a:r>
          </a:p>
          <a:p>
            <a:pPr algn="l"/>
            <a:r>
              <a:rPr lang="en-US" sz="1600" dirty="0">
                <a:latin typeface="Arial" panose="020B0604020202020204" pitchFamily="34" charset="0"/>
                <a:cs typeface="Arial" panose="020B0604020202020204" pitchFamily="34" charset="0"/>
              </a:rPr>
              <a:t>Stuff being diagnostic tests and corresponding consumables, imaging technologies, medications, other equipment</a:t>
            </a:r>
          </a:p>
        </p:txBody>
      </p:sp>
      <p:sp>
        <p:nvSpPr>
          <p:cNvPr id="50" name="TextBox 49">
            <a:extLst>
              <a:ext uri="{FF2B5EF4-FFF2-40B4-BE49-F238E27FC236}">
                <a16:creationId xmlns:a16="http://schemas.microsoft.com/office/drawing/2014/main" id="{137CA874-B588-AE8D-5643-F8950021DA2B}"/>
              </a:ext>
            </a:extLst>
          </p:cNvPr>
          <p:cNvSpPr txBox="1"/>
          <p:nvPr/>
        </p:nvSpPr>
        <p:spPr>
          <a:xfrm>
            <a:off x="5163695" y="2415625"/>
            <a:ext cx="2103120" cy="2092881"/>
          </a:xfrm>
          <a:prstGeom prst="rect">
            <a:avLst/>
          </a:prstGeom>
          <a:noFill/>
        </p:spPr>
        <p:txBody>
          <a:bodyPr wrap="square">
            <a:spAutoFit/>
          </a:bodyPr>
          <a:lstStyle/>
          <a:p>
            <a:pPr algn="l"/>
            <a:r>
              <a:rPr lang="en-US" sz="1800" b="1" dirty="0">
                <a:solidFill>
                  <a:schemeClr val="accent5"/>
                </a:solidFill>
                <a:latin typeface="+mj-lt"/>
                <a:cs typeface="Arial" panose="020B0604020202020204" pitchFamily="34" charset="0"/>
              </a:rPr>
              <a:t>SPACE</a:t>
            </a:r>
            <a:endParaRPr lang="en-US" b="1" dirty="0">
              <a:solidFill>
                <a:schemeClr val="accent5"/>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Space being appropriate, dignified care facilities for patients within a clinic, hospital, or community care setting</a:t>
            </a:r>
          </a:p>
        </p:txBody>
      </p:sp>
      <p:sp>
        <p:nvSpPr>
          <p:cNvPr id="51" name="TextBox 50">
            <a:extLst>
              <a:ext uri="{FF2B5EF4-FFF2-40B4-BE49-F238E27FC236}">
                <a16:creationId xmlns:a16="http://schemas.microsoft.com/office/drawing/2014/main" id="{7D272327-D751-73C8-2019-C8FC58FFEEA9}"/>
              </a:ext>
            </a:extLst>
          </p:cNvPr>
          <p:cNvSpPr txBox="1"/>
          <p:nvPr/>
        </p:nvSpPr>
        <p:spPr>
          <a:xfrm>
            <a:off x="7521193" y="2401703"/>
            <a:ext cx="2103120" cy="2092881"/>
          </a:xfrm>
          <a:prstGeom prst="rect">
            <a:avLst/>
          </a:prstGeom>
          <a:noFill/>
        </p:spPr>
        <p:txBody>
          <a:bodyPr wrap="square">
            <a:spAutoFit/>
          </a:bodyPr>
          <a:lstStyle/>
          <a:p>
            <a:pPr algn="l"/>
            <a:r>
              <a:rPr lang="en-US" sz="1800" b="1" dirty="0">
                <a:solidFill>
                  <a:schemeClr val="accent5"/>
                </a:solidFill>
                <a:latin typeface="+mj-lt"/>
                <a:cs typeface="Arial" panose="020B0604020202020204" pitchFamily="34" charset="0"/>
              </a:rPr>
              <a:t>SYSTEMS</a:t>
            </a:r>
            <a:endParaRPr lang="en-US" b="1" dirty="0">
              <a:solidFill>
                <a:schemeClr val="accent5"/>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Systems being policymaking and regulatory mechanisms, active case finding outreach programs, referral services</a:t>
            </a:r>
          </a:p>
        </p:txBody>
      </p:sp>
      <p:sp>
        <p:nvSpPr>
          <p:cNvPr id="52" name="TextBox 51">
            <a:extLst>
              <a:ext uri="{FF2B5EF4-FFF2-40B4-BE49-F238E27FC236}">
                <a16:creationId xmlns:a16="http://schemas.microsoft.com/office/drawing/2014/main" id="{EDA30722-5D46-7D36-FE38-8DDD2AE50FF8}"/>
              </a:ext>
            </a:extLst>
          </p:cNvPr>
          <p:cNvSpPr txBox="1"/>
          <p:nvPr/>
        </p:nvSpPr>
        <p:spPr>
          <a:xfrm>
            <a:off x="9878691" y="2415625"/>
            <a:ext cx="2103120" cy="3323987"/>
          </a:xfrm>
          <a:prstGeom prst="rect">
            <a:avLst/>
          </a:prstGeom>
          <a:noFill/>
        </p:spPr>
        <p:txBody>
          <a:bodyPr wrap="square">
            <a:spAutoFit/>
          </a:bodyPr>
          <a:lstStyle/>
          <a:p>
            <a:pPr algn="l"/>
            <a:r>
              <a:rPr lang="en-US" sz="1800" b="1" dirty="0">
                <a:solidFill>
                  <a:schemeClr val="accent5"/>
                </a:solidFill>
                <a:latin typeface="+mj-lt"/>
                <a:cs typeface="Arial" panose="020B0604020202020204" pitchFamily="34" charset="0"/>
              </a:rPr>
              <a:t>SUPPORT</a:t>
            </a:r>
            <a:endParaRPr lang="en-US" b="1" dirty="0">
              <a:solidFill>
                <a:schemeClr val="accent5"/>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Support being accompaniments for patients to get better, such as food, housing, counselling, and other psychosocial services. This approach requires a multi-sector and fully financed TB response.</a:t>
            </a:r>
          </a:p>
        </p:txBody>
      </p:sp>
      <p:pic>
        <p:nvPicPr>
          <p:cNvPr id="71" name="Picture 70" descr="Shape, circle&#10;&#10;Description automatically generated">
            <a:extLst>
              <a:ext uri="{FF2B5EF4-FFF2-40B4-BE49-F238E27FC236}">
                <a16:creationId xmlns:a16="http://schemas.microsoft.com/office/drawing/2014/main" id="{C01A4BBA-7E5E-69EC-7727-B5A2F31D1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04" y="1339359"/>
            <a:ext cx="914400" cy="914400"/>
          </a:xfrm>
          <a:prstGeom prst="rect">
            <a:avLst/>
          </a:prstGeom>
        </p:spPr>
      </p:pic>
      <p:pic>
        <p:nvPicPr>
          <p:cNvPr id="72" name="Picture 71" descr="Shape, circle&#10;&#10;Description automatically generated">
            <a:extLst>
              <a:ext uri="{FF2B5EF4-FFF2-40B4-BE49-F238E27FC236}">
                <a16:creationId xmlns:a16="http://schemas.microsoft.com/office/drawing/2014/main" id="{168190A4-979A-68E5-217E-B82EAB9AC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435" y="1339359"/>
            <a:ext cx="914400" cy="914400"/>
          </a:xfrm>
          <a:prstGeom prst="rect">
            <a:avLst/>
          </a:prstGeom>
        </p:spPr>
      </p:pic>
      <p:pic>
        <p:nvPicPr>
          <p:cNvPr id="73" name="Picture 72" descr="Shape, circle&#10;&#10;Description automatically generated">
            <a:extLst>
              <a:ext uri="{FF2B5EF4-FFF2-40B4-BE49-F238E27FC236}">
                <a16:creationId xmlns:a16="http://schemas.microsoft.com/office/drawing/2014/main" id="{DE59C23F-40C1-5E49-7C7E-9141DCA89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2870" y="1344033"/>
            <a:ext cx="914400" cy="914400"/>
          </a:xfrm>
          <a:prstGeom prst="rect">
            <a:avLst/>
          </a:prstGeom>
        </p:spPr>
      </p:pic>
      <p:pic>
        <p:nvPicPr>
          <p:cNvPr id="74" name="Picture 73" descr="Shape, circle&#10;&#10;Description automatically generated">
            <a:extLst>
              <a:ext uri="{FF2B5EF4-FFF2-40B4-BE49-F238E27FC236}">
                <a16:creationId xmlns:a16="http://schemas.microsoft.com/office/drawing/2014/main" id="{F6DE3C0A-DEC9-7500-B20E-A5691EC47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767" y="1339075"/>
            <a:ext cx="914400" cy="914400"/>
          </a:xfrm>
          <a:prstGeom prst="rect">
            <a:avLst/>
          </a:prstGeom>
        </p:spPr>
      </p:pic>
      <p:pic>
        <p:nvPicPr>
          <p:cNvPr id="75" name="Picture 74" descr="Shape, circle&#10;&#10;Description automatically generated">
            <a:extLst>
              <a:ext uri="{FF2B5EF4-FFF2-40B4-BE49-F238E27FC236}">
                <a16:creationId xmlns:a16="http://schemas.microsoft.com/office/drawing/2014/main" id="{57D19139-3EA7-5184-532F-E83A0B53B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6327" y="1349991"/>
            <a:ext cx="914400" cy="914400"/>
          </a:xfrm>
          <a:prstGeom prst="rect">
            <a:avLst/>
          </a:prstGeom>
        </p:spPr>
      </p:pic>
      <p:pic>
        <p:nvPicPr>
          <p:cNvPr id="77" name="Graphic 76">
            <a:extLst>
              <a:ext uri="{FF2B5EF4-FFF2-40B4-BE49-F238E27FC236}">
                <a16:creationId xmlns:a16="http://schemas.microsoft.com/office/drawing/2014/main" id="{6967DD38-CB4C-7576-B8B7-8F4546AB1F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240" y="1557764"/>
            <a:ext cx="457200" cy="436418"/>
          </a:xfrm>
          <a:prstGeom prst="rect">
            <a:avLst/>
          </a:prstGeom>
        </p:spPr>
      </p:pic>
      <p:pic>
        <p:nvPicPr>
          <p:cNvPr id="79" name="Graphic 78">
            <a:extLst>
              <a:ext uri="{FF2B5EF4-FFF2-40B4-BE49-F238E27FC236}">
                <a16:creationId xmlns:a16="http://schemas.microsoft.com/office/drawing/2014/main" id="{5079B280-8D71-ECB6-6B02-235F05E29F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6651" y="1580032"/>
            <a:ext cx="457200" cy="432486"/>
          </a:xfrm>
          <a:prstGeom prst="rect">
            <a:avLst/>
          </a:prstGeom>
        </p:spPr>
      </p:pic>
      <p:pic>
        <p:nvPicPr>
          <p:cNvPr id="81" name="Graphic 80">
            <a:extLst>
              <a:ext uri="{FF2B5EF4-FFF2-40B4-BE49-F238E27FC236}">
                <a16:creationId xmlns:a16="http://schemas.microsoft.com/office/drawing/2014/main" id="{387C88C1-10A3-4010-1465-7E78EF1BDC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1470" y="1564903"/>
            <a:ext cx="457200" cy="432486"/>
          </a:xfrm>
          <a:prstGeom prst="rect">
            <a:avLst/>
          </a:prstGeom>
        </p:spPr>
      </p:pic>
      <p:pic>
        <p:nvPicPr>
          <p:cNvPr id="83" name="Graphic 82">
            <a:extLst>
              <a:ext uri="{FF2B5EF4-FFF2-40B4-BE49-F238E27FC236}">
                <a16:creationId xmlns:a16="http://schemas.microsoft.com/office/drawing/2014/main" id="{A95C2EA7-430E-AD39-9B67-53B121C752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91633" y="1564903"/>
            <a:ext cx="457200" cy="457200"/>
          </a:xfrm>
          <a:prstGeom prst="rect">
            <a:avLst/>
          </a:prstGeom>
        </p:spPr>
      </p:pic>
      <p:pic>
        <p:nvPicPr>
          <p:cNvPr id="85" name="Graphic 84">
            <a:extLst>
              <a:ext uri="{FF2B5EF4-FFF2-40B4-BE49-F238E27FC236}">
                <a16:creationId xmlns:a16="http://schemas.microsoft.com/office/drawing/2014/main" id="{546923F5-0D22-4D2E-F80E-CE2790E306F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24927" y="1581516"/>
            <a:ext cx="457200" cy="457200"/>
          </a:xfrm>
          <a:prstGeom prst="rect">
            <a:avLst/>
          </a:prstGeom>
        </p:spPr>
      </p:pic>
    </p:spTree>
    <p:extLst>
      <p:ext uri="{BB962C8B-B14F-4D97-AF65-F5344CB8AC3E}">
        <p14:creationId xmlns:p14="http://schemas.microsoft.com/office/powerpoint/2010/main" val="181227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4FD6FA8-88D8-BB84-6EDF-A322251B1498}"/>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5"/>
                </a:solidFill>
                <a:latin typeface="Arial Black" charset="0"/>
                <a:ea typeface="Arial Black" charset="0"/>
                <a:cs typeface="Arial Black" charset="0"/>
              </a:rPr>
              <a:t>CAMPAIGN ASKS &amp; ACTORS:</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NATIONAL GOVERNMENTS</a:t>
            </a:r>
          </a:p>
        </p:txBody>
      </p:sp>
      <p:sp>
        <p:nvSpPr>
          <p:cNvPr id="4" name="TextBox 3">
            <a:extLst>
              <a:ext uri="{FF2B5EF4-FFF2-40B4-BE49-F238E27FC236}">
                <a16:creationId xmlns:a16="http://schemas.microsoft.com/office/drawing/2014/main" id="{3BC3AE21-7397-5C29-5A37-AD9CFBE277C0}"/>
              </a:ext>
            </a:extLst>
          </p:cNvPr>
          <p:cNvSpPr txBox="1"/>
          <p:nvPr/>
        </p:nvSpPr>
        <p:spPr>
          <a:xfrm>
            <a:off x="1425271" y="2225286"/>
            <a:ext cx="4577964" cy="2769989"/>
          </a:xfrm>
          <a:prstGeom prst="rect">
            <a:avLst/>
          </a:prstGeom>
          <a:noFill/>
        </p:spPr>
        <p:txBody>
          <a:bodyPr wrap="square">
            <a:spAutoFit/>
          </a:bodyPr>
          <a:lstStyle/>
          <a:p>
            <a:pPr>
              <a:spcAft>
                <a:spcPts val="3600"/>
              </a:spcAft>
            </a:pPr>
            <a:r>
              <a:rPr lang="en-US" sz="1800" dirty="0">
                <a:latin typeface="Arial" panose="020B0604020202020204" pitchFamily="34" charset="0"/>
                <a:cs typeface="Arial" panose="020B0604020202020204" pitchFamily="34" charset="0"/>
              </a:rPr>
              <a:t>Expedite uptake of new innovations through 1) rapid updates of national guidelines, strategic plans, and essential medicines lists; and 2) healthcare worker trainings on short course TB prevention and treatment regimens. </a:t>
            </a:r>
          </a:p>
          <a:p>
            <a:pPr algn="l">
              <a:spcAft>
                <a:spcPts val="3600"/>
              </a:spcAft>
            </a:pPr>
            <a:r>
              <a:rPr lang="en-US" sz="1800" dirty="0">
                <a:latin typeface="Arial" panose="020B0604020202020204" pitchFamily="34" charset="0"/>
                <a:cs typeface="Arial" panose="020B0604020202020204" pitchFamily="34" charset="0"/>
              </a:rPr>
              <a:t>Increase domestic and international investments in TB programming. </a:t>
            </a:r>
          </a:p>
        </p:txBody>
      </p:sp>
      <p:sp>
        <p:nvSpPr>
          <p:cNvPr id="7" name="TextBox 6">
            <a:extLst>
              <a:ext uri="{FF2B5EF4-FFF2-40B4-BE49-F238E27FC236}">
                <a16:creationId xmlns:a16="http://schemas.microsoft.com/office/drawing/2014/main" id="{EC16CD97-E9D1-BC62-7C78-D05CF804BB2F}"/>
              </a:ext>
            </a:extLst>
          </p:cNvPr>
          <p:cNvSpPr txBox="1"/>
          <p:nvPr/>
        </p:nvSpPr>
        <p:spPr>
          <a:xfrm>
            <a:off x="7439440" y="2048639"/>
            <a:ext cx="4020388" cy="3046988"/>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Leverage legal and other strategies that can help improve access to TB medicines and diagnostic technologies. </a:t>
            </a:r>
          </a:p>
          <a:p>
            <a:pPr algn="l">
              <a:spcAft>
                <a:spcPts val="3600"/>
              </a:spcAft>
            </a:pPr>
            <a:r>
              <a:rPr lang="en-US" sz="1800" dirty="0">
                <a:latin typeface="Arial" panose="020B0604020202020204" pitchFamily="34" charset="0"/>
                <a:cs typeface="Arial" panose="020B0604020202020204" pitchFamily="34" charset="0"/>
              </a:rPr>
              <a:t>Develop patient-centered models of treatment and prevention that deliver care through differentiated, community-based systems, including for post-TB support. </a:t>
            </a:r>
          </a:p>
        </p:txBody>
      </p:sp>
      <p:grpSp>
        <p:nvGrpSpPr>
          <p:cNvPr id="17" name="Group 16">
            <a:extLst>
              <a:ext uri="{FF2B5EF4-FFF2-40B4-BE49-F238E27FC236}">
                <a16:creationId xmlns:a16="http://schemas.microsoft.com/office/drawing/2014/main" id="{7DBEB9BC-0613-BC51-732C-350FD1503535}"/>
              </a:ext>
            </a:extLst>
          </p:cNvPr>
          <p:cNvGrpSpPr/>
          <p:nvPr/>
        </p:nvGrpSpPr>
        <p:grpSpPr>
          <a:xfrm>
            <a:off x="510802" y="2070273"/>
            <a:ext cx="771898" cy="769580"/>
            <a:chOff x="510802" y="2070273"/>
            <a:chExt cx="771898" cy="769580"/>
          </a:xfrm>
        </p:grpSpPr>
        <p:sp>
          <p:nvSpPr>
            <p:cNvPr id="10" name="Oval 9">
              <a:extLst>
                <a:ext uri="{FF2B5EF4-FFF2-40B4-BE49-F238E27FC236}">
                  <a16:creationId xmlns:a16="http://schemas.microsoft.com/office/drawing/2014/main" id="{4D42E563-664F-46A1-9FAD-5DE32EE493E0}"/>
                </a:ext>
              </a:extLst>
            </p:cNvPr>
            <p:cNvSpPr/>
            <p:nvPr/>
          </p:nvSpPr>
          <p:spPr>
            <a:xfrm>
              <a:off x="510802" y="2070273"/>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37A16E1-6CA1-32F2-CEF6-A975A50CA9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050" y="2163578"/>
              <a:ext cx="628650" cy="676275"/>
            </a:xfrm>
            <a:prstGeom prst="rect">
              <a:avLst/>
            </a:prstGeom>
          </p:spPr>
        </p:pic>
      </p:grpSp>
      <p:grpSp>
        <p:nvGrpSpPr>
          <p:cNvPr id="18" name="Group 17">
            <a:extLst>
              <a:ext uri="{FF2B5EF4-FFF2-40B4-BE49-F238E27FC236}">
                <a16:creationId xmlns:a16="http://schemas.microsoft.com/office/drawing/2014/main" id="{BCBB7E1D-A462-8F26-D700-B5585216CE9E}"/>
              </a:ext>
            </a:extLst>
          </p:cNvPr>
          <p:cNvGrpSpPr/>
          <p:nvPr/>
        </p:nvGrpSpPr>
        <p:grpSpPr>
          <a:xfrm>
            <a:off x="520566" y="4368562"/>
            <a:ext cx="728686" cy="858992"/>
            <a:chOff x="520566" y="4368562"/>
            <a:chExt cx="728686" cy="858992"/>
          </a:xfrm>
        </p:grpSpPr>
        <p:sp>
          <p:nvSpPr>
            <p:cNvPr id="3" name="Oval 2">
              <a:extLst>
                <a:ext uri="{FF2B5EF4-FFF2-40B4-BE49-F238E27FC236}">
                  <a16:creationId xmlns:a16="http://schemas.microsoft.com/office/drawing/2014/main" id="{7BD252D7-4CF2-4369-4B1F-504579ECF00E}"/>
                </a:ext>
              </a:extLst>
            </p:cNvPr>
            <p:cNvSpPr/>
            <p:nvPr/>
          </p:nvSpPr>
          <p:spPr>
            <a:xfrm>
              <a:off x="528997" y="4507299"/>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B203F60B-5053-4FBB-3949-0360948F22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0566" y="4368562"/>
              <a:ext cx="647700" cy="704850"/>
            </a:xfrm>
            <a:prstGeom prst="rect">
              <a:avLst/>
            </a:prstGeom>
          </p:spPr>
        </p:pic>
      </p:grpSp>
      <p:grpSp>
        <p:nvGrpSpPr>
          <p:cNvPr id="19" name="Group 18">
            <a:extLst>
              <a:ext uri="{FF2B5EF4-FFF2-40B4-BE49-F238E27FC236}">
                <a16:creationId xmlns:a16="http://schemas.microsoft.com/office/drawing/2014/main" id="{94FA4699-AB6C-6521-BA89-FB6048A9606A}"/>
              </a:ext>
            </a:extLst>
          </p:cNvPr>
          <p:cNvGrpSpPr/>
          <p:nvPr/>
        </p:nvGrpSpPr>
        <p:grpSpPr>
          <a:xfrm>
            <a:off x="6532765" y="2070273"/>
            <a:ext cx="762000" cy="799856"/>
            <a:chOff x="6532765" y="2070273"/>
            <a:chExt cx="762000" cy="799856"/>
          </a:xfrm>
        </p:grpSpPr>
        <p:sp>
          <p:nvSpPr>
            <p:cNvPr id="12" name="Oval 11">
              <a:extLst>
                <a:ext uri="{FF2B5EF4-FFF2-40B4-BE49-F238E27FC236}">
                  <a16:creationId xmlns:a16="http://schemas.microsoft.com/office/drawing/2014/main" id="{AEC2620A-A9C7-3F63-7703-886A03B9E02A}"/>
                </a:ext>
              </a:extLst>
            </p:cNvPr>
            <p:cNvSpPr/>
            <p:nvPr/>
          </p:nvSpPr>
          <p:spPr>
            <a:xfrm>
              <a:off x="6553639" y="2070273"/>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DC6D91C3-D12B-3B6D-CB21-6B2CEB3362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32765" y="2212904"/>
              <a:ext cx="762000" cy="657225"/>
            </a:xfrm>
            <a:prstGeom prst="rect">
              <a:avLst/>
            </a:prstGeom>
          </p:spPr>
        </p:pic>
      </p:grpSp>
      <p:grpSp>
        <p:nvGrpSpPr>
          <p:cNvPr id="20" name="Group 19">
            <a:extLst>
              <a:ext uri="{FF2B5EF4-FFF2-40B4-BE49-F238E27FC236}">
                <a16:creationId xmlns:a16="http://schemas.microsoft.com/office/drawing/2014/main" id="{BE873761-EAC4-0E49-4A15-D4CB2C65B2CD}"/>
              </a:ext>
            </a:extLst>
          </p:cNvPr>
          <p:cNvGrpSpPr/>
          <p:nvPr/>
        </p:nvGrpSpPr>
        <p:grpSpPr>
          <a:xfrm>
            <a:off x="6401056" y="3655117"/>
            <a:ext cx="872837" cy="720255"/>
            <a:chOff x="6401056" y="3655117"/>
            <a:chExt cx="872837" cy="720255"/>
          </a:xfrm>
        </p:grpSpPr>
        <p:sp>
          <p:nvSpPr>
            <p:cNvPr id="14" name="Oval 13">
              <a:extLst>
                <a:ext uri="{FF2B5EF4-FFF2-40B4-BE49-F238E27FC236}">
                  <a16:creationId xmlns:a16="http://schemas.microsoft.com/office/drawing/2014/main" id="{D9500DF4-8676-46C6-F0E8-C5E2632C36F6}"/>
                </a:ext>
              </a:extLst>
            </p:cNvPr>
            <p:cNvSpPr/>
            <p:nvPr/>
          </p:nvSpPr>
          <p:spPr>
            <a:xfrm>
              <a:off x="6553638" y="3655117"/>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A8633E40-B39E-5E7F-C815-114546470C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01056" y="3680047"/>
              <a:ext cx="733425" cy="695325"/>
            </a:xfrm>
            <a:prstGeom prst="rect">
              <a:avLst/>
            </a:prstGeom>
          </p:spPr>
        </p:pic>
      </p:grpSp>
      <p:grpSp>
        <p:nvGrpSpPr>
          <p:cNvPr id="21" name="Group 20">
            <a:extLst>
              <a:ext uri="{FF2B5EF4-FFF2-40B4-BE49-F238E27FC236}">
                <a16:creationId xmlns:a16="http://schemas.microsoft.com/office/drawing/2014/main" id="{4E647E07-B379-BED8-6DC0-6D6F80D6A88D}"/>
              </a:ext>
            </a:extLst>
          </p:cNvPr>
          <p:cNvGrpSpPr/>
          <p:nvPr/>
        </p:nvGrpSpPr>
        <p:grpSpPr>
          <a:xfrm>
            <a:off x="432752" y="2048639"/>
            <a:ext cx="10917636" cy="3269439"/>
            <a:chOff x="432752" y="2048639"/>
            <a:chExt cx="10917636" cy="3269439"/>
          </a:xfrm>
        </p:grpSpPr>
        <p:grpSp>
          <p:nvGrpSpPr>
            <p:cNvPr id="44" name="Group 43">
              <a:extLst>
                <a:ext uri="{FF2B5EF4-FFF2-40B4-BE49-F238E27FC236}">
                  <a16:creationId xmlns:a16="http://schemas.microsoft.com/office/drawing/2014/main" id="{99B90658-9F8C-3799-40EF-3D4DA5DD3CAD}"/>
                </a:ext>
              </a:extLst>
            </p:cNvPr>
            <p:cNvGrpSpPr/>
            <p:nvPr/>
          </p:nvGrpSpPr>
          <p:grpSpPr>
            <a:xfrm>
              <a:off x="432752" y="2048639"/>
              <a:ext cx="10917636" cy="3269439"/>
              <a:chOff x="432752" y="1884865"/>
              <a:chExt cx="10917636" cy="3269439"/>
            </a:xfrm>
          </p:grpSpPr>
          <p:cxnSp>
            <p:nvCxnSpPr>
              <p:cNvPr id="36" name="Straight Connector 35">
                <a:extLst>
                  <a:ext uri="{FF2B5EF4-FFF2-40B4-BE49-F238E27FC236}">
                    <a16:creationId xmlns:a16="http://schemas.microsoft.com/office/drawing/2014/main" id="{EA779A8F-D030-D762-9712-04984BC6DEE1}"/>
                  </a:ext>
                </a:extLst>
              </p:cNvPr>
              <p:cNvCxnSpPr>
                <a:cxnSpLocks/>
              </p:cNvCxnSpPr>
              <p:nvPr/>
            </p:nvCxnSpPr>
            <p:spPr>
              <a:xfrm>
                <a:off x="6096000" y="1884865"/>
                <a:ext cx="0" cy="3269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C4FA74-1DE3-84B5-0C83-7AC3BA92E6A9}"/>
                  </a:ext>
                </a:extLst>
              </p:cNvPr>
              <p:cNvCxnSpPr>
                <a:cxnSpLocks/>
              </p:cNvCxnSpPr>
              <p:nvPr/>
            </p:nvCxnSpPr>
            <p:spPr>
              <a:xfrm>
                <a:off x="432752" y="4078409"/>
                <a:ext cx="5663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FDA7710-A60E-9813-391F-4224B6EC80FE}"/>
                  </a:ext>
                </a:extLst>
              </p:cNvPr>
              <p:cNvCxnSpPr>
                <a:cxnSpLocks/>
              </p:cNvCxnSpPr>
              <p:nvPr/>
            </p:nvCxnSpPr>
            <p:spPr>
              <a:xfrm>
                <a:off x="6096000" y="3243620"/>
                <a:ext cx="5254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4EFA7EE8-DDFF-A8FB-3F61-A2E8720EE5D4}"/>
                </a:ext>
              </a:extLst>
            </p:cNvPr>
            <p:cNvGrpSpPr/>
            <p:nvPr/>
          </p:nvGrpSpPr>
          <p:grpSpPr>
            <a:xfrm>
              <a:off x="6046483" y="2520269"/>
              <a:ext cx="91440" cy="428560"/>
              <a:chOff x="8311168" y="2917354"/>
              <a:chExt cx="91440" cy="428560"/>
            </a:xfrm>
          </p:grpSpPr>
          <p:sp>
            <p:nvSpPr>
              <p:cNvPr id="6" name="Oval 5">
                <a:extLst>
                  <a:ext uri="{FF2B5EF4-FFF2-40B4-BE49-F238E27FC236}">
                    <a16:creationId xmlns:a16="http://schemas.microsoft.com/office/drawing/2014/main" id="{BAEE5DF1-391C-3E2F-9B92-273C42F41AE3}"/>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74DCEC-BE47-78FD-0A8A-F35626CBBA91}"/>
                  </a:ext>
                </a:extLst>
              </p:cNvPr>
              <p:cNvSpPr/>
              <p:nvPr/>
            </p:nvSpPr>
            <p:spPr>
              <a:xfrm>
                <a:off x="8330916"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35B6254-3AF9-D27F-BEF0-13A1E62AEBC7}"/>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9B4976C7-C7CF-0EC5-BB1B-F75398151BDC}"/>
                </a:ext>
              </a:extLst>
            </p:cNvPr>
            <p:cNvGrpSpPr/>
            <p:nvPr/>
          </p:nvGrpSpPr>
          <p:grpSpPr>
            <a:xfrm rot="16200000">
              <a:off x="10897029" y="3193114"/>
              <a:ext cx="91440" cy="428560"/>
              <a:chOff x="8311168" y="2917354"/>
              <a:chExt cx="91440" cy="428560"/>
            </a:xfrm>
          </p:grpSpPr>
          <p:sp>
            <p:nvSpPr>
              <p:cNvPr id="13" name="Oval 12">
                <a:extLst>
                  <a:ext uri="{FF2B5EF4-FFF2-40B4-BE49-F238E27FC236}">
                    <a16:creationId xmlns:a16="http://schemas.microsoft.com/office/drawing/2014/main" id="{FE221C10-1068-FDE6-6CCE-2FEB667EBC4D}"/>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F1FDC40-A6E4-7366-9E43-782C3251BA8E}"/>
                  </a:ext>
                </a:extLst>
              </p:cNvPr>
              <p:cNvSpPr/>
              <p:nvPr/>
            </p:nvSpPr>
            <p:spPr>
              <a:xfrm>
                <a:off x="8330916"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DF5EFA8-F1C2-1A79-9088-84F5A6FC3AAD}"/>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17857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4FD6FA8-88D8-BB84-6EDF-A322251B1498}"/>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5"/>
                </a:solidFill>
                <a:latin typeface="Arial Black" charset="0"/>
                <a:ea typeface="Arial Black" charset="0"/>
                <a:cs typeface="Arial Black" charset="0"/>
              </a:rPr>
              <a:t>CAMPAIGN ASKS &amp; ACTORS:</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DONORS / FUNDING MECHANISMS</a:t>
            </a:r>
          </a:p>
        </p:txBody>
      </p:sp>
      <p:sp>
        <p:nvSpPr>
          <p:cNvPr id="4" name="TextBox 3">
            <a:extLst>
              <a:ext uri="{FF2B5EF4-FFF2-40B4-BE49-F238E27FC236}">
                <a16:creationId xmlns:a16="http://schemas.microsoft.com/office/drawing/2014/main" id="{3BC3AE21-7397-5C29-5A37-AD9CFBE277C0}"/>
              </a:ext>
            </a:extLst>
          </p:cNvPr>
          <p:cNvSpPr txBox="1"/>
          <p:nvPr/>
        </p:nvSpPr>
        <p:spPr>
          <a:xfrm>
            <a:off x="432752" y="3002485"/>
            <a:ext cx="3017520" cy="2031325"/>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Increase investments in TB programs, to support higher medicines costs and increased health systems, human resources, and laboratory infrastructure and diagnostic technology needs. </a:t>
            </a:r>
          </a:p>
        </p:txBody>
      </p:sp>
      <p:sp>
        <p:nvSpPr>
          <p:cNvPr id="7" name="TextBox 6">
            <a:extLst>
              <a:ext uri="{FF2B5EF4-FFF2-40B4-BE49-F238E27FC236}">
                <a16:creationId xmlns:a16="http://schemas.microsoft.com/office/drawing/2014/main" id="{EC16CD97-E9D1-BC62-7C78-D05CF804BB2F}"/>
              </a:ext>
            </a:extLst>
          </p:cNvPr>
          <p:cNvSpPr txBox="1"/>
          <p:nvPr/>
        </p:nvSpPr>
        <p:spPr>
          <a:xfrm>
            <a:off x="4255452" y="3002485"/>
            <a:ext cx="3017520" cy="1754326"/>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Establish new, and expand existing, sources of funding for civil society and community organizations to work on national 1/4/6x24 campaigns and accountability initiatives. </a:t>
            </a:r>
          </a:p>
        </p:txBody>
      </p:sp>
      <p:sp>
        <p:nvSpPr>
          <p:cNvPr id="5" name="TextBox 4">
            <a:extLst>
              <a:ext uri="{FF2B5EF4-FFF2-40B4-BE49-F238E27FC236}">
                <a16:creationId xmlns:a16="http://schemas.microsoft.com/office/drawing/2014/main" id="{61FED431-4E74-23E5-023B-8A0F354D9FB7}"/>
              </a:ext>
            </a:extLst>
          </p:cNvPr>
          <p:cNvSpPr txBox="1"/>
          <p:nvPr/>
        </p:nvSpPr>
        <p:spPr>
          <a:xfrm>
            <a:off x="8078152" y="3002485"/>
            <a:ext cx="3017520" cy="1200329"/>
          </a:xfrm>
          <a:prstGeom prst="rect">
            <a:avLst/>
          </a:prstGeom>
          <a:noFill/>
        </p:spPr>
        <p:txBody>
          <a:bodyPr wrap="square">
            <a:spAutoFit/>
          </a:bodyPr>
          <a:lstStyle/>
          <a:p>
            <a:pPr algn="l">
              <a:spcAft>
                <a:spcPts val="3600"/>
              </a:spcAft>
            </a:pPr>
            <a:r>
              <a:rPr lang="en-US" dirty="0">
                <a:latin typeface="Arial" panose="020B0604020202020204" pitchFamily="34" charset="0"/>
                <a:cs typeface="Arial" panose="020B0604020202020204" pitchFamily="34" charset="0"/>
              </a:rPr>
              <a:t>Expand resources and capacity to accelerate research to fill data gaps and shorten treatment even further.</a:t>
            </a:r>
            <a:endParaRPr lang="en-US" sz="18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1A742212-4A64-8D15-9242-12A30398D4E9}"/>
              </a:ext>
            </a:extLst>
          </p:cNvPr>
          <p:cNvGrpSpPr/>
          <p:nvPr/>
        </p:nvGrpSpPr>
        <p:grpSpPr>
          <a:xfrm>
            <a:off x="510802" y="1980903"/>
            <a:ext cx="720255" cy="809625"/>
            <a:chOff x="510802" y="1980903"/>
            <a:chExt cx="720255" cy="809625"/>
          </a:xfrm>
        </p:grpSpPr>
        <p:sp>
          <p:nvSpPr>
            <p:cNvPr id="10" name="Oval 9">
              <a:extLst>
                <a:ext uri="{FF2B5EF4-FFF2-40B4-BE49-F238E27FC236}">
                  <a16:creationId xmlns:a16="http://schemas.microsoft.com/office/drawing/2014/main" id="{4D42E563-664F-46A1-9FAD-5DE32EE493E0}"/>
                </a:ext>
              </a:extLst>
            </p:cNvPr>
            <p:cNvSpPr/>
            <p:nvPr/>
          </p:nvSpPr>
          <p:spPr>
            <a:xfrm>
              <a:off x="510802" y="2070273"/>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74424E28-937B-BCDE-DDB2-CBF6CE7BB0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321" y="1980903"/>
              <a:ext cx="485775" cy="809625"/>
            </a:xfrm>
            <a:prstGeom prst="rect">
              <a:avLst/>
            </a:prstGeom>
          </p:spPr>
        </p:pic>
      </p:grpSp>
      <p:grpSp>
        <p:nvGrpSpPr>
          <p:cNvPr id="14" name="Group 13">
            <a:extLst>
              <a:ext uri="{FF2B5EF4-FFF2-40B4-BE49-F238E27FC236}">
                <a16:creationId xmlns:a16="http://schemas.microsoft.com/office/drawing/2014/main" id="{B09992AD-169F-2B48-1020-DB389C07D054}"/>
              </a:ext>
            </a:extLst>
          </p:cNvPr>
          <p:cNvGrpSpPr/>
          <p:nvPr/>
        </p:nvGrpSpPr>
        <p:grpSpPr>
          <a:xfrm>
            <a:off x="4255452" y="2025587"/>
            <a:ext cx="952951" cy="720255"/>
            <a:chOff x="4255452" y="2025587"/>
            <a:chExt cx="952951" cy="720255"/>
          </a:xfrm>
        </p:grpSpPr>
        <p:sp>
          <p:nvSpPr>
            <p:cNvPr id="11" name="Oval 10">
              <a:extLst>
                <a:ext uri="{FF2B5EF4-FFF2-40B4-BE49-F238E27FC236}">
                  <a16:creationId xmlns:a16="http://schemas.microsoft.com/office/drawing/2014/main" id="{8561F397-138A-F96B-8760-587C13EB206C}"/>
                </a:ext>
              </a:extLst>
            </p:cNvPr>
            <p:cNvSpPr/>
            <p:nvPr/>
          </p:nvSpPr>
          <p:spPr>
            <a:xfrm>
              <a:off x="4255452" y="2025587"/>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89417745-DE65-7C8C-EEEA-D0D65700DD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89253" y="2041536"/>
              <a:ext cx="819150" cy="695325"/>
            </a:xfrm>
            <a:prstGeom prst="rect">
              <a:avLst/>
            </a:prstGeom>
          </p:spPr>
        </p:pic>
      </p:grpSp>
      <p:grpSp>
        <p:nvGrpSpPr>
          <p:cNvPr id="17" name="Group 16">
            <a:extLst>
              <a:ext uri="{FF2B5EF4-FFF2-40B4-BE49-F238E27FC236}">
                <a16:creationId xmlns:a16="http://schemas.microsoft.com/office/drawing/2014/main" id="{3C6BA8A6-A43F-B5B3-FCA2-5E1BC2935BD2}"/>
              </a:ext>
            </a:extLst>
          </p:cNvPr>
          <p:cNvGrpSpPr/>
          <p:nvPr/>
        </p:nvGrpSpPr>
        <p:grpSpPr>
          <a:xfrm>
            <a:off x="8147261" y="2029514"/>
            <a:ext cx="863797" cy="720255"/>
            <a:chOff x="8147261" y="2029514"/>
            <a:chExt cx="863797" cy="720255"/>
          </a:xfrm>
        </p:grpSpPr>
        <p:sp>
          <p:nvSpPr>
            <p:cNvPr id="16" name="Oval 15">
              <a:extLst>
                <a:ext uri="{FF2B5EF4-FFF2-40B4-BE49-F238E27FC236}">
                  <a16:creationId xmlns:a16="http://schemas.microsoft.com/office/drawing/2014/main" id="{11F24CBF-1CB6-8B22-0B9F-C55D86502D5B}"/>
                </a:ext>
              </a:extLst>
            </p:cNvPr>
            <p:cNvSpPr/>
            <p:nvPr/>
          </p:nvSpPr>
          <p:spPr>
            <a:xfrm>
              <a:off x="8290803" y="2029514"/>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CC529CE-DB47-EF60-C59C-7F1703A3D6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47261" y="2070111"/>
              <a:ext cx="752475" cy="666750"/>
            </a:xfrm>
            <a:prstGeom prst="rect">
              <a:avLst/>
            </a:prstGeom>
          </p:spPr>
        </p:pic>
      </p:grpSp>
      <p:cxnSp>
        <p:nvCxnSpPr>
          <p:cNvPr id="19" name="Straight Connector 18">
            <a:extLst>
              <a:ext uri="{FF2B5EF4-FFF2-40B4-BE49-F238E27FC236}">
                <a16:creationId xmlns:a16="http://schemas.microsoft.com/office/drawing/2014/main" id="{986FA6F9-CA91-F431-3F38-DFFD70071D80}"/>
              </a:ext>
            </a:extLst>
          </p:cNvPr>
          <p:cNvCxnSpPr>
            <a:cxnSpLocks/>
          </p:cNvCxnSpPr>
          <p:nvPr/>
        </p:nvCxnSpPr>
        <p:spPr>
          <a:xfrm>
            <a:off x="3815342" y="1928287"/>
            <a:ext cx="0" cy="3877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25FDE9C-CF85-27BF-7421-FF65A746B7A5}"/>
              </a:ext>
            </a:extLst>
          </p:cNvPr>
          <p:cNvGrpSpPr/>
          <p:nvPr/>
        </p:nvGrpSpPr>
        <p:grpSpPr>
          <a:xfrm>
            <a:off x="7616836" y="1928287"/>
            <a:ext cx="91440" cy="3877090"/>
            <a:chOff x="7616836" y="1928287"/>
            <a:chExt cx="91440" cy="3877090"/>
          </a:xfrm>
        </p:grpSpPr>
        <p:cxnSp>
          <p:nvCxnSpPr>
            <p:cNvPr id="21" name="Straight Connector 20">
              <a:extLst>
                <a:ext uri="{FF2B5EF4-FFF2-40B4-BE49-F238E27FC236}">
                  <a16:creationId xmlns:a16="http://schemas.microsoft.com/office/drawing/2014/main" id="{0F18E169-FEB5-366E-5B46-B060B52FDB4C}"/>
                </a:ext>
              </a:extLst>
            </p:cNvPr>
            <p:cNvCxnSpPr>
              <a:cxnSpLocks/>
            </p:cNvCxnSpPr>
            <p:nvPr/>
          </p:nvCxnSpPr>
          <p:spPr>
            <a:xfrm>
              <a:off x="7662556" y="1928287"/>
              <a:ext cx="0" cy="3877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E4836FA-CAA9-965B-0FC3-4D5164213345}"/>
                </a:ext>
              </a:extLst>
            </p:cNvPr>
            <p:cNvGrpSpPr/>
            <p:nvPr/>
          </p:nvGrpSpPr>
          <p:grpSpPr>
            <a:xfrm>
              <a:off x="7616836" y="3879648"/>
              <a:ext cx="91440" cy="428560"/>
              <a:chOff x="8311168" y="2917354"/>
              <a:chExt cx="91440" cy="428560"/>
            </a:xfrm>
          </p:grpSpPr>
          <p:sp>
            <p:nvSpPr>
              <p:cNvPr id="6" name="Oval 5">
                <a:extLst>
                  <a:ext uri="{FF2B5EF4-FFF2-40B4-BE49-F238E27FC236}">
                    <a16:creationId xmlns:a16="http://schemas.microsoft.com/office/drawing/2014/main" id="{C7963EF1-FE8A-67CD-0175-4514711E743B}"/>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54B926-67DB-CE8A-5BD5-F0791C71F1D0}"/>
                  </a:ext>
                </a:extLst>
              </p:cNvPr>
              <p:cNvSpPr/>
              <p:nvPr/>
            </p:nvSpPr>
            <p:spPr>
              <a:xfrm>
                <a:off x="8330916"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4CFDC06-F28E-9EA4-4C96-93E76E631822}"/>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1200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4FD6FA8-88D8-BB84-6EDF-A322251B1498}"/>
              </a:ext>
            </a:extLst>
          </p:cNvPr>
          <p:cNvSpPr txBox="1">
            <a:spLocks noChangeArrowheads="1"/>
          </p:cNvSpPr>
          <p:nvPr/>
        </p:nvSpPr>
        <p:spPr>
          <a:xfrm>
            <a:off x="432752" y="464286"/>
            <a:ext cx="9184396"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5"/>
                </a:solidFill>
                <a:latin typeface="Arial Black" charset="0"/>
                <a:ea typeface="Arial Black" charset="0"/>
                <a:cs typeface="Arial Black" charset="0"/>
              </a:rPr>
              <a:t>CAMPAIGN ASKS &amp; ACTORS:</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PHARMA &amp; DIAGNOSTICS COMPANIES</a:t>
            </a:r>
          </a:p>
        </p:txBody>
      </p:sp>
      <p:sp>
        <p:nvSpPr>
          <p:cNvPr id="4" name="TextBox 3">
            <a:extLst>
              <a:ext uri="{FF2B5EF4-FFF2-40B4-BE49-F238E27FC236}">
                <a16:creationId xmlns:a16="http://schemas.microsoft.com/office/drawing/2014/main" id="{3BC3AE21-7397-5C29-5A37-AD9CFBE277C0}"/>
              </a:ext>
            </a:extLst>
          </p:cNvPr>
          <p:cNvSpPr txBox="1"/>
          <p:nvPr/>
        </p:nvSpPr>
        <p:spPr>
          <a:xfrm>
            <a:off x="1425271" y="1830672"/>
            <a:ext cx="4213091" cy="3600986"/>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Develop fit-for-purpose formulations for short-course prevention and treatment regimens, including fixed-dose combinations and formulations appropriate for children. </a:t>
            </a:r>
          </a:p>
          <a:p>
            <a:pPr algn="l">
              <a:spcAft>
                <a:spcPts val="3600"/>
              </a:spcAft>
            </a:pPr>
            <a:r>
              <a:rPr lang="en-US" sz="1800" dirty="0">
                <a:latin typeface="Arial" panose="020B0604020202020204" pitchFamily="34" charset="0"/>
                <a:cs typeface="Arial" panose="020B0604020202020204" pitchFamily="34" charset="0"/>
              </a:rPr>
              <a:t>Develop fit-for-purpose diagnostic technologies, including rapid molecular tests that can detect TB and resistance to key medicines (rifampicin, isoniazid, fluoroquinolones, </a:t>
            </a:r>
            <a:r>
              <a:rPr lang="en-US" sz="1800" dirty="0" err="1">
                <a:latin typeface="Arial" panose="020B0604020202020204" pitchFamily="34" charset="0"/>
                <a:cs typeface="Arial" panose="020B0604020202020204" pitchFamily="34" charset="0"/>
              </a:rPr>
              <a:t>bedaquiline</a:t>
            </a:r>
            <a:r>
              <a:rPr lang="en-US" sz="1800" dirty="0">
                <a:latin typeface="Arial" panose="020B0604020202020204" pitchFamily="34" charset="0"/>
                <a:cs typeface="Arial" panose="020B0604020202020204" pitchFamily="34" charset="0"/>
              </a:rPr>
              <a:t>) at the point of care. </a:t>
            </a:r>
          </a:p>
        </p:txBody>
      </p:sp>
      <p:sp>
        <p:nvSpPr>
          <p:cNvPr id="7" name="TextBox 6">
            <a:extLst>
              <a:ext uri="{FF2B5EF4-FFF2-40B4-BE49-F238E27FC236}">
                <a16:creationId xmlns:a16="http://schemas.microsoft.com/office/drawing/2014/main" id="{EC16CD97-E9D1-BC62-7C78-D05CF804BB2F}"/>
              </a:ext>
            </a:extLst>
          </p:cNvPr>
          <p:cNvSpPr txBox="1"/>
          <p:nvPr/>
        </p:nvSpPr>
        <p:spPr>
          <a:xfrm>
            <a:off x="7136410" y="1830672"/>
            <a:ext cx="4633831" cy="4062651"/>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Commit to rapid registration with stringent regulatory authorities and other national regulatory authorities as needed and early submission to the World Health Organization Pre-Qualification Program. </a:t>
            </a:r>
          </a:p>
          <a:p>
            <a:pPr algn="l">
              <a:spcAft>
                <a:spcPts val="3600"/>
              </a:spcAft>
            </a:pPr>
            <a:r>
              <a:rPr lang="en-US" sz="1800" dirty="0">
                <a:latin typeface="Arial" panose="020B0604020202020204" pitchFamily="34" charset="0"/>
                <a:cs typeface="Arial" panose="020B0604020202020204" pitchFamily="34" charset="0"/>
              </a:rPr>
              <a:t>Commit to transparent, evidence-based pricing determined by the cost-of-goods-sold (COGS) plus a reasonable profit margin or to patent non-enforcement. </a:t>
            </a:r>
          </a:p>
          <a:p>
            <a:pPr algn="l">
              <a:spcAft>
                <a:spcPts val="3600"/>
              </a:spcAft>
            </a:pPr>
            <a:r>
              <a:rPr lang="en-US" sz="1800" dirty="0">
                <a:latin typeface="Arial" panose="020B0604020202020204" pitchFamily="34" charset="0"/>
                <a:cs typeface="Arial" panose="020B0604020202020204" pitchFamily="34" charset="0"/>
              </a:rPr>
              <a:t>Commit to addressing outstanding research priorities (see next slide). </a:t>
            </a:r>
          </a:p>
        </p:txBody>
      </p:sp>
      <p:grpSp>
        <p:nvGrpSpPr>
          <p:cNvPr id="19" name="Group 18">
            <a:extLst>
              <a:ext uri="{FF2B5EF4-FFF2-40B4-BE49-F238E27FC236}">
                <a16:creationId xmlns:a16="http://schemas.microsoft.com/office/drawing/2014/main" id="{35D12948-295C-B09D-1A9A-5F8587A5461F}"/>
              </a:ext>
            </a:extLst>
          </p:cNvPr>
          <p:cNvGrpSpPr/>
          <p:nvPr/>
        </p:nvGrpSpPr>
        <p:grpSpPr>
          <a:xfrm>
            <a:off x="486469" y="1852306"/>
            <a:ext cx="744588" cy="784565"/>
            <a:chOff x="486469" y="1852306"/>
            <a:chExt cx="744588" cy="784565"/>
          </a:xfrm>
        </p:grpSpPr>
        <p:sp>
          <p:nvSpPr>
            <p:cNvPr id="10" name="Oval 9">
              <a:extLst>
                <a:ext uri="{FF2B5EF4-FFF2-40B4-BE49-F238E27FC236}">
                  <a16:creationId xmlns:a16="http://schemas.microsoft.com/office/drawing/2014/main" id="{4D42E563-664F-46A1-9FAD-5DE32EE493E0}"/>
                </a:ext>
              </a:extLst>
            </p:cNvPr>
            <p:cNvSpPr/>
            <p:nvPr/>
          </p:nvSpPr>
          <p:spPr>
            <a:xfrm>
              <a:off x="510802" y="1852306"/>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School girl outline">
              <a:extLst>
                <a:ext uri="{FF2B5EF4-FFF2-40B4-BE49-F238E27FC236}">
                  <a16:creationId xmlns:a16="http://schemas.microsoft.com/office/drawing/2014/main" id="{8F511724-C90A-A86E-4F78-1C0A65B13A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469" y="2280680"/>
              <a:ext cx="356191" cy="356191"/>
            </a:xfrm>
            <a:prstGeom prst="rect">
              <a:avLst/>
            </a:prstGeom>
          </p:spPr>
        </p:pic>
      </p:grpSp>
      <p:grpSp>
        <p:nvGrpSpPr>
          <p:cNvPr id="23" name="Group 22">
            <a:extLst>
              <a:ext uri="{FF2B5EF4-FFF2-40B4-BE49-F238E27FC236}">
                <a16:creationId xmlns:a16="http://schemas.microsoft.com/office/drawing/2014/main" id="{CAB497D3-813F-12CA-E0C6-4974806695E1}"/>
              </a:ext>
            </a:extLst>
          </p:cNvPr>
          <p:cNvGrpSpPr/>
          <p:nvPr/>
        </p:nvGrpSpPr>
        <p:grpSpPr>
          <a:xfrm>
            <a:off x="528997" y="3800240"/>
            <a:ext cx="757136" cy="740416"/>
            <a:chOff x="528997" y="3800240"/>
            <a:chExt cx="757136" cy="740416"/>
          </a:xfrm>
        </p:grpSpPr>
        <p:sp>
          <p:nvSpPr>
            <p:cNvPr id="3" name="Oval 2">
              <a:extLst>
                <a:ext uri="{FF2B5EF4-FFF2-40B4-BE49-F238E27FC236}">
                  <a16:creationId xmlns:a16="http://schemas.microsoft.com/office/drawing/2014/main" id="{7BD252D7-4CF2-4369-4B1F-504579ECF00E}"/>
                </a:ext>
              </a:extLst>
            </p:cNvPr>
            <p:cNvSpPr/>
            <p:nvPr/>
          </p:nvSpPr>
          <p:spPr>
            <a:xfrm>
              <a:off x="528997" y="3800240"/>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261A8374-7BEE-52D5-57BB-1FC3176942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195" y="3800240"/>
              <a:ext cx="711938" cy="740416"/>
            </a:xfrm>
            <a:prstGeom prst="rect">
              <a:avLst/>
            </a:prstGeom>
          </p:spPr>
        </p:pic>
      </p:grpSp>
      <p:grpSp>
        <p:nvGrpSpPr>
          <p:cNvPr id="24" name="Group 23">
            <a:extLst>
              <a:ext uri="{FF2B5EF4-FFF2-40B4-BE49-F238E27FC236}">
                <a16:creationId xmlns:a16="http://schemas.microsoft.com/office/drawing/2014/main" id="{AB9BFFB5-1B09-74DC-9F28-9ACF3CC8FCD2}"/>
              </a:ext>
            </a:extLst>
          </p:cNvPr>
          <p:cNvGrpSpPr/>
          <p:nvPr/>
        </p:nvGrpSpPr>
        <p:grpSpPr>
          <a:xfrm>
            <a:off x="6242547" y="1875620"/>
            <a:ext cx="746514" cy="762005"/>
            <a:chOff x="6242547" y="1875620"/>
            <a:chExt cx="746514" cy="762005"/>
          </a:xfrm>
        </p:grpSpPr>
        <p:sp>
          <p:nvSpPr>
            <p:cNvPr id="18" name="Oval 17">
              <a:extLst>
                <a:ext uri="{FF2B5EF4-FFF2-40B4-BE49-F238E27FC236}">
                  <a16:creationId xmlns:a16="http://schemas.microsoft.com/office/drawing/2014/main" id="{688F7639-74B8-70FE-2F9E-08EA4B3FC7E5}"/>
                </a:ext>
              </a:extLst>
            </p:cNvPr>
            <p:cNvSpPr/>
            <p:nvPr/>
          </p:nvSpPr>
          <p:spPr>
            <a:xfrm>
              <a:off x="6268806" y="1875620"/>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3AB1D227-EBDB-9835-7387-E4A8B443ED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42547" y="1997545"/>
              <a:ext cx="613410" cy="640080"/>
            </a:xfrm>
            <a:prstGeom prst="rect">
              <a:avLst/>
            </a:prstGeom>
          </p:spPr>
        </p:pic>
      </p:grpSp>
      <p:sp>
        <p:nvSpPr>
          <p:cNvPr id="22" name="Oval 21">
            <a:extLst>
              <a:ext uri="{FF2B5EF4-FFF2-40B4-BE49-F238E27FC236}">
                <a16:creationId xmlns:a16="http://schemas.microsoft.com/office/drawing/2014/main" id="{2DB91B66-B24A-9DDE-E7BE-29E3B35DF1C0}"/>
              </a:ext>
            </a:extLst>
          </p:cNvPr>
          <p:cNvSpPr/>
          <p:nvPr/>
        </p:nvSpPr>
        <p:spPr>
          <a:xfrm>
            <a:off x="6268806" y="3628437"/>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D69C4C7-2307-951F-0F89-241A61F2943B}"/>
              </a:ext>
            </a:extLst>
          </p:cNvPr>
          <p:cNvGrpSpPr/>
          <p:nvPr/>
        </p:nvGrpSpPr>
        <p:grpSpPr>
          <a:xfrm>
            <a:off x="6220960" y="5281583"/>
            <a:ext cx="720255" cy="720255"/>
            <a:chOff x="6220960" y="5281583"/>
            <a:chExt cx="720255" cy="720255"/>
          </a:xfrm>
        </p:grpSpPr>
        <p:sp>
          <p:nvSpPr>
            <p:cNvPr id="21" name="Oval 20">
              <a:extLst>
                <a:ext uri="{FF2B5EF4-FFF2-40B4-BE49-F238E27FC236}">
                  <a16:creationId xmlns:a16="http://schemas.microsoft.com/office/drawing/2014/main" id="{0B71325F-BF1F-A7C1-9BDF-27C50DC595C0}"/>
                </a:ext>
              </a:extLst>
            </p:cNvPr>
            <p:cNvSpPr/>
            <p:nvPr/>
          </p:nvSpPr>
          <p:spPr>
            <a:xfrm>
              <a:off x="6220960" y="5281583"/>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42945010-4F8D-2046-E1B0-498A46E014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42976" y="5364998"/>
              <a:ext cx="463891" cy="548640"/>
            </a:xfrm>
            <a:prstGeom prst="rect">
              <a:avLst/>
            </a:prstGeom>
          </p:spPr>
        </p:pic>
      </p:grpSp>
      <p:grpSp>
        <p:nvGrpSpPr>
          <p:cNvPr id="30" name="Group 29">
            <a:extLst>
              <a:ext uri="{FF2B5EF4-FFF2-40B4-BE49-F238E27FC236}">
                <a16:creationId xmlns:a16="http://schemas.microsoft.com/office/drawing/2014/main" id="{BAA1A445-834D-11E7-EB5C-B2F1312E5343}"/>
              </a:ext>
            </a:extLst>
          </p:cNvPr>
          <p:cNvGrpSpPr/>
          <p:nvPr/>
        </p:nvGrpSpPr>
        <p:grpSpPr>
          <a:xfrm>
            <a:off x="574195" y="1852306"/>
            <a:ext cx="11047191" cy="4318016"/>
            <a:chOff x="574195" y="1852306"/>
            <a:chExt cx="11047191" cy="4318016"/>
          </a:xfrm>
        </p:grpSpPr>
        <p:grpSp>
          <p:nvGrpSpPr>
            <p:cNvPr id="41" name="Group 40">
              <a:extLst>
                <a:ext uri="{FF2B5EF4-FFF2-40B4-BE49-F238E27FC236}">
                  <a16:creationId xmlns:a16="http://schemas.microsoft.com/office/drawing/2014/main" id="{37C718E1-54CC-C102-5CD2-D906BA8E85B8}"/>
                </a:ext>
              </a:extLst>
            </p:cNvPr>
            <p:cNvGrpSpPr/>
            <p:nvPr/>
          </p:nvGrpSpPr>
          <p:grpSpPr>
            <a:xfrm>
              <a:off x="5812491" y="1852306"/>
              <a:ext cx="5808895" cy="4318016"/>
              <a:chOff x="5812491" y="2070273"/>
              <a:chExt cx="5808895" cy="4318016"/>
            </a:xfrm>
          </p:grpSpPr>
          <p:cxnSp>
            <p:nvCxnSpPr>
              <p:cNvPr id="29" name="Straight Connector 28">
                <a:extLst>
                  <a:ext uri="{FF2B5EF4-FFF2-40B4-BE49-F238E27FC236}">
                    <a16:creationId xmlns:a16="http://schemas.microsoft.com/office/drawing/2014/main" id="{4B2CCA84-DDED-EABD-3DDB-76CAF5C4B497}"/>
                  </a:ext>
                </a:extLst>
              </p:cNvPr>
              <p:cNvCxnSpPr>
                <a:cxnSpLocks/>
              </p:cNvCxnSpPr>
              <p:nvPr/>
            </p:nvCxnSpPr>
            <p:spPr>
              <a:xfrm>
                <a:off x="5812491" y="2070273"/>
                <a:ext cx="0" cy="4318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52CFF7-300B-46FD-8EE7-D8CAF32767D7}"/>
                  </a:ext>
                </a:extLst>
              </p:cNvPr>
              <p:cNvCxnSpPr>
                <a:cxnSpLocks/>
              </p:cNvCxnSpPr>
              <p:nvPr/>
            </p:nvCxnSpPr>
            <p:spPr>
              <a:xfrm>
                <a:off x="5812491" y="5258241"/>
                <a:ext cx="5808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4368EDD0-921E-8949-7E6B-E0537F1C417A}"/>
                </a:ext>
              </a:extLst>
            </p:cNvPr>
            <p:cNvCxnSpPr>
              <a:cxnSpLocks/>
            </p:cNvCxnSpPr>
            <p:nvPr/>
          </p:nvCxnSpPr>
          <p:spPr>
            <a:xfrm>
              <a:off x="574195" y="3505094"/>
              <a:ext cx="110471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CEC7AD07-30AC-6086-878B-FD27F5AE7AB3}"/>
              </a:ext>
            </a:extLst>
          </p:cNvPr>
          <p:cNvGrpSpPr/>
          <p:nvPr/>
        </p:nvGrpSpPr>
        <p:grpSpPr>
          <a:xfrm>
            <a:off x="5764247" y="2994542"/>
            <a:ext cx="91440" cy="428560"/>
            <a:chOff x="8311168" y="2917354"/>
            <a:chExt cx="91440" cy="428560"/>
          </a:xfrm>
        </p:grpSpPr>
        <p:sp>
          <p:nvSpPr>
            <p:cNvPr id="8" name="Oval 7">
              <a:extLst>
                <a:ext uri="{FF2B5EF4-FFF2-40B4-BE49-F238E27FC236}">
                  <a16:creationId xmlns:a16="http://schemas.microsoft.com/office/drawing/2014/main" id="{7628C313-C10C-8F58-088B-292798B2907E}"/>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5101A32-1B78-55A8-5505-9AA75384EC4D}"/>
                </a:ext>
              </a:extLst>
            </p:cNvPr>
            <p:cNvSpPr/>
            <p:nvPr/>
          </p:nvSpPr>
          <p:spPr>
            <a:xfrm>
              <a:off x="8330916"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816A64B-807D-0193-7916-9B35E7FEE8DC}"/>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51ACED6-FF0B-B0A1-25D8-EBE26840CE92}"/>
              </a:ext>
            </a:extLst>
          </p:cNvPr>
          <p:cNvGrpSpPr/>
          <p:nvPr/>
        </p:nvGrpSpPr>
        <p:grpSpPr>
          <a:xfrm rot="16200000">
            <a:off x="11040343" y="4818111"/>
            <a:ext cx="91440" cy="428560"/>
            <a:chOff x="8311168" y="2917354"/>
            <a:chExt cx="91440" cy="428560"/>
          </a:xfrm>
        </p:grpSpPr>
        <p:sp>
          <p:nvSpPr>
            <p:cNvPr id="13" name="Oval 12">
              <a:extLst>
                <a:ext uri="{FF2B5EF4-FFF2-40B4-BE49-F238E27FC236}">
                  <a16:creationId xmlns:a16="http://schemas.microsoft.com/office/drawing/2014/main" id="{9E447275-0040-91C7-0ED8-8CB7B8BD4570}"/>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86BAC7E-FF0B-D869-2778-E91E081910DA}"/>
                </a:ext>
              </a:extLst>
            </p:cNvPr>
            <p:cNvSpPr/>
            <p:nvPr/>
          </p:nvSpPr>
          <p:spPr>
            <a:xfrm>
              <a:off x="8330916"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1AB9172-2B5B-2549-8C15-A7AA196FF7EB}"/>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Graphic 30">
            <a:extLst>
              <a:ext uri="{FF2B5EF4-FFF2-40B4-BE49-F238E27FC236}">
                <a16:creationId xmlns:a16="http://schemas.microsoft.com/office/drawing/2014/main" id="{BC40FFBE-ED86-9E77-D2EC-3CB29AA5346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8955" y="1948945"/>
            <a:ext cx="570297" cy="548640"/>
          </a:xfrm>
          <a:prstGeom prst="rect">
            <a:avLst/>
          </a:prstGeom>
        </p:spPr>
      </p:pic>
      <p:pic>
        <p:nvPicPr>
          <p:cNvPr id="34" name="Graphic 33">
            <a:extLst>
              <a:ext uri="{FF2B5EF4-FFF2-40B4-BE49-F238E27FC236}">
                <a16:creationId xmlns:a16="http://schemas.microsoft.com/office/drawing/2014/main" id="{69385B97-E449-90CC-6E4D-4FCB77DF11B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52956" y="3736994"/>
            <a:ext cx="636105" cy="548640"/>
          </a:xfrm>
          <a:prstGeom prst="rect">
            <a:avLst/>
          </a:prstGeom>
        </p:spPr>
      </p:pic>
    </p:spTree>
    <p:extLst>
      <p:ext uri="{BB962C8B-B14F-4D97-AF65-F5344CB8AC3E}">
        <p14:creationId xmlns:p14="http://schemas.microsoft.com/office/powerpoint/2010/main" val="2735844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4FD6FA8-88D8-BB84-6EDF-A322251B1498}"/>
              </a:ext>
            </a:extLst>
          </p:cNvPr>
          <p:cNvSpPr txBox="1">
            <a:spLocks noChangeArrowheads="1"/>
          </p:cNvSpPr>
          <p:nvPr/>
        </p:nvSpPr>
        <p:spPr>
          <a:xfrm>
            <a:off x="432752" y="464286"/>
            <a:ext cx="10455565"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5"/>
                </a:solidFill>
                <a:latin typeface="Arial Black" charset="0"/>
                <a:ea typeface="Arial Black" charset="0"/>
                <a:cs typeface="Arial Black" charset="0"/>
              </a:rPr>
              <a:t>CAMPAIGN ASKS &amp; ACTORS:</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RESEARCH NETWORKS / INSTITUTIONS</a:t>
            </a:r>
          </a:p>
        </p:txBody>
      </p:sp>
      <p:sp>
        <p:nvSpPr>
          <p:cNvPr id="4" name="TextBox 3">
            <a:extLst>
              <a:ext uri="{FF2B5EF4-FFF2-40B4-BE49-F238E27FC236}">
                <a16:creationId xmlns:a16="http://schemas.microsoft.com/office/drawing/2014/main" id="{3BC3AE21-7397-5C29-5A37-AD9CFBE277C0}"/>
              </a:ext>
            </a:extLst>
          </p:cNvPr>
          <p:cNvSpPr txBox="1"/>
          <p:nvPr/>
        </p:nvSpPr>
        <p:spPr>
          <a:xfrm>
            <a:off x="1307761" y="2088082"/>
            <a:ext cx="4869755" cy="3508653"/>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Design and implement studies that address remaining research and data gaps</a:t>
            </a:r>
          </a:p>
          <a:p>
            <a:pPr>
              <a:spcAft>
                <a:spcPts val="3600"/>
              </a:spcAft>
            </a:pPr>
            <a:r>
              <a:rPr lang="en-US" sz="1800" dirty="0">
                <a:latin typeface="Arial" panose="020B0604020202020204" pitchFamily="34" charset="0"/>
                <a:cs typeface="Arial" panose="020B0604020202020204" pitchFamily="34" charset="0"/>
              </a:rPr>
              <a:t>Advance fit-for-purpose quantitative and qualitative research to support the introduction and scale up of the shorter regimens and supportive technologies.</a:t>
            </a:r>
          </a:p>
          <a:p>
            <a:pPr>
              <a:spcAft>
                <a:spcPts val="3600"/>
              </a:spcAft>
            </a:pPr>
            <a:r>
              <a:rPr lang="en-US" sz="1800" dirty="0">
                <a:latin typeface="Arial" panose="020B0604020202020204" pitchFamily="34" charset="0"/>
                <a:cs typeface="Arial" panose="020B0604020202020204" pitchFamily="34" charset="0"/>
              </a:rPr>
              <a:t>Ensure regimens are safe and dose optimized for PLHIV, younger adolescents, children, and pregnant people. </a:t>
            </a:r>
          </a:p>
        </p:txBody>
      </p:sp>
      <p:sp>
        <p:nvSpPr>
          <p:cNvPr id="7" name="TextBox 6">
            <a:extLst>
              <a:ext uri="{FF2B5EF4-FFF2-40B4-BE49-F238E27FC236}">
                <a16:creationId xmlns:a16="http://schemas.microsoft.com/office/drawing/2014/main" id="{EC16CD97-E9D1-BC62-7C78-D05CF804BB2F}"/>
              </a:ext>
            </a:extLst>
          </p:cNvPr>
          <p:cNvSpPr txBox="1"/>
          <p:nvPr/>
        </p:nvSpPr>
        <p:spPr>
          <a:xfrm>
            <a:off x="7532665" y="2088082"/>
            <a:ext cx="4120619" cy="3508653"/>
          </a:xfrm>
          <a:prstGeom prst="rect">
            <a:avLst/>
          </a:prstGeom>
          <a:noFill/>
        </p:spPr>
        <p:txBody>
          <a:bodyPr wrap="square">
            <a:spAutoFit/>
          </a:bodyPr>
          <a:lstStyle/>
          <a:p>
            <a:pPr>
              <a:spcAft>
                <a:spcPts val="3600"/>
              </a:spcAft>
            </a:pPr>
            <a:r>
              <a:rPr lang="en-US" dirty="0">
                <a:cs typeface="Arial" panose="020B0604020202020204" pitchFamily="34" charset="0"/>
              </a:rPr>
              <a:t>Evaluate risk factors or populations that would benefit from treatment extensions </a:t>
            </a:r>
          </a:p>
          <a:p>
            <a:pPr>
              <a:spcAft>
                <a:spcPts val="3600"/>
              </a:spcAft>
            </a:pPr>
            <a:r>
              <a:rPr lang="en-US" dirty="0">
                <a:cs typeface="Arial" panose="020B0604020202020204" pitchFamily="34" charset="0"/>
              </a:rPr>
              <a:t>Evaluate preferences and needs of the target populations to see what they want and will use</a:t>
            </a:r>
          </a:p>
          <a:p>
            <a:pPr>
              <a:spcAft>
                <a:spcPts val="3600"/>
              </a:spcAft>
            </a:pPr>
            <a:r>
              <a:rPr lang="en-US" dirty="0">
                <a:cs typeface="Arial" panose="020B0604020202020204" pitchFamily="34" charset="0"/>
              </a:rPr>
              <a:t>Invest in developing better point of care TB diagnostics and new TB vaccines </a:t>
            </a:r>
          </a:p>
        </p:txBody>
      </p:sp>
      <p:grpSp>
        <p:nvGrpSpPr>
          <p:cNvPr id="3" name="Group 2">
            <a:extLst>
              <a:ext uri="{FF2B5EF4-FFF2-40B4-BE49-F238E27FC236}">
                <a16:creationId xmlns:a16="http://schemas.microsoft.com/office/drawing/2014/main" id="{D8BE294C-6712-D67E-DA29-A075E3635884}"/>
              </a:ext>
            </a:extLst>
          </p:cNvPr>
          <p:cNvGrpSpPr/>
          <p:nvPr/>
        </p:nvGrpSpPr>
        <p:grpSpPr>
          <a:xfrm>
            <a:off x="421445" y="2121172"/>
            <a:ext cx="720255" cy="720255"/>
            <a:chOff x="510802" y="2070273"/>
            <a:chExt cx="720255" cy="720255"/>
          </a:xfrm>
        </p:grpSpPr>
        <p:sp>
          <p:nvSpPr>
            <p:cNvPr id="10" name="Oval 9">
              <a:extLst>
                <a:ext uri="{FF2B5EF4-FFF2-40B4-BE49-F238E27FC236}">
                  <a16:creationId xmlns:a16="http://schemas.microsoft.com/office/drawing/2014/main" id="{4D42E563-664F-46A1-9FAD-5DE32EE493E0}"/>
                </a:ext>
              </a:extLst>
            </p:cNvPr>
            <p:cNvSpPr/>
            <p:nvPr/>
          </p:nvSpPr>
          <p:spPr>
            <a:xfrm>
              <a:off x="510802" y="2070273"/>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8C830719-3AEA-B8A9-033D-3163D08F9D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765" y="2154978"/>
              <a:ext cx="457200" cy="550843"/>
            </a:xfrm>
            <a:prstGeom prst="rect">
              <a:avLst/>
            </a:prstGeom>
          </p:spPr>
        </p:pic>
      </p:grpSp>
      <p:grpSp>
        <p:nvGrpSpPr>
          <p:cNvPr id="5" name="Group 4">
            <a:extLst>
              <a:ext uri="{FF2B5EF4-FFF2-40B4-BE49-F238E27FC236}">
                <a16:creationId xmlns:a16="http://schemas.microsoft.com/office/drawing/2014/main" id="{59192410-232D-A3BA-6818-A55985C228AC}"/>
              </a:ext>
            </a:extLst>
          </p:cNvPr>
          <p:cNvGrpSpPr/>
          <p:nvPr/>
        </p:nvGrpSpPr>
        <p:grpSpPr>
          <a:xfrm>
            <a:off x="421445" y="3273668"/>
            <a:ext cx="720255" cy="720255"/>
            <a:chOff x="4255452" y="2025587"/>
            <a:chExt cx="720255" cy="720255"/>
          </a:xfrm>
        </p:grpSpPr>
        <p:sp>
          <p:nvSpPr>
            <p:cNvPr id="11" name="Oval 10">
              <a:extLst>
                <a:ext uri="{FF2B5EF4-FFF2-40B4-BE49-F238E27FC236}">
                  <a16:creationId xmlns:a16="http://schemas.microsoft.com/office/drawing/2014/main" id="{8561F397-138A-F96B-8760-587C13EB206C}"/>
                </a:ext>
              </a:extLst>
            </p:cNvPr>
            <p:cNvSpPr/>
            <p:nvPr/>
          </p:nvSpPr>
          <p:spPr>
            <a:xfrm>
              <a:off x="4255452" y="2025587"/>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5D379074-C633-C88D-173C-98AE539AAC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42238" y="2190067"/>
              <a:ext cx="548640" cy="404260"/>
            </a:xfrm>
            <a:prstGeom prst="rect">
              <a:avLst/>
            </a:prstGeom>
          </p:spPr>
        </p:pic>
      </p:grpSp>
      <p:sp>
        <p:nvSpPr>
          <p:cNvPr id="9" name="Oval 8">
            <a:extLst>
              <a:ext uri="{FF2B5EF4-FFF2-40B4-BE49-F238E27FC236}">
                <a16:creationId xmlns:a16="http://schemas.microsoft.com/office/drawing/2014/main" id="{838DEB3E-999A-B27C-F171-EB803C85A973}"/>
              </a:ext>
            </a:extLst>
          </p:cNvPr>
          <p:cNvSpPr/>
          <p:nvPr/>
        </p:nvSpPr>
        <p:spPr>
          <a:xfrm>
            <a:off x="464030" y="4724865"/>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0A80614A-10C5-A477-AF4E-0826198A15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771" y="4809058"/>
            <a:ext cx="822960" cy="551867"/>
          </a:xfrm>
          <a:prstGeom prst="rect">
            <a:avLst/>
          </a:prstGeom>
        </p:spPr>
      </p:pic>
      <p:sp>
        <p:nvSpPr>
          <p:cNvPr id="15" name="Oval 14">
            <a:extLst>
              <a:ext uri="{FF2B5EF4-FFF2-40B4-BE49-F238E27FC236}">
                <a16:creationId xmlns:a16="http://schemas.microsoft.com/office/drawing/2014/main" id="{B8AAECD8-CE66-DF1A-51D8-72CB585C1AD8}"/>
              </a:ext>
            </a:extLst>
          </p:cNvPr>
          <p:cNvSpPr/>
          <p:nvPr/>
        </p:nvSpPr>
        <p:spPr>
          <a:xfrm>
            <a:off x="6645035" y="2088082"/>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009F08-387A-FA95-2FD7-AB8B47E74C63}"/>
              </a:ext>
            </a:extLst>
          </p:cNvPr>
          <p:cNvSpPr/>
          <p:nvPr/>
        </p:nvSpPr>
        <p:spPr>
          <a:xfrm>
            <a:off x="6645034" y="3438148"/>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796A006-C14F-DC60-84A2-7DE9912FB572}"/>
              </a:ext>
            </a:extLst>
          </p:cNvPr>
          <p:cNvSpPr/>
          <p:nvPr/>
        </p:nvSpPr>
        <p:spPr>
          <a:xfrm>
            <a:off x="6645033" y="4758447"/>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10D1C8BE-A5DB-0FB1-67D5-5A7578A4E77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0840" y="3541653"/>
            <a:ext cx="548640" cy="513243"/>
          </a:xfrm>
          <a:prstGeom prst="rect">
            <a:avLst/>
          </a:prstGeom>
        </p:spPr>
      </p:pic>
      <p:pic>
        <p:nvPicPr>
          <p:cNvPr id="90" name="Graphic 89">
            <a:extLst>
              <a:ext uri="{FF2B5EF4-FFF2-40B4-BE49-F238E27FC236}">
                <a16:creationId xmlns:a16="http://schemas.microsoft.com/office/drawing/2014/main" id="{485BAE6F-C531-DEC2-BA64-38688707B4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30840" y="2205877"/>
            <a:ext cx="548640" cy="601394"/>
          </a:xfrm>
          <a:prstGeom prst="rect">
            <a:avLst/>
          </a:prstGeom>
        </p:spPr>
      </p:pic>
      <p:pic>
        <p:nvPicPr>
          <p:cNvPr id="26" name="Graphic 25">
            <a:extLst>
              <a:ext uri="{FF2B5EF4-FFF2-40B4-BE49-F238E27FC236}">
                <a16:creationId xmlns:a16="http://schemas.microsoft.com/office/drawing/2014/main" id="{769966F5-C20A-6BE9-139D-CE04484311A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20273" y="4887489"/>
            <a:ext cx="685800" cy="462170"/>
          </a:xfrm>
          <a:prstGeom prst="rect">
            <a:avLst/>
          </a:prstGeom>
        </p:spPr>
      </p:pic>
      <p:cxnSp>
        <p:nvCxnSpPr>
          <p:cNvPr id="27" name="Straight Connector 26">
            <a:extLst>
              <a:ext uri="{FF2B5EF4-FFF2-40B4-BE49-F238E27FC236}">
                <a16:creationId xmlns:a16="http://schemas.microsoft.com/office/drawing/2014/main" id="{34240CA6-CD84-EF53-3BE7-F7688960B5D3}"/>
              </a:ext>
            </a:extLst>
          </p:cNvPr>
          <p:cNvCxnSpPr>
            <a:cxnSpLocks/>
          </p:cNvCxnSpPr>
          <p:nvPr/>
        </p:nvCxnSpPr>
        <p:spPr>
          <a:xfrm>
            <a:off x="6322854" y="1913860"/>
            <a:ext cx="0" cy="4088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9652FCF5-62EE-CF07-F396-644A4B96284C}"/>
              </a:ext>
            </a:extLst>
          </p:cNvPr>
          <p:cNvGrpSpPr/>
          <p:nvPr/>
        </p:nvGrpSpPr>
        <p:grpSpPr>
          <a:xfrm>
            <a:off x="6279726" y="5382455"/>
            <a:ext cx="91440" cy="428560"/>
            <a:chOff x="8311168" y="2917354"/>
            <a:chExt cx="91440" cy="428560"/>
          </a:xfrm>
        </p:grpSpPr>
        <p:sp>
          <p:nvSpPr>
            <p:cNvPr id="29" name="Oval 28">
              <a:extLst>
                <a:ext uri="{FF2B5EF4-FFF2-40B4-BE49-F238E27FC236}">
                  <a16:creationId xmlns:a16="http://schemas.microsoft.com/office/drawing/2014/main" id="{87761322-A19C-39E7-8BE4-CBC799B3C875}"/>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257BD28-24DF-FA3C-ECCA-D9A86964CD74}"/>
                </a:ext>
              </a:extLst>
            </p:cNvPr>
            <p:cNvSpPr/>
            <p:nvPr/>
          </p:nvSpPr>
          <p:spPr>
            <a:xfrm>
              <a:off x="8330916"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AA070C1-7D1F-BDD5-CB03-5221C26C14D1}"/>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a:extLst>
              <a:ext uri="{FF2B5EF4-FFF2-40B4-BE49-F238E27FC236}">
                <a16:creationId xmlns:a16="http://schemas.microsoft.com/office/drawing/2014/main" id="{FACA0A20-6C79-9C79-6E4E-F6FE1D50D949}"/>
              </a:ext>
            </a:extLst>
          </p:cNvPr>
          <p:cNvCxnSpPr>
            <a:cxnSpLocks/>
          </p:cNvCxnSpPr>
          <p:nvPr/>
        </p:nvCxnSpPr>
        <p:spPr>
          <a:xfrm>
            <a:off x="6322854" y="3216787"/>
            <a:ext cx="53304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F6A4874-9AC5-71AA-EE02-807BCD410963}"/>
              </a:ext>
            </a:extLst>
          </p:cNvPr>
          <p:cNvCxnSpPr>
            <a:cxnSpLocks/>
          </p:cNvCxnSpPr>
          <p:nvPr/>
        </p:nvCxnSpPr>
        <p:spPr>
          <a:xfrm>
            <a:off x="421445" y="4506871"/>
            <a:ext cx="112318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C3B18B4-55AB-0C5F-D4BA-329DE042D77A}"/>
              </a:ext>
            </a:extLst>
          </p:cNvPr>
          <p:cNvCxnSpPr>
            <a:cxnSpLocks/>
          </p:cNvCxnSpPr>
          <p:nvPr/>
        </p:nvCxnSpPr>
        <p:spPr>
          <a:xfrm>
            <a:off x="401771" y="2943885"/>
            <a:ext cx="59210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258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4FD6FA8-88D8-BB84-6EDF-A322251B1498}"/>
              </a:ext>
            </a:extLst>
          </p:cNvPr>
          <p:cNvSpPr txBox="1">
            <a:spLocks noChangeArrowheads="1"/>
          </p:cNvSpPr>
          <p:nvPr/>
        </p:nvSpPr>
        <p:spPr>
          <a:xfrm>
            <a:off x="432752" y="464286"/>
            <a:ext cx="9184396"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KEY OPPORTUNITIES &amp; NEXT STEPS</a:t>
            </a:r>
          </a:p>
        </p:txBody>
      </p:sp>
      <p:sp>
        <p:nvSpPr>
          <p:cNvPr id="4" name="TextBox 3">
            <a:extLst>
              <a:ext uri="{FF2B5EF4-FFF2-40B4-BE49-F238E27FC236}">
                <a16:creationId xmlns:a16="http://schemas.microsoft.com/office/drawing/2014/main" id="{3BC3AE21-7397-5C29-5A37-AD9CFBE277C0}"/>
              </a:ext>
            </a:extLst>
          </p:cNvPr>
          <p:cNvSpPr txBox="1"/>
          <p:nvPr/>
        </p:nvSpPr>
        <p:spPr>
          <a:xfrm>
            <a:off x="953812" y="1381352"/>
            <a:ext cx="4945827" cy="4462760"/>
          </a:xfrm>
          <a:prstGeom prst="rect">
            <a:avLst/>
          </a:prstGeom>
          <a:noFill/>
        </p:spPr>
        <p:txBody>
          <a:bodyPr wrap="square">
            <a:spAutoFit/>
          </a:bodyPr>
          <a:lstStyle/>
          <a:p>
            <a:pPr algn="l">
              <a:spcAft>
                <a:spcPts val="3600"/>
              </a:spcAft>
            </a:pPr>
            <a:r>
              <a:rPr lang="en-US" sz="1600" dirty="0">
                <a:latin typeface="Arial" panose="020B0604020202020204" pitchFamily="34" charset="0"/>
                <a:cs typeface="Arial" panose="020B0604020202020204" pitchFamily="34" charset="0"/>
              </a:rPr>
              <a:t>Take stock of where your national government is with respect to introducing and implementing the short-course 1/4/6 prevention and treatment regimens and what the barriers are – what are they not doing yet, and why?</a:t>
            </a:r>
          </a:p>
          <a:p>
            <a:pPr algn="l">
              <a:spcAft>
                <a:spcPts val="3600"/>
              </a:spcAft>
            </a:pPr>
            <a:r>
              <a:rPr lang="en-US" sz="1600" dirty="0">
                <a:latin typeface="Arial" panose="020B0604020202020204" pitchFamily="34" charset="0"/>
                <a:cs typeface="Arial" panose="020B0604020202020204" pitchFamily="34" charset="0"/>
              </a:rPr>
              <a:t>Elevate the campaign to the attention of the Minister of Health and other duty bearers – what advocacy, communications, and other strategies can be used to generate political commitments and to address known barriers?</a:t>
            </a:r>
          </a:p>
          <a:p>
            <a:pPr algn="l">
              <a:spcAft>
                <a:spcPts val="3600"/>
              </a:spcAft>
            </a:pPr>
            <a:r>
              <a:rPr lang="en-US" sz="1600" dirty="0">
                <a:latin typeface="Arial" panose="020B0604020202020204" pitchFamily="34" charset="0"/>
                <a:cs typeface="Arial" panose="020B0604020202020204" pitchFamily="34" charset="0"/>
              </a:rPr>
              <a:t>National Strategic Plan (NSP) Development – what is the timeframe, who is involved, and how can you influence its contents or get directly involved in the development process?</a:t>
            </a:r>
          </a:p>
        </p:txBody>
      </p:sp>
      <p:sp>
        <p:nvSpPr>
          <p:cNvPr id="7" name="TextBox 6">
            <a:extLst>
              <a:ext uri="{FF2B5EF4-FFF2-40B4-BE49-F238E27FC236}">
                <a16:creationId xmlns:a16="http://schemas.microsoft.com/office/drawing/2014/main" id="{EC16CD97-E9D1-BC62-7C78-D05CF804BB2F}"/>
              </a:ext>
            </a:extLst>
          </p:cNvPr>
          <p:cNvSpPr txBox="1"/>
          <p:nvPr/>
        </p:nvSpPr>
        <p:spPr>
          <a:xfrm>
            <a:off x="6996147" y="1381352"/>
            <a:ext cx="4621656" cy="4955203"/>
          </a:xfrm>
          <a:prstGeom prst="rect">
            <a:avLst/>
          </a:prstGeom>
          <a:noFill/>
        </p:spPr>
        <p:txBody>
          <a:bodyPr wrap="square">
            <a:spAutoFit/>
          </a:bodyPr>
          <a:lstStyle/>
          <a:p>
            <a:pPr algn="l">
              <a:spcAft>
                <a:spcPts val="3600"/>
              </a:spcAft>
            </a:pPr>
            <a:r>
              <a:rPr lang="en-US" sz="1600" dirty="0">
                <a:latin typeface="Arial" panose="020B0604020202020204" pitchFamily="34" charset="0"/>
                <a:cs typeface="Arial" panose="020B0604020202020204" pitchFamily="34" charset="0"/>
              </a:rPr>
              <a:t>National Health &amp; Research Budget Appropriations – what is the calendar / process for developing and passing annual appropriations bill(s)? Are there any legislators that can champion domestic funding increases for TB programs and research (e.g., to ensure a fully funded NSP)? </a:t>
            </a:r>
          </a:p>
          <a:p>
            <a:pPr algn="l">
              <a:spcAft>
                <a:spcPts val="3600"/>
              </a:spcAft>
            </a:pPr>
            <a:r>
              <a:rPr lang="en-US" sz="1600" dirty="0">
                <a:latin typeface="Arial" panose="020B0604020202020204" pitchFamily="34" charset="0"/>
                <a:cs typeface="Arial" panose="020B0604020202020204" pitchFamily="34" charset="0"/>
              </a:rPr>
              <a:t>Global Fund Portfolio Optimization/Catalytic Investments and NFM4 – what is the timeframe, who is involved in the country coordinating mechanism (CCM), how can you influence the TB priorities or get directly involved in these discussions and decisions?</a:t>
            </a:r>
          </a:p>
          <a:p>
            <a:pPr algn="l">
              <a:spcAft>
                <a:spcPts val="3600"/>
              </a:spcAft>
            </a:pPr>
            <a:r>
              <a:rPr lang="en-US" sz="1600" dirty="0">
                <a:latin typeface="Arial" panose="020B0604020202020204" pitchFamily="34" charset="0"/>
                <a:cs typeface="Arial" panose="020B0604020202020204" pitchFamily="34" charset="0"/>
              </a:rPr>
              <a:t>Are there other important stakeholders and/or funding mechanisms to engage with in your national context? </a:t>
            </a:r>
          </a:p>
        </p:txBody>
      </p:sp>
      <p:grpSp>
        <p:nvGrpSpPr>
          <p:cNvPr id="9" name="Group 8">
            <a:extLst>
              <a:ext uri="{FF2B5EF4-FFF2-40B4-BE49-F238E27FC236}">
                <a16:creationId xmlns:a16="http://schemas.microsoft.com/office/drawing/2014/main" id="{08DF68E6-C2B9-548A-3DF9-CE8892F8FCCF}"/>
              </a:ext>
            </a:extLst>
          </p:cNvPr>
          <p:cNvGrpSpPr/>
          <p:nvPr/>
        </p:nvGrpSpPr>
        <p:grpSpPr>
          <a:xfrm>
            <a:off x="432752" y="1357893"/>
            <a:ext cx="494268" cy="594237"/>
            <a:chOff x="509211" y="1230100"/>
            <a:chExt cx="494268" cy="594237"/>
          </a:xfrm>
        </p:grpSpPr>
        <p:sp>
          <p:nvSpPr>
            <p:cNvPr id="10" name="Oval 9">
              <a:extLst>
                <a:ext uri="{FF2B5EF4-FFF2-40B4-BE49-F238E27FC236}">
                  <a16:creationId xmlns:a16="http://schemas.microsoft.com/office/drawing/2014/main" id="{4D42E563-664F-46A1-9FAD-5DE32EE493E0}"/>
                </a:ext>
              </a:extLst>
            </p:cNvPr>
            <p:cNvSpPr/>
            <p:nvPr/>
          </p:nvSpPr>
          <p:spPr>
            <a:xfrm>
              <a:off x="509211" y="1275353"/>
              <a:ext cx="494268" cy="49426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0C04EF-09A4-3B94-2239-861C93E26145}"/>
                </a:ext>
              </a:extLst>
            </p:cNvPr>
            <p:cNvSpPr txBox="1"/>
            <p:nvPr/>
          </p:nvSpPr>
          <p:spPr>
            <a:xfrm>
              <a:off x="515258" y="1230100"/>
              <a:ext cx="362607" cy="584775"/>
            </a:xfrm>
            <a:prstGeom prst="rect">
              <a:avLst/>
            </a:prstGeom>
            <a:noFill/>
          </p:spPr>
          <p:txBody>
            <a:bodyPr wrap="square" rtlCol="0">
              <a:spAutoFit/>
            </a:bodyPr>
            <a:lstStyle/>
            <a:p>
              <a:r>
                <a:rPr lang="en-US" sz="3200" dirty="0">
                  <a:solidFill>
                    <a:schemeClr val="bg1"/>
                  </a:solidFill>
                  <a:latin typeface="+mj-lt"/>
                </a:rPr>
                <a:t>1</a:t>
              </a:r>
            </a:p>
          </p:txBody>
        </p:sp>
        <p:sp>
          <p:nvSpPr>
            <p:cNvPr id="8" name="TextBox 7">
              <a:extLst>
                <a:ext uri="{FF2B5EF4-FFF2-40B4-BE49-F238E27FC236}">
                  <a16:creationId xmlns:a16="http://schemas.microsoft.com/office/drawing/2014/main" id="{7A9E7759-C6EA-9321-AE22-BC9F6B34B49A}"/>
                </a:ext>
              </a:extLst>
            </p:cNvPr>
            <p:cNvSpPr txBox="1"/>
            <p:nvPr/>
          </p:nvSpPr>
          <p:spPr>
            <a:xfrm>
              <a:off x="534229" y="1239562"/>
              <a:ext cx="362607" cy="584775"/>
            </a:xfrm>
            <a:prstGeom prst="rect">
              <a:avLst/>
            </a:prstGeom>
            <a:noFill/>
          </p:spPr>
          <p:txBody>
            <a:bodyPr wrap="square" rtlCol="0">
              <a:spAutoFit/>
            </a:bodyPr>
            <a:lstStyle/>
            <a:p>
              <a:r>
                <a:rPr lang="en-US" sz="3200" dirty="0">
                  <a:ln>
                    <a:solidFill>
                      <a:schemeClr val="tx1"/>
                    </a:solidFill>
                  </a:ln>
                  <a:noFill/>
                  <a:latin typeface="+mj-lt"/>
                </a:rPr>
                <a:t>1</a:t>
              </a:r>
            </a:p>
          </p:txBody>
        </p:sp>
      </p:grpSp>
      <p:grpSp>
        <p:nvGrpSpPr>
          <p:cNvPr id="26" name="Group 25">
            <a:extLst>
              <a:ext uri="{FF2B5EF4-FFF2-40B4-BE49-F238E27FC236}">
                <a16:creationId xmlns:a16="http://schemas.microsoft.com/office/drawing/2014/main" id="{A51375B2-2417-47E7-8F80-F6675F5D1A55}"/>
              </a:ext>
            </a:extLst>
          </p:cNvPr>
          <p:cNvGrpSpPr/>
          <p:nvPr/>
        </p:nvGrpSpPr>
        <p:grpSpPr>
          <a:xfrm>
            <a:off x="432752" y="3054128"/>
            <a:ext cx="494268" cy="594237"/>
            <a:chOff x="509211" y="1230100"/>
            <a:chExt cx="494268" cy="594237"/>
          </a:xfrm>
        </p:grpSpPr>
        <p:sp>
          <p:nvSpPr>
            <p:cNvPr id="27" name="Oval 26">
              <a:extLst>
                <a:ext uri="{FF2B5EF4-FFF2-40B4-BE49-F238E27FC236}">
                  <a16:creationId xmlns:a16="http://schemas.microsoft.com/office/drawing/2014/main" id="{0D381D5D-C1C8-E5AC-28D4-4250F3D397BB}"/>
                </a:ext>
              </a:extLst>
            </p:cNvPr>
            <p:cNvSpPr/>
            <p:nvPr/>
          </p:nvSpPr>
          <p:spPr>
            <a:xfrm>
              <a:off x="509211" y="1275353"/>
              <a:ext cx="494268" cy="49426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790F6C5-62EB-1C36-2512-FF80091AE89B}"/>
                </a:ext>
              </a:extLst>
            </p:cNvPr>
            <p:cNvSpPr txBox="1"/>
            <p:nvPr/>
          </p:nvSpPr>
          <p:spPr>
            <a:xfrm>
              <a:off x="515258" y="1230100"/>
              <a:ext cx="362607" cy="584775"/>
            </a:xfrm>
            <a:prstGeom prst="rect">
              <a:avLst/>
            </a:prstGeom>
            <a:noFill/>
          </p:spPr>
          <p:txBody>
            <a:bodyPr wrap="square" rtlCol="0">
              <a:spAutoFit/>
            </a:bodyPr>
            <a:lstStyle/>
            <a:p>
              <a:r>
                <a:rPr lang="en-US" sz="3200" dirty="0">
                  <a:solidFill>
                    <a:schemeClr val="bg1"/>
                  </a:solidFill>
                  <a:latin typeface="+mj-lt"/>
                </a:rPr>
                <a:t>2</a:t>
              </a:r>
            </a:p>
          </p:txBody>
        </p:sp>
        <p:sp>
          <p:nvSpPr>
            <p:cNvPr id="31" name="TextBox 30">
              <a:extLst>
                <a:ext uri="{FF2B5EF4-FFF2-40B4-BE49-F238E27FC236}">
                  <a16:creationId xmlns:a16="http://schemas.microsoft.com/office/drawing/2014/main" id="{C7F5B468-03DC-7A0A-BDEC-136F5BBA21B4}"/>
                </a:ext>
              </a:extLst>
            </p:cNvPr>
            <p:cNvSpPr txBox="1"/>
            <p:nvPr/>
          </p:nvSpPr>
          <p:spPr>
            <a:xfrm>
              <a:off x="534229" y="1239562"/>
              <a:ext cx="362607" cy="584775"/>
            </a:xfrm>
            <a:prstGeom prst="rect">
              <a:avLst/>
            </a:prstGeom>
            <a:noFill/>
          </p:spPr>
          <p:txBody>
            <a:bodyPr wrap="square" rtlCol="0">
              <a:spAutoFit/>
            </a:bodyPr>
            <a:lstStyle/>
            <a:p>
              <a:r>
                <a:rPr lang="en-US" sz="3200" dirty="0">
                  <a:ln>
                    <a:solidFill>
                      <a:schemeClr val="tx1"/>
                    </a:solidFill>
                  </a:ln>
                  <a:noFill/>
                  <a:latin typeface="+mj-lt"/>
                </a:rPr>
                <a:t>2</a:t>
              </a:r>
            </a:p>
          </p:txBody>
        </p:sp>
      </p:grpSp>
      <p:grpSp>
        <p:nvGrpSpPr>
          <p:cNvPr id="33" name="Group 32">
            <a:extLst>
              <a:ext uri="{FF2B5EF4-FFF2-40B4-BE49-F238E27FC236}">
                <a16:creationId xmlns:a16="http://schemas.microsoft.com/office/drawing/2014/main" id="{0F6F3576-7871-7E04-71B0-7A9107C4C574}"/>
              </a:ext>
            </a:extLst>
          </p:cNvPr>
          <p:cNvGrpSpPr/>
          <p:nvPr/>
        </p:nvGrpSpPr>
        <p:grpSpPr>
          <a:xfrm>
            <a:off x="432752" y="4744800"/>
            <a:ext cx="494268" cy="594237"/>
            <a:chOff x="509211" y="1230100"/>
            <a:chExt cx="494268" cy="594237"/>
          </a:xfrm>
        </p:grpSpPr>
        <p:sp>
          <p:nvSpPr>
            <p:cNvPr id="34" name="Oval 33">
              <a:extLst>
                <a:ext uri="{FF2B5EF4-FFF2-40B4-BE49-F238E27FC236}">
                  <a16:creationId xmlns:a16="http://schemas.microsoft.com/office/drawing/2014/main" id="{B39C2A64-5C58-9EBB-AEAC-A9B748C53E93}"/>
                </a:ext>
              </a:extLst>
            </p:cNvPr>
            <p:cNvSpPr/>
            <p:nvPr/>
          </p:nvSpPr>
          <p:spPr>
            <a:xfrm>
              <a:off x="509211" y="1275353"/>
              <a:ext cx="494268" cy="49426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36410E3-0E01-93C5-DB04-CEF00F68DC55}"/>
                </a:ext>
              </a:extLst>
            </p:cNvPr>
            <p:cNvSpPr txBox="1"/>
            <p:nvPr/>
          </p:nvSpPr>
          <p:spPr>
            <a:xfrm>
              <a:off x="515258" y="1230100"/>
              <a:ext cx="362607" cy="584775"/>
            </a:xfrm>
            <a:prstGeom prst="rect">
              <a:avLst/>
            </a:prstGeom>
            <a:noFill/>
          </p:spPr>
          <p:txBody>
            <a:bodyPr wrap="square" rtlCol="0">
              <a:spAutoFit/>
            </a:bodyPr>
            <a:lstStyle/>
            <a:p>
              <a:r>
                <a:rPr lang="en-US" sz="3200" dirty="0">
                  <a:solidFill>
                    <a:schemeClr val="bg1"/>
                  </a:solidFill>
                  <a:latin typeface="+mj-lt"/>
                </a:rPr>
                <a:t>3</a:t>
              </a:r>
            </a:p>
          </p:txBody>
        </p:sp>
        <p:sp>
          <p:nvSpPr>
            <p:cNvPr id="36" name="TextBox 35">
              <a:extLst>
                <a:ext uri="{FF2B5EF4-FFF2-40B4-BE49-F238E27FC236}">
                  <a16:creationId xmlns:a16="http://schemas.microsoft.com/office/drawing/2014/main" id="{6AB21D28-5714-6FFD-F332-BCFF952B595E}"/>
                </a:ext>
              </a:extLst>
            </p:cNvPr>
            <p:cNvSpPr txBox="1"/>
            <p:nvPr/>
          </p:nvSpPr>
          <p:spPr>
            <a:xfrm>
              <a:off x="534229" y="1239562"/>
              <a:ext cx="362607" cy="584775"/>
            </a:xfrm>
            <a:prstGeom prst="rect">
              <a:avLst/>
            </a:prstGeom>
            <a:noFill/>
          </p:spPr>
          <p:txBody>
            <a:bodyPr wrap="square" rtlCol="0">
              <a:spAutoFit/>
            </a:bodyPr>
            <a:lstStyle/>
            <a:p>
              <a:r>
                <a:rPr lang="en-US" sz="3200" dirty="0">
                  <a:ln>
                    <a:solidFill>
                      <a:schemeClr val="tx1"/>
                    </a:solidFill>
                  </a:ln>
                  <a:noFill/>
                  <a:latin typeface="+mj-lt"/>
                </a:rPr>
                <a:t>3</a:t>
              </a:r>
            </a:p>
          </p:txBody>
        </p:sp>
      </p:grpSp>
      <p:grpSp>
        <p:nvGrpSpPr>
          <p:cNvPr id="51" name="Group 50">
            <a:extLst>
              <a:ext uri="{FF2B5EF4-FFF2-40B4-BE49-F238E27FC236}">
                <a16:creationId xmlns:a16="http://schemas.microsoft.com/office/drawing/2014/main" id="{CB063F8C-ACE7-FD5F-2A01-5B9AAF599FBA}"/>
              </a:ext>
            </a:extLst>
          </p:cNvPr>
          <p:cNvGrpSpPr/>
          <p:nvPr/>
        </p:nvGrpSpPr>
        <p:grpSpPr>
          <a:xfrm>
            <a:off x="6477851" y="1403146"/>
            <a:ext cx="494268" cy="594237"/>
            <a:chOff x="509211" y="1230100"/>
            <a:chExt cx="494268" cy="594237"/>
          </a:xfrm>
        </p:grpSpPr>
        <p:sp>
          <p:nvSpPr>
            <p:cNvPr id="52" name="Oval 51">
              <a:extLst>
                <a:ext uri="{FF2B5EF4-FFF2-40B4-BE49-F238E27FC236}">
                  <a16:creationId xmlns:a16="http://schemas.microsoft.com/office/drawing/2014/main" id="{E4226D83-E6BC-BEA4-607C-47C18BD58FF8}"/>
                </a:ext>
              </a:extLst>
            </p:cNvPr>
            <p:cNvSpPr/>
            <p:nvPr/>
          </p:nvSpPr>
          <p:spPr>
            <a:xfrm>
              <a:off x="509211" y="1275353"/>
              <a:ext cx="494268" cy="49426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17838A4-5C4F-D4FC-19F2-AC10384416F4}"/>
                </a:ext>
              </a:extLst>
            </p:cNvPr>
            <p:cNvSpPr txBox="1"/>
            <p:nvPr/>
          </p:nvSpPr>
          <p:spPr>
            <a:xfrm>
              <a:off x="515258" y="1230100"/>
              <a:ext cx="362607" cy="584775"/>
            </a:xfrm>
            <a:prstGeom prst="rect">
              <a:avLst/>
            </a:prstGeom>
            <a:noFill/>
          </p:spPr>
          <p:txBody>
            <a:bodyPr wrap="square" rtlCol="0">
              <a:spAutoFit/>
            </a:bodyPr>
            <a:lstStyle/>
            <a:p>
              <a:r>
                <a:rPr lang="en-US" sz="3200" dirty="0">
                  <a:solidFill>
                    <a:schemeClr val="bg1"/>
                  </a:solidFill>
                  <a:latin typeface="+mj-lt"/>
                </a:rPr>
                <a:t>4</a:t>
              </a:r>
            </a:p>
          </p:txBody>
        </p:sp>
        <p:sp>
          <p:nvSpPr>
            <p:cNvPr id="54" name="TextBox 53">
              <a:extLst>
                <a:ext uri="{FF2B5EF4-FFF2-40B4-BE49-F238E27FC236}">
                  <a16:creationId xmlns:a16="http://schemas.microsoft.com/office/drawing/2014/main" id="{E8828A24-4721-5B66-A5E6-38BAA84828FD}"/>
                </a:ext>
              </a:extLst>
            </p:cNvPr>
            <p:cNvSpPr txBox="1"/>
            <p:nvPr/>
          </p:nvSpPr>
          <p:spPr>
            <a:xfrm>
              <a:off x="534229" y="1239562"/>
              <a:ext cx="362607" cy="584775"/>
            </a:xfrm>
            <a:prstGeom prst="rect">
              <a:avLst/>
            </a:prstGeom>
            <a:noFill/>
          </p:spPr>
          <p:txBody>
            <a:bodyPr wrap="square" rtlCol="0">
              <a:spAutoFit/>
            </a:bodyPr>
            <a:lstStyle/>
            <a:p>
              <a:r>
                <a:rPr lang="en-US" sz="3200" dirty="0">
                  <a:ln>
                    <a:solidFill>
                      <a:schemeClr val="tx1"/>
                    </a:solidFill>
                  </a:ln>
                  <a:noFill/>
                  <a:latin typeface="+mj-lt"/>
                </a:rPr>
                <a:t>4</a:t>
              </a:r>
            </a:p>
          </p:txBody>
        </p:sp>
      </p:grpSp>
      <p:grpSp>
        <p:nvGrpSpPr>
          <p:cNvPr id="55" name="Group 54">
            <a:extLst>
              <a:ext uri="{FF2B5EF4-FFF2-40B4-BE49-F238E27FC236}">
                <a16:creationId xmlns:a16="http://schemas.microsoft.com/office/drawing/2014/main" id="{7B9F8DB2-9EE7-A84F-7288-F00F947E6C96}"/>
              </a:ext>
            </a:extLst>
          </p:cNvPr>
          <p:cNvGrpSpPr/>
          <p:nvPr/>
        </p:nvGrpSpPr>
        <p:grpSpPr>
          <a:xfrm>
            <a:off x="6477851" y="3572037"/>
            <a:ext cx="494268" cy="594237"/>
            <a:chOff x="509211" y="1230100"/>
            <a:chExt cx="494268" cy="594237"/>
          </a:xfrm>
        </p:grpSpPr>
        <p:sp>
          <p:nvSpPr>
            <p:cNvPr id="56" name="Oval 55">
              <a:extLst>
                <a:ext uri="{FF2B5EF4-FFF2-40B4-BE49-F238E27FC236}">
                  <a16:creationId xmlns:a16="http://schemas.microsoft.com/office/drawing/2014/main" id="{5EE2340E-17FA-BAA5-46D1-4BEEA2FBA368}"/>
                </a:ext>
              </a:extLst>
            </p:cNvPr>
            <p:cNvSpPr/>
            <p:nvPr/>
          </p:nvSpPr>
          <p:spPr>
            <a:xfrm>
              <a:off x="509211" y="1275353"/>
              <a:ext cx="494268" cy="49426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314F74D-A810-492C-9751-6B3F7AAFFF89}"/>
                </a:ext>
              </a:extLst>
            </p:cNvPr>
            <p:cNvSpPr txBox="1"/>
            <p:nvPr/>
          </p:nvSpPr>
          <p:spPr>
            <a:xfrm>
              <a:off x="515258" y="1230100"/>
              <a:ext cx="362607" cy="584775"/>
            </a:xfrm>
            <a:prstGeom prst="rect">
              <a:avLst/>
            </a:prstGeom>
            <a:noFill/>
          </p:spPr>
          <p:txBody>
            <a:bodyPr wrap="square" rtlCol="0">
              <a:spAutoFit/>
            </a:bodyPr>
            <a:lstStyle/>
            <a:p>
              <a:r>
                <a:rPr lang="en-US" sz="3200" dirty="0">
                  <a:solidFill>
                    <a:schemeClr val="bg1"/>
                  </a:solidFill>
                  <a:latin typeface="+mj-lt"/>
                </a:rPr>
                <a:t>5</a:t>
              </a:r>
            </a:p>
          </p:txBody>
        </p:sp>
        <p:sp>
          <p:nvSpPr>
            <p:cNvPr id="58" name="TextBox 57">
              <a:extLst>
                <a:ext uri="{FF2B5EF4-FFF2-40B4-BE49-F238E27FC236}">
                  <a16:creationId xmlns:a16="http://schemas.microsoft.com/office/drawing/2014/main" id="{07861F23-9DA7-ACCD-CF39-BC3395E986FB}"/>
                </a:ext>
              </a:extLst>
            </p:cNvPr>
            <p:cNvSpPr txBox="1"/>
            <p:nvPr/>
          </p:nvSpPr>
          <p:spPr>
            <a:xfrm>
              <a:off x="534229" y="1239562"/>
              <a:ext cx="362607" cy="584775"/>
            </a:xfrm>
            <a:prstGeom prst="rect">
              <a:avLst/>
            </a:prstGeom>
            <a:noFill/>
          </p:spPr>
          <p:txBody>
            <a:bodyPr wrap="square" rtlCol="0">
              <a:spAutoFit/>
            </a:bodyPr>
            <a:lstStyle/>
            <a:p>
              <a:r>
                <a:rPr lang="en-US" sz="3200" dirty="0">
                  <a:ln>
                    <a:solidFill>
                      <a:schemeClr val="tx1"/>
                    </a:solidFill>
                  </a:ln>
                  <a:noFill/>
                  <a:latin typeface="+mj-lt"/>
                </a:rPr>
                <a:t>5</a:t>
              </a:r>
            </a:p>
          </p:txBody>
        </p:sp>
      </p:grpSp>
      <p:grpSp>
        <p:nvGrpSpPr>
          <p:cNvPr id="59" name="Group 58">
            <a:extLst>
              <a:ext uri="{FF2B5EF4-FFF2-40B4-BE49-F238E27FC236}">
                <a16:creationId xmlns:a16="http://schemas.microsoft.com/office/drawing/2014/main" id="{36FE94C1-7288-FA99-7A5C-EF2B52BAB569}"/>
              </a:ext>
            </a:extLst>
          </p:cNvPr>
          <p:cNvGrpSpPr/>
          <p:nvPr/>
        </p:nvGrpSpPr>
        <p:grpSpPr>
          <a:xfrm>
            <a:off x="6477851" y="5459778"/>
            <a:ext cx="494268" cy="594237"/>
            <a:chOff x="509211" y="1230100"/>
            <a:chExt cx="494268" cy="594237"/>
          </a:xfrm>
        </p:grpSpPr>
        <p:sp>
          <p:nvSpPr>
            <p:cNvPr id="60" name="Oval 59">
              <a:extLst>
                <a:ext uri="{FF2B5EF4-FFF2-40B4-BE49-F238E27FC236}">
                  <a16:creationId xmlns:a16="http://schemas.microsoft.com/office/drawing/2014/main" id="{9739B913-0EE9-AAE4-0FAC-4788DBB58AD3}"/>
                </a:ext>
              </a:extLst>
            </p:cNvPr>
            <p:cNvSpPr/>
            <p:nvPr/>
          </p:nvSpPr>
          <p:spPr>
            <a:xfrm>
              <a:off x="509211" y="1275353"/>
              <a:ext cx="494268" cy="49426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8A79E51-C96E-7889-DE83-6F72A1C3F359}"/>
                </a:ext>
              </a:extLst>
            </p:cNvPr>
            <p:cNvSpPr txBox="1"/>
            <p:nvPr/>
          </p:nvSpPr>
          <p:spPr>
            <a:xfrm>
              <a:off x="515258" y="1230100"/>
              <a:ext cx="362607" cy="584775"/>
            </a:xfrm>
            <a:prstGeom prst="rect">
              <a:avLst/>
            </a:prstGeom>
            <a:noFill/>
          </p:spPr>
          <p:txBody>
            <a:bodyPr wrap="square" rtlCol="0">
              <a:spAutoFit/>
            </a:bodyPr>
            <a:lstStyle/>
            <a:p>
              <a:r>
                <a:rPr lang="en-US" sz="3200" dirty="0">
                  <a:solidFill>
                    <a:schemeClr val="bg1"/>
                  </a:solidFill>
                  <a:latin typeface="+mj-lt"/>
                </a:rPr>
                <a:t>6</a:t>
              </a:r>
            </a:p>
          </p:txBody>
        </p:sp>
        <p:sp>
          <p:nvSpPr>
            <p:cNvPr id="62" name="TextBox 61">
              <a:extLst>
                <a:ext uri="{FF2B5EF4-FFF2-40B4-BE49-F238E27FC236}">
                  <a16:creationId xmlns:a16="http://schemas.microsoft.com/office/drawing/2014/main" id="{D7C5D6D3-C6FE-05E5-54BA-CDAD282EFA7E}"/>
                </a:ext>
              </a:extLst>
            </p:cNvPr>
            <p:cNvSpPr txBox="1"/>
            <p:nvPr/>
          </p:nvSpPr>
          <p:spPr>
            <a:xfrm>
              <a:off x="534229" y="1239562"/>
              <a:ext cx="362607" cy="584775"/>
            </a:xfrm>
            <a:prstGeom prst="rect">
              <a:avLst/>
            </a:prstGeom>
            <a:noFill/>
          </p:spPr>
          <p:txBody>
            <a:bodyPr wrap="square" rtlCol="0">
              <a:spAutoFit/>
            </a:bodyPr>
            <a:lstStyle/>
            <a:p>
              <a:r>
                <a:rPr lang="en-US" sz="3200" dirty="0">
                  <a:ln>
                    <a:solidFill>
                      <a:schemeClr val="tx1"/>
                    </a:solidFill>
                  </a:ln>
                  <a:noFill/>
                  <a:latin typeface="+mj-lt"/>
                </a:rPr>
                <a:t>6</a:t>
              </a:r>
            </a:p>
          </p:txBody>
        </p:sp>
      </p:grpSp>
      <p:grpSp>
        <p:nvGrpSpPr>
          <p:cNvPr id="71" name="Group 70">
            <a:extLst>
              <a:ext uri="{FF2B5EF4-FFF2-40B4-BE49-F238E27FC236}">
                <a16:creationId xmlns:a16="http://schemas.microsoft.com/office/drawing/2014/main" id="{200C04F5-D576-43C5-45AC-BB271E171024}"/>
              </a:ext>
            </a:extLst>
          </p:cNvPr>
          <p:cNvGrpSpPr/>
          <p:nvPr/>
        </p:nvGrpSpPr>
        <p:grpSpPr>
          <a:xfrm>
            <a:off x="574195" y="1476686"/>
            <a:ext cx="11047191" cy="4859869"/>
            <a:chOff x="574195" y="1476686"/>
            <a:chExt cx="11047191" cy="4859869"/>
          </a:xfrm>
        </p:grpSpPr>
        <p:cxnSp>
          <p:nvCxnSpPr>
            <p:cNvPr id="32" name="Straight Connector 31">
              <a:extLst>
                <a:ext uri="{FF2B5EF4-FFF2-40B4-BE49-F238E27FC236}">
                  <a16:creationId xmlns:a16="http://schemas.microsoft.com/office/drawing/2014/main" id="{4368EDD0-921E-8949-7E6B-E0537F1C417A}"/>
                </a:ext>
              </a:extLst>
            </p:cNvPr>
            <p:cNvCxnSpPr>
              <a:cxnSpLocks/>
            </p:cNvCxnSpPr>
            <p:nvPr/>
          </p:nvCxnSpPr>
          <p:spPr>
            <a:xfrm>
              <a:off x="574195" y="2890238"/>
              <a:ext cx="56955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2CCA84-DDED-EABD-3DDB-76CAF5C4B497}"/>
                </a:ext>
              </a:extLst>
            </p:cNvPr>
            <p:cNvCxnSpPr>
              <a:cxnSpLocks/>
            </p:cNvCxnSpPr>
            <p:nvPr/>
          </p:nvCxnSpPr>
          <p:spPr>
            <a:xfrm>
              <a:off x="6269697" y="1476686"/>
              <a:ext cx="0" cy="4859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52CFF7-300B-46FD-8EE7-D8CAF32767D7}"/>
                </a:ext>
              </a:extLst>
            </p:cNvPr>
            <p:cNvCxnSpPr>
              <a:cxnSpLocks/>
            </p:cNvCxnSpPr>
            <p:nvPr/>
          </p:nvCxnSpPr>
          <p:spPr>
            <a:xfrm>
              <a:off x="6269697" y="5279511"/>
              <a:ext cx="53516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5FEC75-85D4-AEB1-18B1-BB61177B19F7}"/>
                </a:ext>
              </a:extLst>
            </p:cNvPr>
            <p:cNvCxnSpPr>
              <a:cxnSpLocks/>
            </p:cNvCxnSpPr>
            <p:nvPr/>
          </p:nvCxnSpPr>
          <p:spPr>
            <a:xfrm>
              <a:off x="574195" y="4524597"/>
              <a:ext cx="56955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BA4D2E-2D7B-39BD-6992-238E70BCCD66}"/>
                </a:ext>
              </a:extLst>
            </p:cNvPr>
            <p:cNvCxnSpPr>
              <a:cxnSpLocks/>
            </p:cNvCxnSpPr>
            <p:nvPr/>
          </p:nvCxnSpPr>
          <p:spPr>
            <a:xfrm>
              <a:off x="6269697" y="3382396"/>
              <a:ext cx="53516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F3065955-98E5-1433-33BB-80609FB14DB2}"/>
                </a:ext>
              </a:extLst>
            </p:cNvPr>
            <p:cNvGrpSpPr/>
            <p:nvPr/>
          </p:nvGrpSpPr>
          <p:grpSpPr>
            <a:xfrm>
              <a:off x="6223977" y="2023562"/>
              <a:ext cx="91440" cy="428560"/>
              <a:chOff x="8311168" y="2917354"/>
              <a:chExt cx="91440" cy="428560"/>
            </a:xfrm>
          </p:grpSpPr>
          <p:sp>
            <p:nvSpPr>
              <p:cNvPr id="64" name="Oval 63">
                <a:extLst>
                  <a:ext uri="{FF2B5EF4-FFF2-40B4-BE49-F238E27FC236}">
                    <a16:creationId xmlns:a16="http://schemas.microsoft.com/office/drawing/2014/main" id="{3D668E73-829D-7851-112A-BC64571728CD}"/>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DB6D59C6-89F7-4D3E-D9CB-ACEB478F5950}"/>
                  </a:ext>
                </a:extLst>
              </p:cNvPr>
              <p:cNvSpPr/>
              <p:nvPr/>
            </p:nvSpPr>
            <p:spPr>
              <a:xfrm>
                <a:off x="8330916"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4260290-ACAA-3656-9C55-7B9140ACB022}"/>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EAFF03F5-0F8F-E447-7E2E-73892F43DAA8}"/>
                </a:ext>
              </a:extLst>
            </p:cNvPr>
            <p:cNvGrpSpPr/>
            <p:nvPr/>
          </p:nvGrpSpPr>
          <p:grpSpPr>
            <a:xfrm rot="16200000">
              <a:off x="3590506" y="4310317"/>
              <a:ext cx="91440" cy="428560"/>
              <a:chOff x="8311168" y="2917354"/>
              <a:chExt cx="91440" cy="428560"/>
            </a:xfrm>
          </p:grpSpPr>
          <p:sp>
            <p:nvSpPr>
              <p:cNvPr id="68" name="Oval 67">
                <a:extLst>
                  <a:ext uri="{FF2B5EF4-FFF2-40B4-BE49-F238E27FC236}">
                    <a16:creationId xmlns:a16="http://schemas.microsoft.com/office/drawing/2014/main" id="{084DBD36-4C17-647B-41A7-1ABCAC39BA34}"/>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1198961-3D38-8058-1156-7584A3BE327A}"/>
                  </a:ext>
                </a:extLst>
              </p:cNvPr>
              <p:cNvSpPr/>
              <p:nvPr/>
            </p:nvSpPr>
            <p:spPr>
              <a:xfrm>
                <a:off x="8330916"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E865DB2-63EB-41D1-8375-46D6EA6FD7B3}"/>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2747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7807EDF-63CD-F4E4-AFF1-692B41E48D87}"/>
              </a:ext>
            </a:extLst>
          </p:cNvPr>
          <p:cNvSpPr txBox="1">
            <a:spLocks noChangeArrowheads="1"/>
          </p:cNvSpPr>
          <p:nvPr/>
        </p:nvSpPr>
        <p:spPr>
          <a:xfrm>
            <a:off x="432752" y="464286"/>
            <a:ext cx="9184396"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OTHER IDEAS FOR </a:t>
            </a:r>
            <a:r>
              <a:rPr lang="en-US" sz="3200" b="1" dirty="0">
                <a:solidFill>
                  <a:schemeClr val="accent5"/>
                </a:solidFill>
                <a:latin typeface="Arial Black" charset="0"/>
                <a:ea typeface="Arial Black" charset="0"/>
                <a:cs typeface="Arial Black" charset="0"/>
              </a:rPr>
              <a:t>NEXT STEPS</a:t>
            </a:r>
            <a:r>
              <a:rPr lang="en-US" sz="3200" b="1" dirty="0">
                <a:latin typeface="Arial Black" charset="0"/>
                <a:ea typeface="Arial Black" charset="0"/>
                <a:cs typeface="Arial Black" charset="0"/>
              </a:rPr>
              <a:t>? </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COUNTRY SPECIFIC CONSIDERATIONS?</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COUNTRY SPECIFIC OPPORTUNITES?</a:t>
            </a:r>
          </a:p>
        </p:txBody>
      </p:sp>
      <p:sp>
        <p:nvSpPr>
          <p:cNvPr id="8" name="TextBox 7">
            <a:extLst>
              <a:ext uri="{FF2B5EF4-FFF2-40B4-BE49-F238E27FC236}">
                <a16:creationId xmlns:a16="http://schemas.microsoft.com/office/drawing/2014/main" id="{3628FC06-C688-EC00-9CF1-F80DEEFE2E15}"/>
              </a:ext>
            </a:extLst>
          </p:cNvPr>
          <p:cNvSpPr txBox="1"/>
          <p:nvPr/>
        </p:nvSpPr>
        <p:spPr>
          <a:xfrm>
            <a:off x="4727299" y="428200"/>
            <a:ext cx="3048414" cy="584775"/>
          </a:xfrm>
          <a:prstGeom prst="rect">
            <a:avLst/>
          </a:prstGeom>
          <a:noFill/>
        </p:spPr>
        <p:txBody>
          <a:bodyPr wrap="square">
            <a:spAutoFit/>
          </a:bodyPr>
          <a:lstStyle/>
          <a:p>
            <a:r>
              <a:rPr kumimoji="0" lang="en-US" sz="3200" b="1" i="0" u="none" strike="noStrike" kern="1200" cap="none" spc="0" normalizeH="0" baseline="0" noProof="0" dirty="0">
                <a:ln>
                  <a:solidFill>
                    <a:schemeClr val="tx1"/>
                  </a:solidFill>
                </a:ln>
                <a:noFill/>
                <a:effectLst/>
                <a:uLnTx/>
                <a:uFillTx/>
                <a:latin typeface="Arial Black" charset="0"/>
                <a:ea typeface="Arial Black" charset="0"/>
                <a:cs typeface="Arial Black" charset="0"/>
              </a:rPr>
              <a:t>NEXT STEPS</a:t>
            </a:r>
            <a:endParaRPr lang="en-US" dirty="0">
              <a:ln>
                <a:solidFill>
                  <a:schemeClr val="tx1"/>
                </a:solidFill>
              </a:ln>
              <a:noFill/>
            </a:endParaRPr>
          </a:p>
        </p:txBody>
      </p:sp>
      <p:grpSp>
        <p:nvGrpSpPr>
          <p:cNvPr id="4" name="Group 3">
            <a:extLst>
              <a:ext uri="{FF2B5EF4-FFF2-40B4-BE49-F238E27FC236}">
                <a16:creationId xmlns:a16="http://schemas.microsoft.com/office/drawing/2014/main" id="{1C3A722C-68B7-AD7C-9FE3-D73FB15A2329}"/>
              </a:ext>
            </a:extLst>
          </p:cNvPr>
          <p:cNvGrpSpPr/>
          <p:nvPr/>
        </p:nvGrpSpPr>
        <p:grpSpPr>
          <a:xfrm>
            <a:off x="8287045" y="2834500"/>
            <a:ext cx="3904955" cy="4023500"/>
            <a:chOff x="8287045" y="2834500"/>
            <a:chExt cx="3904955" cy="4023500"/>
          </a:xfrm>
        </p:grpSpPr>
        <p:pic>
          <p:nvPicPr>
            <p:cNvPr id="13" name="Picture 12" descr="Shape, circle&#10;&#10;Description automatically generated">
              <a:extLst>
                <a:ext uri="{FF2B5EF4-FFF2-40B4-BE49-F238E27FC236}">
                  <a16:creationId xmlns:a16="http://schemas.microsoft.com/office/drawing/2014/main" id="{CEE78102-9CA0-E510-9769-B964BE7F5BE3}"/>
                </a:ext>
              </a:extLst>
            </p:cNvPr>
            <p:cNvPicPr>
              <a:picLocks noChangeAspect="1"/>
            </p:cNvPicPr>
            <p:nvPr/>
          </p:nvPicPr>
          <p:blipFill rotWithShape="1">
            <a:blip r:embed="rId2">
              <a:extLst>
                <a:ext uri="{28A0092B-C50C-407E-A947-70E740481C1C}">
                  <a14:useLocalDpi xmlns:a14="http://schemas.microsoft.com/office/drawing/2010/main" val="0"/>
                </a:ext>
              </a:extLst>
            </a:blip>
            <a:srcRect r="8012" b="5219"/>
            <a:stretch/>
          </p:blipFill>
          <p:spPr>
            <a:xfrm>
              <a:off x="8287045" y="2834500"/>
              <a:ext cx="3904955" cy="4023500"/>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064301F0-2711-6FDE-11D4-AA6C865344F6}"/>
                </a:ext>
              </a:extLst>
            </p:cNvPr>
            <p:cNvPicPr>
              <a:picLocks noChangeAspect="1"/>
            </p:cNvPicPr>
            <p:nvPr/>
          </p:nvPicPr>
          <p:blipFill rotWithShape="1">
            <a:blip r:embed="rId3">
              <a:extLst>
                <a:ext uri="{28A0092B-C50C-407E-A947-70E740481C1C}">
                  <a14:useLocalDpi xmlns:a14="http://schemas.microsoft.com/office/drawing/2010/main" val="0"/>
                </a:ext>
              </a:extLst>
            </a:blip>
            <a:srcRect r="-2120"/>
            <a:stretch/>
          </p:blipFill>
          <p:spPr>
            <a:xfrm>
              <a:off x="8287045" y="2889969"/>
              <a:ext cx="3904954" cy="3912562"/>
            </a:xfrm>
            <a:prstGeom prst="rect">
              <a:avLst/>
            </a:prstGeom>
          </p:spPr>
        </p:pic>
      </p:grpSp>
      <p:pic>
        <p:nvPicPr>
          <p:cNvPr id="5" name="Graphic 4">
            <a:extLst>
              <a:ext uri="{FF2B5EF4-FFF2-40B4-BE49-F238E27FC236}">
                <a16:creationId xmlns:a16="http://schemas.microsoft.com/office/drawing/2014/main" id="{6AB406C1-0FA7-A14B-1CD4-444010E22D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2837" y="3922085"/>
            <a:ext cx="2468880" cy="2290713"/>
          </a:xfrm>
          <a:prstGeom prst="rect">
            <a:avLst/>
          </a:prstGeom>
        </p:spPr>
      </p:pic>
    </p:spTree>
    <p:extLst>
      <p:ext uri="{BB962C8B-B14F-4D97-AF65-F5344CB8AC3E}">
        <p14:creationId xmlns:p14="http://schemas.microsoft.com/office/powerpoint/2010/main" val="303336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3E2A406-B5A9-4D56-C6C6-8D233AFFF1B0}"/>
              </a:ext>
            </a:extLst>
          </p:cNvPr>
          <p:cNvGrpSpPr/>
          <p:nvPr/>
        </p:nvGrpSpPr>
        <p:grpSpPr>
          <a:xfrm>
            <a:off x="10886594" y="239699"/>
            <a:ext cx="894285" cy="822960"/>
            <a:chOff x="10886594" y="239699"/>
            <a:chExt cx="894285" cy="822960"/>
          </a:xfrm>
        </p:grpSpPr>
        <p:sp>
          <p:nvSpPr>
            <p:cNvPr id="9" name="Oval 8">
              <a:extLst>
                <a:ext uri="{FF2B5EF4-FFF2-40B4-BE49-F238E27FC236}">
                  <a16:creationId xmlns:a16="http://schemas.microsoft.com/office/drawing/2014/main" id="{11605CD8-F9B3-7B59-F043-89F73858D29F}"/>
                </a:ext>
              </a:extLst>
            </p:cNvPr>
            <p:cNvSpPr/>
            <p:nvPr/>
          </p:nvSpPr>
          <p:spPr>
            <a:xfrm>
              <a:off x="11060624" y="310427"/>
              <a:ext cx="720255" cy="7202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Megaphone1 with solid fill">
              <a:extLst>
                <a:ext uri="{FF2B5EF4-FFF2-40B4-BE49-F238E27FC236}">
                  <a16:creationId xmlns:a16="http://schemas.microsoft.com/office/drawing/2014/main" id="{4F32623B-AF2D-5BF4-71AC-4EF75BFEE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6594" y="239699"/>
              <a:ext cx="822960" cy="822960"/>
            </a:xfrm>
            <a:prstGeom prst="rect">
              <a:avLst/>
            </a:prstGeom>
          </p:spPr>
        </p:pic>
        <p:sp>
          <p:nvSpPr>
            <p:cNvPr id="5" name="Freeform: Shape 4">
              <a:extLst>
                <a:ext uri="{FF2B5EF4-FFF2-40B4-BE49-F238E27FC236}">
                  <a16:creationId xmlns:a16="http://schemas.microsoft.com/office/drawing/2014/main" id="{F014F2C0-C1D9-A5E1-9BCD-C103C024AB90}"/>
                </a:ext>
              </a:extLst>
            </p:cNvPr>
            <p:cNvSpPr/>
            <p:nvPr/>
          </p:nvSpPr>
          <p:spPr>
            <a:xfrm>
              <a:off x="11010947" y="457267"/>
              <a:ext cx="549886" cy="447457"/>
            </a:xfrm>
            <a:custGeom>
              <a:avLst/>
              <a:gdLst>
                <a:gd name="connsiteX0" fmla="*/ 393495 w 549886"/>
                <a:gd name="connsiteY0" fmla="*/ 10578 h 447457"/>
                <a:gd name="connsiteX1" fmla="*/ 376847 w 549886"/>
                <a:gd name="connsiteY1" fmla="*/ 145 h 447457"/>
                <a:gd name="connsiteX2" fmla="*/ 359128 w 549886"/>
                <a:gd name="connsiteY2" fmla="*/ 6283 h 447457"/>
                <a:gd name="connsiteX3" fmla="*/ 47329 w 549886"/>
                <a:gd name="connsiteY3" fmla="*/ 307178 h 447457"/>
                <a:gd name="connsiteX4" fmla="*/ 0 w 549886"/>
                <a:gd name="connsiteY4" fmla="*/ 352518 h 447457"/>
                <a:gd name="connsiteX5" fmla="*/ 54787 w 549886"/>
                <a:gd name="connsiteY5" fmla="*/ 447458 h 447457"/>
                <a:gd name="connsiteX6" fmla="*/ 117520 w 549886"/>
                <a:gd name="connsiteY6" fmla="*/ 427921 h 447457"/>
                <a:gd name="connsiteX7" fmla="*/ 201111 w 549886"/>
                <a:gd name="connsiteY7" fmla="*/ 404210 h 447457"/>
                <a:gd name="connsiteX8" fmla="*/ 200579 w 549886"/>
                <a:gd name="connsiteY8" fmla="*/ 404698 h 447457"/>
                <a:gd name="connsiteX9" fmla="*/ 239018 w 549886"/>
                <a:gd name="connsiteY9" fmla="*/ 447089 h 447457"/>
                <a:gd name="connsiteX10" fmla="*/ 360122 w 549886"/>
                <a:gd name="connsiteY10" fmla="*/ 413657 h 447457"/>
                <a:gd name="connsiteX11" fmla="*/ 371266 w 549886"/>
                <a:gd name="connsiteY11" fmla="*/ 356367 h 447457"/>
                <a:gd name="connsiteX12" fmla="*/ 370409 w 549886"/>
                <a:gd name="connsiteY12" fmla="*/ 356204 h 447457"/>
                <a:gd name="connsiteX13" fmla="*/ 534075 w 549886"/>
                <a:gd name="connsiteY13" fmla="*/ 309784 h 447457"/>
                <a:gd name="connsiteX14" fmla="*/ 535035 w 549886"/>
                <a:gd name="connsiteY14" fmla="*/ 309449 h 447457"/>
                <a:gd name="connsiteX15" fmla="*/ 548794 w 549886"/>
                <a:gd name="connsiteY15" fmla="*/ 294336 h 447457"/>
                <a:gd name="connsiteX16" fmla="*/ 546677 w 549886"/>
                <a:gd name="connsiteY16" fmla="*/ 276068 h 447457"/>
                <a:gd name="connsiteX17" fmla="*/ 21577 w 549886"/>
                <a:gd name="connsiteY17" fmla="*/ 355569 h 447457"/>
                <a:gd name="connsiteX18" fmla="*/ 51581 w 549886"/>
                <a:gd name="connsiteY18" fmla="*/ 326851 h 447457"/>
                <a:gd name="connsiteX19" fmla="*/ 102261 w 549886"/>
                <a:gd name="connsiteY19" fmla="*/ 414694 h 447457"/>
                <a:gd name="connsiteX20" fmla="*/ 62828 w 549886"/>
                <a:gd name="connsiteY20" fmla="*/ 426987 h 447457"/>
                <a:gd name="connsiteX21" fmla="*/ 345326 w 549886"/>
                <a:gd name="connsiteY21" fmla="*/ 399898 h 447457"/>
                <a:gd name="connsiteX22" fmla="*/ 244599 w 549886"/>
                <a:gd name="connsiteY22" fmla="*/ 427724 h 447457"/>
                <a:gd name="connsiteX23" fmla="*/ 218710 w 549886"/>
                <a:gd name="connsiteY23" fmla="*/ 399178 h 447457"/>
                <a:gd name="connsiteX24" fmla="*/ 352870 w 549886"/>
                <a:gd name="connsiteY24" fmla="*/ 361124 h 447457"/>
                <a:gd name="connsiteX25" fmla="*/ 532498 w 549886"/>
                <a:gd name="connsiteY25" fmla="*/ 289141 h 447457"/>
                <a:gd name="connsiteX26" fmla="*/ 528863 w 549886"/>
                <a:gd name="connsiteY26" fmla="*/ 293427 h 447457"/>
                <a:gd name="connsiteX27" fmla="*/ 119098 w 549886"/>
                <a:gd name="connsiteY27" fmla="*/ 409645 h 447457"/>
                <a:gd name="connsiteX28" fmla="*/ 64277 w 549886"/>
                <a:gd name="connsiteY28" fmla="*/ 314618 h 447457"/>
                <a:gd name="connsiteX29" fmla="*/ 371172 w 549886"/>
                <a:gd name="connsiteY29" fmla="*/ 18524 h 447457"/>
                <a:gd name="connsiteX30" fmla="*/ 374978 w 549886"/>
                <a:gd name="connsiteY30" fmla="*/ 17153 h 447457"/>
                <a:gd name="connsiteX31" fmla="*/ 378844 w 549886"/>
                <a:gd name="connsiteY31" fmla="*/ 19442 h 447457"/>
                <a:gd name="connsiteX32" fmla="*/ 532087 w 549886"/>
                <a:gd name="connsiteY32" fmla="*/ 284898 h 447457"/>
                <a:gd name="connsiteX33" fmla="*/ 532498 w 549886"/>
                <a:gd name="connsiteY33" fmla="*/ 289141 h 44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9886" h="447457">
                  <a:moveTo>
                    <a:pt x="393495" y="10578"/>
                  </a:moveTo>
                  <a:cubicBezTo>
                    <a:pt x="389826" y="4744"/>
                    <a:pt x="383697" y="904"/>
                    <a:pt x="376847" y="145"/>
                  </a:cubicBezTo>
                  <a:cubicBezTo>
                    <a:pt x="370314" y="-615"/>
                    <a:pt x="363790" y="1644"/>
                    <a:pt x="359128" y="6283"/>
                  </a:cubicBezTo>
                  <a:lnTo>
                    <a:pt x="47329" y="307178"/>
                  </a:lnTo>
                  <a:lnTo>
                    <a:pt x="0" y="352518"/>
                  </a:lnTo>
                  <a:lnTo>
                    <a:pt x="54787" y="447458"/>
                  </a:lnTo>
                  <a:lnTo>
                    <a:pt x="117520" y="427921"/>
                  </a:lnTo>
                  <a:lnTo>
                    <a:pt x="201111" y="404210"/>
                  </a:lnTo>
                  <a:lnTo>
                    <a:pt x="200579" y="404698"/>
                  </a:lnTo>
                  <a:lnTo>
                    <a:pt x="239018" y="447089"/>
                  </a:lnTo>
                  <a:lnTo>
                    <a:pt x="360122" y="413657"/>
                  </a:lnTo>
                  <a:lnTo>
                    <a:pt x="371266" y="356367"/>
                  </a:lnTo>
                  <a:lnTo>
                    <a:pt x="370409" y="356204"/>
                  </a:lnTo>
                  <a:lnTo>
                    <a:pt x="534075" y="309784"/>
                  </a:lnTo>
                  <a:lnTo>
                    <a:pt x="535035" y="309449"/>
                  </a:lnTo>
                  <a:cubicBezTo>
                    <a:pt x="541606" y="306659"/>
                    <a:pt x="546632" y="301139"/>
                    <a:pt x="548794" y="294336"/>
                  </a:cubicBezTo>
                  <a:cubicBezTo>
                    <a:pt x="550796" y="288230"/>
                    <a:pt x="550022" y="281554"/>
                    <a:pt x="546677" y="276068"/>
                  </a:cubicBezTo>
                  <a:close/>
                  <a:moveTo>
                    <a:pt x="21577" y="355569"/>
                  </a:moveTo>
                  <a:lnTo>
                    <a:pt x="51581" y="326851"/>
                  </a:lnTo>
                  <a:lnTo>
                    <a:pt x="102261" y="414694"/>
                  </a:lnTo>
                  <a:lnTo>
                    <a:pt x="62828" y="426987"/>
                  </a:lnTo>
                  <a:close/>
                  <a:moveTo>
                    <a:pt x="345326" y="399898"/>
                  </a:moveTo>
                  <a:lnTo>
                    <a:pt x="244599" y="427724"/>
                  </a:lnTo>
                  <a:lnTo>
                    <a:pt x="218710" y="399178"/>
                  </a:lnTo>
                  <a:lnTo>
                    <a:pt x="352870" y="361124"/>
                  </a:lnTo>
                  <a:close/>
                  <a:moveTo>
                    <a:pt x="532498" y="289141"/>
                  </a:moveTo>
                  <a:cubicBezTo>
                    <a:pt x="531909" y="290999"/>
                    <a:pt x="530600" y="292543"/>
                    <a:pt x="528863" y="293427"/>
                  </a:cubicBezTo>
                  <a:lnTo>
                    <a:pt x="119098" y="409645"/>
                  </a:lnTo>
                  <a:lnTo>
                    <a:pt x="64277" y="314618"/>
                  </a:lnTo>
                  <a:lnTo>
                    <a:pt x="371172" y="18524"/>
                  </a:lnTo>
                  <a:cubicBezTo>
                    <a:pt x="372162" y="17505"/>
                    <a:pt x="373566" y="16999"/>
                    <a:pt x="374978" y="17153"/>
                  </a:cubicBezTo>
                  <a:cubicBezTo>
                    <a:pt x="376539" y="17316"/>
                    <a:pt x="377950" y="18152"/>
                    <a:pt x="378844" y="19442"/>
                  </a:cubicBezTo>
                  <a:lnTo>
                    <a:pt x="532087" y="284898"/>
                  </a:lnTo>
                  <a:cubicBezTo>
                    <a:pt x="532848" y="286180"/>
                    <a:pt x="532999" y="287736"/>
                    <a:pt x="532498" y="289141"/>
                  </a:cubicBezTo>
                  <a:close/>
                </a:path>
              </a:pathLst>
            </a:custGeom>
            <a:solidFill>
              <a:schemeClr val="tx1"/>
            </a:solidFill>
            <a:ln w="853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12A6E0-E98B-0956-EA94-62A4C6B4C427}"/>
                </a:ext>
              </a:extLst>
            </p:cNvPr>
            <p:cNvSpPr/>
            <p:nvPr/>
          </p:nvSpPr>
          <p:spPr>
            <a:xfrm rot="19838221">
              <a:off x="11570729" y="524013"/>
              <a:ext cx="98069" cy="17136"/>
            </a:xfrm>
            <a:custGeom>
              <a:avLst/>
              <a:gdLst>
                <a:gd name="connsiteX0" fmla="*/ 0 w 98069"/>
                <a:gd name="connsiteY0" fmla="*/ 0 h 17136"/>
                <a:gd name="connsiteX1" fmla="*/ 98069 w 98069"/>
                <a:gd name="connsiteY1" fmla="*/ 0 h 17136"/>
                <a:gd name="connsiteX2" fmla="*/ 98069 w 98069"/>
                <a:gd name="connsiteY2" fmla="*/ 17136 h 17136"/>
                <a:gd name="connsiteX3" fmla="*/ 0 w 98069"/>
                <a:gd name="connsiteY3" fmla="*/ 17136 h 17136"/>
              </a:gdLst>
              <a:ahLst/>
              <a:cxnLst>
                <a:cxn ang="0">
                  <a:pos x="connsiteX0" y="connsiteY0"/>
                </a:cxn>
                <a:cxn ang="0">
                  <a:pos x="connsiteX1" y="connsiteY1"/>
                </a:cxn>
                <a:cxn ang="0">
                  <a:pos x="connsiteX2" y="connsiteY2"/>
                </a:cxn>
                <a:cxn ang="0">
                  <a:pos x="connsiteX3" y="connsiteY3"/>
                </a:cxn>
              </a:cxnLst>
              <a:rect l="l" t="t" r="r" b="b"/>
              <a:pathLst>
                <a:path w="98069" h="17136">
                  <a:moveTo>
                    <a:pt x="0" y="0"/>
                  </a:moveTo>
                  <a:lnTo>
                    <a:pt x="98069" y="0"/>
                  </a:lnTo>
                  <a:lnTo>
                    <a:pt x="98069" y="17136"/>
                  </a:lnTo>
                  <a:lnTo>
                    <a:pt x="0" y="17136"/>
                  </a:lnTo>
                  <a:close/>
                </a:path>
              </a:pathLst>
            </a:custGeom>
            <a:solidFill>
              <a:schemeClr val="tx1"/>
            </a:solidFill>
            <a:ln w="853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F8A5181-B38D-5546-067A-C71B9F49AA75}"/>
                </a:ext>
              </a:extLst>
            </p:cNvPr>
            <p:cNvSpPr/>
            <p:nvPr/>
          </p:nvSpPr>
          <p:spPr>
            <a:xfrm rot="17139726">
              <a:off x="11626620" y="582261"/>
              <a:ext cx="17147" cy="98082"/>
            </a:xfrm>
            <a:custGeom>
              <a:avLst/>
              <a:gdLst>
                <a:gd name="connsiteX0" fmla="*/ 0 w 17147"/>
                <a:gd name="connsiteY0" fmla="*/ 0 h 98082"/>
                <a:gd name="connsiteX1" fmla="*/ 17147 w 17147"/>
                <a:gd name="connsiteY1" fmla="*/ 0 h 98082"/>
                <a:gd name="connsiteX2" fmla="*/ 17147 w 17147"/>
                <a:gd name="connsiteY2" fmla="*/ 98083 h 98082"/>
                <a:gd name="connsiteX3" fmla="*/ 0 w 17147"/>
                <a:gd name="connsiteY3" fmla="*/ 98083 h 98082"/>
              </a:gdLst>
              <a:ahLst/>
              <a:cxnLst>
                <a:cxn ang="0">
                  <a:pos x="connsiteX0" y="connsiteY0"/>
                </a:cxn>
                <a:cxn ang="0">
                  <a:pos x="connsiteX1" y="connsiteY1"/>
                </a:cxn>
                <a:cxn ang="0">
                  <a:pos x="connsiteX2" y="connsiteY2"/>
                </a:cxn>
                <a:cxn ang="0">
                  <a:pos x="connsiteX3" y="connsiteY3"/>
                </a:cxn>
              </a:cxnLst>
              <a:rect l="l" t="t" r="r" b="b"/>
              <a:pathLst>
                <a:path w="17147" h="98082">
                  <a:moveTo>
                    <a:pt x="0" y="0"/>
                  </a:moveTo>
                  <a:lnTo>
                    <a:pt x="17147" y="0"/>
                  </a:lnTo>
                  <a:lnTo>
                    <a:pt x="17147" y="98083"/>
                  </a:lnTo>
                  <a:lnTo>
                    <a:pt x="0" y="98083"/>
                  </a:lnTo>
                  <a:close/>
                </a:path>
              </a:pathLst>
            </a:custGeom>
            <a:solidFill>
              <a:schemeClr val="tx1"/>
            </a:solidFill>
            <a:ln w="853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223F5A8-EAD7-DFFF-E2EA-7F6C8EE0E531}"/>
                </a:ext>
              </a:extLst>
            </p:cNvPr>
            <p:cNvSpPr/>
            <p:nvPr/>
          </p:nvSpPr>
          <p:spPr>
            <a:xfrm rot="17139726">
              <a:off x="11494022" y="460688"/>
              <a:ext cx="98082" cy="17147"/>
            </a:xfrm>
            <a:custGeom>
              <a:avLst/>
              <a:gdLst>
                <a:gd name="connsiteX0" fmla="*/ 0 w 98082"/>
                <a:gd name="connsiteY0" fmla="*/ 0 h 17147"/>
                <a:gd name="connsiteX1" fmla="*/ 98083 w 98082"/>
                <a:gd name="connsiteY1" fmla="*/ 0 h 17147"/>
                <a:gd name="connsiteX2" fmla="*/ 98083 w 98082"/>
                <a:gd name="connsiteY2" fmla="*/ 17147 h 17147"/>
                <a:gd name="connsiteX3" fmla="*/ 0 w 98082"/>
                <a:gd name="connsiteY3" fmla="*/ 17147 h 17147"/>
              </a:gdLst>
              <a:ahLst/>
              <a:cxnLst>
                <a:cxn ang="0">
                  <a:pos x="connsiteX0" y="connsiteY0"/>
                </a:cxn>
                <a:cxn ang="0">
                  <a:pos x="connsiteX1" y="connsiteY1"/>
                </a:cxn>
                <a:cxn ang="0">
                  <a:pos x="connsiteX2" y="connsiteY2"/>
                </a:cxn>
                <a:cxn ang="0">
                  <a:pos x="connsiteX3" y="connsiteY3"/>
                </a:cxn>
              </a:cxnLst>
              <a:rect l="l" t="t" r="r" b="b"/>
              <a:pathLst>
                <a:path w="98082" h="17147">
                  <a:moveTo>
                    <a:pt x="0" y="0"/>
                  </a:moveTo>
                  <a:lnTo>
                    <a:pt x="98083" y="0"/>
                  </a:lnTo>
                  <a:lnTo>
                    <a:pt x="98083" y="17147"/>
                  </a:lnTo>
                  <a:lnTo>
                    <a:pt x="0" y="17147"/>
                  </a:lnTo>
                  <a:close/>
                </a:path>
              </a:pathLst>
            </a:custGeom>
            <a:solidFill>
              <a:schemeClr val="tx1"/>
            </a:solidFill>
            <a:ln w="8534" cap="flat">
              <a:noFill/>
              <a:prstDash val="solid"/>
              <a:miter/>
            </a:ln>
          </p:spPr>
          <p:txBody>
            <a:bodyPr rtlCol="0" anchor="ctr"/>
            <a:lstStyle/>
            <a:p>
              <a:endParaRPr lang="en-US"/>
            </a:p>
          </p:txBody>
        </p:sp>
      </p:grpSp>
      <p:sp>
        <p:nvSpPr>
          <p:cNvPr id="2" name="Rectangle 2">
            <a:extLst>
              <a:ext uri="{FF2B5EF4-FFF2-40B4-BE49-F238E27FC236}">
                <a16:creationId xmlns:a16="http://schemas.microsoft.com/office/drawing/2014/main" id="{CC4A2DC9-9FC4-3198-A4BF-4BAB492403D7}"/>
              </a:ext>
            </a:extLst>
          </p:cNvPr>
          <p:cNvSpPr txBox="1">
            <a:spLocks noChangeArrowheads="1"/>
          </p:cNvSpPr>
          <p:nvPr/>
        </p:nvSpPr>
        <p:spPr>
          <a:xfrm>
            <a:off x="432752" y="464286"/>
            <a:ext cx="9263698"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CAMPAIGN RESOURCES (1/3)</a:t>
            </a:r>
            <a:br>
              <a:rPr lang="en-US" sz="3200" b="1" dirty="0">
                <a:latin typeface="Arial Black" charset="0"/>
                <a:ea typeface="Arial Black" charset="0"/>
                <a:cs typeface="Arial Black" charset="0"/>
              </a:rPr>
            </a:br>
            <a:r>
              <a:rPr lang="en-US" sz="3200" b="1" dirty="0">
                <a:solidFill>
                  <a:schemeClr val="accent5"/>
                </a:solidFill>
                <a:latin typeface="Arial Black" charset="0"/>
                <a:ea typeface="Arial Black" charset="0"/>
                <a:cs typeface="Arial Black" charset="0"/>
              </a:rPr>
              <a:t>ACTIVIST GUIDES</a:t>
            </a:r>
          </a:p>
        </p:txBody>
      </p:sp>
      <p:pic>
        <p:nvPicPr>
          <p:cNvPr id="4" name="Picture 3" descr="Graphical user interface, application&#10;&#10;Description automatically generated">
            <a:extLst>
              <a:ext uri="{FF2B5EF4-FFF2-40B4-BE49-F238E27FC236}">
                <a16:creationId xmlns:a16="http://schemas.microsoft.com/office/drawing/2014/main" id="{488044F2-292A-D2A3-BDE9-44F32A6E08C3}"/>
              </a:ext>
            </a:extLst>
          </p:cNvPr>
          <p:cNvPicPr>
            <a:picLocks noChangeAspect="1"/>
          </p:cNvPicPr>
          <p:nvPr/>
        </p:nvPicPr>
        <p:blipFill rotWithShape="1">
          <a:blip r:embed="rId4">
            <a:extLst>
              <a:ext uri="{28A0092B-C50C-407E-A947-70E740481C1C}">
                <a14:useLocalDpi xmlns:a14="http://schemas.microsoft.com/office/drawing/2010/main" val="0"/>
              </a:ext>
            </a:extLst>
          </a:blip>
          <a:srcRect r="32260"/>
          <a:stretch/>
        </p:blipFill>
        <p:spPr>
          <a:xfrm>
            <a:off x="440012" y="1697927"/>
            <a:ext cx="5498338" cy="3352807"/>
          </a:xfrm>
          <a:prstGeom prst="rect">
            <a:avLst/>
          </a:prstGeom>
        </p:spPr>
      </p:pic>
      <p:sp>
        <p:nvSpPr>
          <p:cNvPr id="6" name="TextBox 5">
            <a:extLst>
              <a:ext uri="{FF2B5EF4-FFF2-40B4-BE49-F238E27FC236}">
                <a16:creationId xmlns:a16="http://schemas.microsoft.com/office/drawing/2014/main" id="{D0ED9116-C3C5-C567-F468-FB0BEF4D794D}"/>
              </a:ext>
            </a:extLst>
          </p:cNvPr>
          <p:cNvSpPr txBox="1"/>
          <p:nvPr/>
        </p:nvSpPr>
        <p:spPr>
          <a:xfrm>
            <a:off x="231290" y="5236637"/>
            <a:ext cx="2806562" cy="1000274"/>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An Activist’s Guide to Rifapentine for TB Infection:</a:t>
            </a:r>
          </a:p>
          <a:p>
            <a:pPr algn="ctr">
              <a:spcAft>
                <a:spcPts val="600"/>
              </a:spcAft>
            </a:pPr>
            <a:r>
              <a:rPr lang="en-US" sz="1000" dirty="0">
                <a:latin typeface="Arial" panose="020B0604020202020204" pitchFamily="34" charset="0"/>
                <a:cs typeface="Arial" panose="020B0604020202020204" pitchFamily="34" charset="0"/>
                <a:hlinkClick r:id="rId5"/>
              </a:rPr>
              <a:t>https://www.treatmentactiongroup.org/publication/an-activists-guide-to-rifapentine-for-the-treatment-of-tb-infection/</a:t>
            </a:r>
            <a:endParaRPr lang="en-US" sz="1000" dirty="0"/>
          </a:p>
        </p:txBody>
      </p:sp>
      <p:sp>
        <p:nvSpPr>
          <p:cNvPr id="7" name="TextBox 6">
            <a:extLst>
              <a:ext uri="{FF2B5EF4-FFF2-40B4-BE49-F238E27FC236}">
                <a16:creationId xmlns:a16="http://schemas.microsoft.com/office/drawing/2014/main" id="{B0825394-2DBD-51E0-95A6-7F98A6846E3F}"/>
              </a:ext>
            </a:extLst>
          </p:cNvPr>
          <p:cNvSpPr txBox="1"/>
          <p:nvPr/>
        </p:nvSpPr>
        <p:spPr>
          <a:xfrm>
            <a:off x="2997680" y="5236637"/>
            <a:ext cx="2806562" cy="1184940"/>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An Activist’s Guide to Shorter Treatment for Drug-Sensitive Tuberculosis:</a:t>
            </a:r>
          </a:p>
          <a:p>
            <a:pPr algn="ctr">
              <a:spcAft>
                <a:spcPts val="600"/>
              </a:spcAft>
            </a:pPr>
            <a:r>
              <a:rPr lang="en-US" sz="1000" dirty="0">
                <a:latin typeface="Arial" panose="020B0604020202020204" pitchFamily="34" charset="0"/>
                <a:cs typeface="Arial" panose="020B0604020202020204" pitchFamily="34" charset="0"/>
                <a:hlinkClick r:id="rId6"/>
              </a:rPr>
              <a:t>https://www.treatmentactiongroup.org/publication/an-activists-guide-to-shorter-treatment-for-drug-sensitive-tuberculosis/</a:t>
            </a:r>
            <a:endParaRPr lang="en-US" sz="1000" dirty="0"/>
          </a:p>
        </p:txBody>
      </p:sp>
      <p:sp>
        <p:nvSpPr>
          <p:cNvPr id="8" name="TextBox 7">
            <a:extLst>
              <a:ext uri="{FF2B5EF4-FFF2-40B4-BE49-F238E27FC236}">
                <a16:creationId xmlns:a16="http://schemas.microsoft.com/office/drawing/2014/main" id="{A41EF02C-221A-590D-9CF3-44CCEB8A2ED3}"/>
              </a:ext>
            </a:extLst>
          </p:cNvPr>
          <p:cNvSpPr txBox="1"/>
          <p:nvPr/>
        </p:nvSpPr>
        <p:spPr>
          <a:xfrm>
            <a:off x="8763488" y="5239122"/>
            <a:ext cx="2806562" cy="661720"/>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More Campaign Resources:</a:t>
            </a:r>
          </a:p>
          <a:p>
            <a:pPr algn="ctr">
              <a:spcAft>
                <a:spcPts val="600"/>
              </a:spcAft>
            </a:pPr>
            <a:r>
              <a:rPr lang="en-US" sz="1000" dirty="0">
                <a:latin typeface="Arial" panose="020B0604020202020204" pitchFamily="34" charset="0"/>
                <a:cs typeface="Arial" panose="020B0604020202020204" pitchFamily="34" charset="0"/>
                <a:hlinkClick r:id="rId7"/>
              </a:rPr>
              <a:t>https://www.treatmentactiongroup.org/1-4-6-x-24/</a:t>
            </a:r>
            <a:r>
              <a:rPr lang="en-US" sz="1000" dirty="0">
                <a:latin typeface="Arial" panose="020B0604020202020204" pitchFamily="34" charset="0"/>
                <a:cs typeface="Arial" panose="020B0604020202020204" pitchFamily="34" charset="0"/>
              </a:rPr>
              <a:t> </a:t>
            </a:r>
            <a:endParaRPr lang="en-US" sz="1000" dirty="0"/>
          </a:p>
        </p:txBody>
      </p:sp>
      <p:pic>
        <p:nvPicPr>
          <p:cNvPr id="11" name="Picture 10" descr="Graphical user interface, text, application&#10;&#10;Description automatically generated">
            <a:extLst>
              <a:ext uri="{FF2B5EF4-FFF2-40B4-BE49-F238E27FC236}">
                <a16:creationId xmlns:a16="http://schemas.microsoft.com/office/drawing/2014/main" id="{83282561-816C-A009-A5EC-A9C79AF25F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3489" y="1697928"/>
            <a:ext cx="2892478" cy="3352806"/>
          </a:xfrm>
          <a:prstGeom prst="rect">
            <a:avLst/>
          </a:prstGeom>
          <a:ln>
            <a:solidFill>
              <a:schemeClr val="tx1"/>
            </a:solidFill>
          </a:ln>
        </p:spPr>
      </p:pic>
      <p:pic>
        <p:nvPicPr>
          <p:cNvPr id="18" name="Picture 17" descr="Text&#10;&#10;Description automatically generated">
            <a:extLst>
              <a:ext uri="{FF2B5EF4-FFF2-40B4-BE49-F238E27FC236}">
                <a16:creationId xmlns:a16="http://schemas.microsoft.com/office/drawing/2014/main" id="{1F5C1069-B415-7FEE-1C66-67E6B2F271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53962" y="1697928"/>
            <a:ext cx="2443309" cy="3352806"/>
          </a:xfrm>
          <a:prstGeom prst="rect">
            <a:avLst/>
          </a:prstGeom>
          <a:ln>
            <a:solidFill>
              <a:schemeClr val="tx1"/>
            </a:solidFill>
          </a:ln>
        </p:spPr>
      </p:pic>
      <p:sp>
        <p:nvSpPr>
          <p:cNvPr id="19" name="TextBox 18">
            <a:extLst>
              <a:ext uri="{FF2B5EF4-FFF2-40B4-BE49-F238E27FC236}">
                <a16:creationId xmlns:a16="http://schemas.microsoft.com/office/drawing/2014/main" id="{0EEAA414-2739-F996-0F6C-6FAEC5628F44}"/>
              </a:ext>
            </a:extLst>
          </p:cNvPr>
          <p:cNvSpPr txBox="1"/>
          <p:nvPr/>
        </p:nvSpPr>
        <p:spPr>
          <a:xfrm>
            <a:off x="6053961" y="5236637"/>
            <a:ext cx="2443309" cy="815608"/>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GFAN Advocacy Briefs:</a:t>
            </a:r>
          </a:p>
          <a:p>
            <a:pPr algn="ctr">
              <a:spcAft>
                <a:spcPts val="600"/>
              </a:spcAft>
            </a:pPr>
            <a:r>
              <a:rPr lang="en-US" sz="1000" dirty="0">
                <a:latin typeface="Arial" panose="020B0604020202020204" pitchFamily="34" charset="0"/>
                <a:cs typeface="Arial" panose="020B0604020202020204" pitchFamily="34" charset="0"/>
                <a:hlinkClick r:id="rId10"/>
              </a:rPr>
              <a:t>https://www.globalfundadvocatesnetwork.org/resource/advocacy-guides-to-1-4-6x24-shorter-regimens-for-tb/</a:t>
            </a:r>
            <a:r>
              <a:rPr lang="en-US" sz="1000" dirty="0">
                <a:latin typeface="Arial" panose="020B0604020202020204" pitchFamily="34" charset="0"/>
                <a:cs typeface="Arial" panose="020B0604020202020204" pitchFamily="34" charset="0"/>
              </a:rPr>
              <a:t> </a:t>
            </a:r>
            <a:endParaRPr lang="en-US" sz="1000" dirty="0"/>
          </a:p>
        </p:txBody>
      </p:sp>
    </p:spTree>
    <p:extLst>
      <p:ext uri="{BB962C8B-B14F-4D97-AF65-F5344CB8AC3E}">
        <p14:creationId xmlns:p14="http://schemas.microsoft.com/office/powerpoint/2010/main" val="146401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4FD6FA8-88D8-BB84-6EDF-A322251B1498}"/>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WHY DO WE NEED THIS CAMPAIGN?</a:t>
            </a:r>
          </a:p>
        </p:txBody>
      </p:sp>
      <p:sp>
        <p:nvSpPr>
          <p:cNvPr id="4" name="TextBox 3">
            <a:extLst>
              <a:ext uri="{FF2B5EF4-FFF2-40B4-BE49-F238E27FC236}">
                <a16:creationId xmlns:a16="http://schemas.microsoft.com/office/drawing/2014/main" id="{3BC3AE21-7397-5C29-5A37-AD9CFBE277C0}"/>
              </a:ext>
            </a:extLst>
          </p:cNvPr>
          <p:cNvSpPr txBox="1"/>
          <p:nvPr/>
        </p:nvSpPr>
        <p:spPr>
          <a:xfrm>
            <a:off x="1425271" y="1464881"/>
            <a:ext cx="4577964" cy="4616648"/>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The COVID-19 pandemic and other concurrent global health, economic, social, and political crises have rolled back and continue to threaten progress in the fight against TB.</a:t>
            </a:r>
          </a:p>
          <a:p>
            <a:pPr algn="l">
              <a:spcAft>
                <a:spcPts val="3600"/>
              </a:spcAft>
            </a:pPr>
            <a:r>
              <a:rPr lang="en-US" sz="1800" dirty="0">
                <a:latin typeface="Arial" panose="020B0604020202020204" pitchFamily="34" charset="0"/>
                <a:cs typeface="Arial" panose="020B0604020202020204" pitchFamily="34" charset="0"/>
              </a:rPr>
              <a:t>We’ve already missed nearly all the treatment and prevention targets set during the United Nations High Level TB in 2018. </a:t>
            </a:r>
          </a:p>
          <a:p>
            <a:pPr algn="l">
              <a:spcAft>
                <a:spcPts val="3600"/>
              </a:spcAft>
            </a:pPr>
            <a:r>
              <a:rPr lang="en-US" sz="1800" dirty="0">
                <a:latin typeface="Arial" panose="020B0604020202020204" pitchFamily="34" charset="0"/>
                <a:cs typeface="Arial" panose="020B0604020202020204" pitchFamily="34" charset="0"/>
              </a:rPr>
              <a:t>To get back on track to ending TB by 2030, we need an infusion of energy, political will, and funding – the generation of which requires </a:t>
            </a:r>
            <a:r>
              <a:rPr lang="en-US" sz="1800" dirty="0">
                <a:latin typeface="+mj-lt"/>
                <a:cs typeface="Arial" panose="020B0604020202020204" pitchFamily="34" charset="0"/>
              </a:rPr>
              <a:t>something inspiring to rally around.</a:t>
            </a:r>
          </a:p>
        </p:txBody>
      </p:sp>
      <p:sp>
        <p:nvSpPr>
          <p:cNvPr id="7" name="TextBox 6">
            <a:extLst>
              <a:ext uri="{FF2B5EF4-FFF2-40B4-BE49-F238E27FC236}">
                <a16:creationId xmlns:a16="http://schemas.microsoft.com/office/drawing/2014/main" id="{EC16CD97-E9D1-BC62-7C78-D05CF804BB2F}"/>
              </a:ext>
            </a:extLst>
          </p:cNvPr>
          <p:cNvSpPr txBox="1"/>
          <p:nvPr/>
        </p:nvSpPr>
        <p:spPr>
          <a:xfrm>
            <a:off x="7439440" y="1464881"/>
            <a:ext cx="4020388" cy="3877985"/>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After 20+ YEARS (!!) of research and development, we can finally treat TB infection in as little as one month and most forms of drug-sensitive and drug-resistant TB in four and six months. </a:t>
            </a:r>
          </a:p>
          <a:p>
            <a:pPr algn="l">
              <a:spcAft>
                <a:spcPts val="3600"/>
              </a:spcAft>
            </a:pPr>
            <a:r>
              <a:rPr lang="en-US" sz="1800" dirty="0">
                <a:latin typeface="Arial" panose="020B0604020202020204" pitchFamily="34" charset="0"/>
                <a:cs typeface="Arial" panose="020B0604020202020204" pitchFamily="34" charset="0"/>
              </a:rPr>
              <a:t>Yet relatively few people have access to these shorter regimens – </a:t>
            </a:r>
            <a:r>
              <a:rPr lang="en-US" sz="1800" dirty="0">
                <a:latin typeface="+mj-lt"/>
                <a:cs typeface="Arial" panose="020B0604020202020204" pitchFamily="34" charset="0"/>
              </a:rPr>
              <a:t>the lack of access to these advances is a human rights issue that should inspire outrage.</a:t>
            </a:r>
          </a:p>
        </p:txBody>
      </p:sp>
      <p:grpSp>
        <p:nvGrpSpPr>
          <p:cNvPr id="14" name="Group 13">
            <a:extLst>
              <a:ext uri="{FF2B5EF4-FFF2-40B4-BE49-F238E27FC236}">
                <a16:creationId xmlns:a16="http://schemas.microsoft.com/office/drawing/2014/main" id="{66E4045E-7FF9-8597-549C-41C0A16EAC08}"/>
              </a:ext>
            </a:extLst>
          </p:cNvPr>
          <p:cNvGrpSpPr/>
          <p:nvPr/>
        </p:nvGrpSpPr>
        <p:grpSpPr>
          <a:xfrm>
            <a:off x="510801" y="1426265"/>
            <a:ext cx="797558" cy="822482"/>
            <a:chOff x="510801" y="1426265"/>
            <a:chExt cx="797558" cy="822482"/>
          </a:xfrm>
        </p:grpSpPr>
        <p:sp>
          <p:nvSpPr>
            <p:cNvPr id="10" name="Oval 9">
              <a:extLst>
                <a:ext uri="{FF2B5EF4-FFF2-40B4-BE49-F238E27FC236}">
                  <a16:creationId xmlns:a16="http://schemas.microsoft.com/office/drawing/2014/main" id="{4D42E563-664F-46A1-9FAD-5DE32EE493E0}"/>
                </a:ext>
              </a:extLst>
            </p:cNvPr>
            <p:cNvSpPr/>
            <p:nvPr/>
          </p:nvSpPr>
          <p:spPr>
            <a:xfrm>
              <a:off x="510802" y="1502462"/>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A4F0797F-9ACA-68BA-073C-71761BF63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801" y="1426265"/>
              <a:ext cx="797558" cy="822482"/>
            </a:xfrm>
            <a:prstGeom prst="rect">
              <a:avLst/>
            </a:prstGeom>
          </p:spPr>
        </p:pic>
      </p:grpSp>
      <p:sp>
        <p:nvSpPr>
          <p:cNvPr id="6" name="Oval 5">
            <a:extLst>
              <a:ext uri="{FF2B5EF4-FFF2-40B4-BE49-F238E27FC236}">
                <a16:creationId xmlns:a16="http://schemas.microsoft.com/office/drawing/2014/main" id="{EFCBBDA8-1E53-830C-93CB-8AAEAD402083}"/>
              </a:ext>
            </a:extLst>
          </p:cNvPr>
          <p:cNvSpPr/>
          <p:nvPr/>
        </p:nvSpPr>
        <p:spPr>
          <a:xfrm>
            <a:off x="525307" y="3429000"/>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2BAEB2A-250B-3239-153D-1127A811529A}"/>
              </a:ext>
            </a:extLst>
          </p:cNvPr>
          <p:cNvGrpSpPr/>
          <p:nvPr/>
        </p:nvGrpSpPr>
        <p:grpSpPr>
          <a:xfrm>
            <a:off x="525307" y="4635283"/>
            <a:ext cx="788145" cy="733071"/>
            <a:chOff x="525307" y="4635283"/>
            <a:chExt cx="788145" cy="733071"/>
          </a:xfrm>
        </p:grpSpPr>
        <p:sp>
          <p:nvSpPr>
            <p:cNvPr id="8" name="Oval 7">
              <a:extLst>
                <a:ext uri="{FF2B5EF4-FFF2-40B4-BE49-F238E27FC236}">
                  <a16:creationId xmlns:a16="http://schemas.microsoft.com/office/drawing/2014/main" id="{4350E94D-F708-9898-0918-0837CB8B2FA4}"/>
                </a:ext>
              </a:extLst>
            </p:cNvPr>
            <p:cNvSpPr/>
            <p:nvPr/>
          </p:nvSpPr>
          <p:spPr>
            <a:xfrm>
              <a:off x="525307" y="4635283"/>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482AE93-A430-8885-379B-E93E206BB5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028" y="4734614"/>
              <a:ext cx="660424" cy="633740"/>
            </a:xfrm>
            <a:prstGeom prst="rect">
              <a:avLst/>
            </a:prstGeom>
          </p:spPr>
        </p:pic>
      </p:grpSp>
      <p:grpSp>
        <p:nvGrpSpPr>
          <p:cNvPr id="17" name="Group 16">
            <a:extLst>
              <a:ext uri="{FF2B5EF4-FFF2-40B4-BE49-F238E27FC236}">
                <a16:creationId xmlns:a16="http://schemas.microsoft.com/office/drawing/2014/main" id="{A3195E0A-A549-4A79-3AC9-9A424AC65C20}"/>
              </a:ext>
            </a:extLst>
          </p:cNvPr>
          <p:cNvGrpSpPr/>
          <p:nvPr/>
        </p:nvGrpSpPr>
        <p:grpSpPr>
          <a:xfrm>
            <a:off x="6497170" y="1544537"/>
            <a:ext cx="828229" cy="753683"/>
            <a:chOff x="6497170" y="1544537"/>
            <a:chExt cx="828229" cy="753683"/>
          </a:xfrm>
        </p:grpSpPr>
        <p:sp>
          <p:nvSpPr>
            <p:cNvPr id="9" name="Oval 8">
              <a:extLst>
                <a:ext uri="{FF2B5EF4-FFF2-40B4-BE49-F238E27FC236}">
                  <a16:creationId xmlns:a16="http://schemas.microsoft.com/office/drawing/2014/main" id="{BA7AE21C-A4C8-6D37-0003-86291B0211CD}"/>
                </a:ext>
              </a:extLst>
            </p:cNvPr>
            <p:cNvSpPr/>
            <p:nvPr/>
          </p:nvSpPr>
          <p:spPr>
            <a:xfrm>
              <a:off x="6605144" y="1544537"/>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1BDD08DB-F945-F297-5CBE-EC95B355F6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97170" y="1574320"/>
              <a:ext cx="752475" cy="723900"/>
            </a:xfrm>
            <a:prstGeom prst="rect">
              <a:avLst/>
            </a:prstGeom>
          </p:spPr>
        </p:pic>
      </p:grpSp>
      <p:grpSp>
        <p:nvGrpSpPr>
          <p:cNvPr id="19" name="Group 18">
            <a:extLst>
              <a:ext uri="{FF2B5EF4-FFF2-40B4-BE49-F238E27FC236}">
                <a16:creationId xmlns:a16="http://schemas.microsoft.com/office/drawing/2014/main" id="{03C0BCB9-A6CA-F2F7-8EFF-9F54BD3BDF60}"/>
              </a:ext>
            </a:extLst>
          </p:cNvPr>
          <p:cNvGrpSpPr/>
          <p:nvPr/>
        </p:nvGrpSpPr>
        <p:grpSpPr>
          <a:xfrm>
            <a:off x="6453099" y="3570133"/>
            <a:ext cx="914400" cy="914400"/>
            <a:chOff x="6579224" y="3570133"/>
            <a:chExt cx="914400" cy="914400"/>
          </a:xfrm>
        </p:grpSpPr>
        <p:sp>
          <p:nvSpPr>
            <p:cNvPr id="11" name="Oval 10">
              <a:extLst>
                <a:ext uri="{FF2B5EF4-FFF2-40B4-BE49-F238E27FC236}">
                  <a16:creationId xmlns:a16="http://schemas.microsoft.com/office/drawing/2014/main" id="{24A11DB6-39C3-0C1D-E7B8-B79842356ED6}"/>
                </a:ext>
              </a:extLst>
            </p:cNvPr>
            <p:cNvSpPr/>
            <p:nvPr/>
          </p:nvSpPr>
          <p:spPr>
            <a:xfrm>
              <a:off x="6605143" y="3630098"/>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D30B787F-4A2B-7247-0450-8C041B88EC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76881" y="3720159"/>
              <a:ext cx="519087" cy="540131"/>
            </a:xfrm>
            <a:prstGeom prst="rect">
              <a:avLst/>
            </a:prstGeom>
          </p:spPr>
        </p:pic>
        <p:pic>
          <p:nvPicPr>
            <p:cNvPr id="27" name="Graphic 26" descr="No sign outline">
              <a:extLst>
                <a:ext uri="{FF2B5EF4-FFF2-40B4-BE49-F238E27FC236}">
                  <a16:creationId xmlns:a16="http://schemas.microsoft.com/office/drawing/2014/main" id="{F2964013-F623-067C-383E-0DDB885FEC0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79224" y="3570133"/>
              <a:ext cx="914400" cy="914400"/>
            </a:xfrm>
            <a:prstGeom prst="rect">
              <a:avLst/>
            </a:prstGeom>
          </p:spPr>
        </p:pic>
      </p:grpSp>
      <p:grpSp>
        <p:nvGrpSpPr>
          <p:cNvPr id="24" name="Group 23">
            <a:extLst>
              <a:ext uri="{FF2B5EF4-FFF2-40B4-BE49-F238E27FC236}">
                <a16:creationId xmlns:a16="http://schemas.microsoft.com/office/drawing/2014/main" id="{6226F735-2047-6568-8686-AEC86EB4BB06}"/>
              </a:ext>
            </a:extLst>
          </p:cNvPr>
          <p:cNvGrpSpPr/>
          <p:nvPr/>
        </p:nvGrpSpPr>
        <p:grpSpPr>
          <a:xfrm>
            <a:off x="590903" y="1426265"/>
            <a:ext cx="11271940" cy="4655264"/>
            <a:chOff x="590903" y="1426265"/>
            <a:chExt cx="11271940" cy="4655264"/>
          </a:xfrm>
        </p:grpSpPr>
        <p:cxnSp>
          <p:nvCxnSpPr>
            <p:cNvPr id="60" name="Straight Connector 59">
              <a:extLst>
                <a:ext uri="{FF2B5EF4-FFF2-40B4-BE49-F238E27FC236}">
                  <a16:creationId xmlns:a16="http://schemas.microsoft.com/office/drawing/2014/main" id="{939E3859-CFE2-8288-C863-086758B5DFE4}"/>
                </a:ext>
              </a:extLst>
            </p:cNvPr>
            <p:cNvCxnSpPr>
              <a:cxnSpLocks/>
            </p:cNvCxnSpPr>
            <p:nvPr/>
          </p:nvCxnSpPr>
          <p:spPr>
            <a:xfrm>
              <a:off x="590903" y="3118012"/>
              <a:ext cx="56359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9C055A4-DF11-26DE-BCF5-0E65666B2968}"/>
                </a:ext>
              </a:extLst>
            </p:cNvPr>
            <p:cNvCxnSpPr>
              <a:cxnSpLocks/>
            </p:cNvCxnSpPr>
            <p:nvPr/>
          </p:nvCxnSpPr>
          <p:spPr>
            <a:xfrm>
              <a:off x="590903" y="4408442"/>
              <a:ext cx="56359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DA1D66F-F0D5-AB80-5D19-02FA679A0F33}"/>
                </a:ext>
              </a:extLst>
            </p:cNvPr>
            <p:cNvGrpSpPr/>
            <p:nvPr/>
          </p:nvGrpSpPr>
          <p:grpSpPr>
            <a:xfrm>
              <a:off x="6180817" y="1426265"/>
              <a:ext cx="91440" cy="4655264"/>
              <a:chOff x="6180817" y="1426265"/>
              <a:chExt cx="91440" cy="4655264"/>
            </a:xfrm>
          </p:grpSpPr>
          <p:cxnSp>
            <p:nvCxnSpPr>
              <p:cNvPr id="57" name="Straight Connector 56">
                <a:extLst>
                  <a:ext uri="{FF2B5EF4-FFF2-40B4-BE49-F238E27FC236}">
                    <a16:creationId xmlns:a16="http://schemas.microsoft.com/office/drawing/2014/main" id="{A622A5C7-A3AE-FB3E-7DDD-8AD92A20AF8B}"/>
                  </a:ext>
                </a:extLst>
              </p:cNvPr>
              <p:cNvCxnSpPr>
                <a:cxnSpLocks/>
              </p:cNvCxnSpPr>
              <p:nvPr/>
            </p:nvCxnSpPr>
            <p:spPr>
              <a:xfrm>
                <a:off x="6226873" y="1426265"/>
                <a:ext cx="0" cy="4655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A732872-A108-5F41-2478-37085CECDC3D}"/>
                  </a:ext>
                </a:extLst>
              </p:cNvPr>
              <p:cNvGrpSpPr/>
              <p:nvPr/>
            </p:nvGrpSpPr>
            <p:grpSpPr>
              <a:xfrm>
                <a:off x="6180817" y="1827583"/>
                <a:ext cx="91440" cy="428560"/>
                <a:chOff x="8311168" y="2917354"/>
                <a:chExt cx="91440" cy="428560"/>
              </a:xfrm>
            </p:grpSpPr>
            <p:sp>
              <p:nvSpPr>
                <p:cNvPr id="42" name="Oval 41">
                  <a:extLst>
                    <a:ext uri="{FF2B5EF4-FFF2-40B4-BE49-F238E27FC236}">
                      <a16:creationId xmlns:a16="http://schemas.microsoft.com/office/drawing/2014/main" id="{E2FA1D8E-C6B9-8F6B-B7DF-E38E40D10162}"/>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B41F53D-7DB2-6B54-B1F8-630203336575}"/>
                    </a:ext>
                  </a:extLst>
                </p:cNvPr>
                <p:cNvSpPr/>
                <p:nvPr/>
              </p:nvSpPr>
              <p:spPr>
                <a:xfrm>
                  <a:off x="8330916"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BCFB5AD-0CB8-2937-C871-0FFFE7DC26B7}"/>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a:extLst>
                <a:ext uri="{FF2B5EF4-FFF2-40B4-BE49-F238E27FC236}">
                  <a16:creationId xmlns:a16="http://schemas.microsoft.com/office/drawing/2014/main" id="{7FA2E3C1-5980-2361-DD0E-63E7AEDA6C71}"/>
                </a:ext>
              </a:extLst>
            </p:cNvPr>
            <p:cNvGrpSpPr/>
            <p:nvPr/>
          </p:nvGrpSpPr>
          <p:grpSpPr>
            <a:xfrm>
              <a:off x="6226873" y="3328874"/>
              <a:ext cx="5635970" cy="91440"/>
              <a:chOff x="6226873" y="3328874"/>
              <a:chExt cx="5635970" cy="91440"/>
            </a:xfrm>
          </p:grpSpPr>
          <p:cxnSp>
            <p:nvCxnSpPr>
              <p:cNvPr id="64" name="Straight Connector 63">
                <a:extLst>
                  <a:ext uri="{FF2B5EF4-FFF2-40B4-BE49-F238E27FC236}">
                    <a16:creationId xmlns:a16="http://schemas.microsoft.com/office/drawing/2014/main" id="{3F59F2CE-54FD-8ECE-8CFB-26D0E09ED9D5}"/>
                  </a:ext>
                </a:extLst>
              </p:cNvPr>
              <p:cNvCxnSpPr>
                <a:cxnSpLocks/>
              </p:cNvCxnSpPr>
              <p:nvPr/>
            </p:nvCxnSpPr>
            <p:spPr>
              <a:xfrm>
                <a:off x="6226873" y="3374662"/>
                <a:ext cx="56359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446331F-D4F5-9EAB-AFB6-06E5D671BE02}"/>
                  </a:ext>
                </a:extLst>
              </p:cNvPr>
              <p:cNvGrpSpPr/>
              <p:nvPr/>
            </p:nvGrpSpPr>
            <p:grpSpPr>
              <a:xfrm>
                <a:off x="11145309" y="3328874"/>
                <a:ext cx="428560" cy="91440"/>
                <a:chOff x="11145309" y="3328874"/>
                <a:chExt cx="428560" cy="91440"/>
              </a:xfrm>
            </p:grpSpPr>
            <p:sp>
              <p:nvSpPr>
                <p:cNvPr id="46" name="Oval 45">
                  <a:extLst>
                    <a:ext uri="{FF2B5EF4-FFF2-40B4-BE49-F238E27FC236}">
                      <a16:creationId xmlns:a16="http://schemas.microsoft.com/office/drawing/2014/main" id="{70DF1447-98C1-C7F0-172C-121D671111D0}"/>
                    </a:ext>
                  </a:extLst>
                </p:cNvPr>
                <p:cNvSpPr/>
                <p:nvPr/>
              </p:nvSpPr>
              <p:spPr>
                <a:xfrm rot="16200000">
                  <a:off x="11145309" y="335173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5D5B9D4-AF4A-D57C-522E-30F19B4F937F}"/>
                    </a:ext>
                  </a:extLst>
                </p:cNvPr>
                <p:cNvSpPr/>
                <p:nvPr/>
              </p:nvSpPr>
              <p:spPr>
                <a:xfrm rot="16200000">
                  <a:off x="11528150" y="3354847"/>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99BB46-E39F-0B14-F851-7983FB415339}"/>
                    </a:ext>
                  </a:extLst>
                </p:cNvPr>
                <p:cNvSpPr/>
                <p:nvPr/>
              </p:nvSpPr>
              <p:spPr>
                <a:xfrm rot="16200000">
                  <a:off x="11307423" y="3328874"/>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pic>
        <p:nvPicPr>
          <p:cNvPr id="28" name="Graphic 27">
            <a:extLst>
              <a:ext uri="{FF2B5EF4-FFF2-40B4-BE49-F238E27FC236}">
                <a16:creationId xmlns:a16="http://schemas.microsoft.com/office/drawing/2014/main" id="{8B4099EF-90E9-6884-3299-F8525F97DD2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8966" y="3395885"/>
            <a:ext cx="640080" cy="729916"/>
          </a:xfrm>
          <a:prstGeom prst="rect">
            <a:avLst/>
          </a:prstGeom>
        </p:spPr>
      </p:pic>
    </p:spTree>
    <p:extLst>
      <p:ext uri="{BB962C8B-B14F-4D97-AF65-F5344CB8AC3E}">
        <p14:creationId xmlns:p14="http://schemas.microsoft.com/office/powerpoint/2010/main" val="750477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4EADE50F-60AC-AC61-98FA-38729ECECAEC}"/>
              </a:ext>
            </a:extLst>
          </p:cNvPr>
          <p:cNvGrpSpPr/>
          <p:nvPr/>
        </p:nvGrpSpPr>
        <p:grpSpPr>
          <a:xfrm>
            <a:off x="10886594" y="239699"/>
            <a:ext cx="894285" cy="822960"/>
            <a:chOff x="10886594" y="239699"/>
            <a:chExt cx="894285" cy="822960"/>
          </a:xfrm>
        </p:grpSpPr>
        <p:sp>
          <p:nvSpPr>
            <p:cNvPr id="9" name="Oval 8">
              <a:extLst>
                <a:ext uri="{FF2B5EF4-FFF2-40B4-BE49-F238E27FC236}">
                  <a16:creationId xmlns:a16="http://schemas.microsoft.com/office/drawing/2014/main" id="{11605CD8-F9B3-7B59-F043-89F73858D29F}"/>
                </a:ext>
              </a:extLst>
            </p:cNvPr>
            <p:cNvSpPr/>
            <p:nvPr/>
          </p:nvSpPr>
          <p:spPr>
            <a:xfrm>
              <a:off x="11060624" y="310427"/>
              <a:ext cx="720255" cy="7202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Megaphone1 with solid fill">
              <a:extLst>
                <a:ext uri="{FF2B5EF4-FFF2-40B4-BE49-F238E27FC236}">
                  <a16:creationId xmlns:a16="http://schemas.microsoft.com/office/drawing/2014/main" id="{4F32623B-AF2D-5BF4-71AC-4EF75BFEE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6594" y="239699"/>
              <a:ext cx="822960" cy="822960"/>
            </a:xfrm>
            <a:prstGeom prst="rect">
              <a:avLst/>
            </a:prstGeom>
          </p:spPr>
        </p:pic>
        <p:sp>
          <p:nvSpPr>
            <p:cNvPr id="5" name="Freeform: Shape 4">
              <a:extLst>
                <a:ext uri="{FF2B5EF4-FFF2-40B4-BE49-F238E27FC236}">
                  <a16:creationId xmlns:a16="http://schemas.microsoft.com/office/drawing/2014/main" id="{F014F2C0-C1D9-A5E1-9BCD-C103C024AB90}"/>
                </a:ext>
              </a:extLst>
            </p:cNvPr>
            <p:cNvSpPr/>
            <p:nvPr/>
          </p:nvSpPr>
          <p:spPr>
            <a:xfrm>
              <a:off x="11010947" y="457267"/>
              <a:ext cx="549886" cy="447457"/>
            </a:xfrm>
            <a:custGeom>
              <a:avLst/>
              <a:gdLst>
                <a:gd name="connsiteX0" fmla="*/ 393495 w 549886"/>
                <a:gd name="connsiteY0" fmla="*/ 10578 h 447457"/>
                <a:gd name="connsiteX1" fmla="*/ 376847 w 549886"/>
                <a:gd name="connsiteY1" fmla="*/ 145 h 447457"/>
                <a:gd name="connsiteX2" fmla="*/ 359128 w 549886"/>
                <a:gd name="connsiteY2" fmla="*/ 6283 h 447457"/>
                <a:gd name="connsiteX3" fmla="*/ 47329 w 549886"/>
                <a:gd name="connsiteY3" fmla="*/ 307178 h 447457"/>
                <a:gd name="connsiteX4" fmla="*/ 0 w 549886"/>
                <a:gd name="connsiteY4" fmla="*/ 352518 h 447457"/>
                <a:gd name="connsiteX5" fmla="*/ 54787 w 549886"/>
                <a:gd name="connsiteY5" fmla="*/ 447458 h 447457"/>
                <a:gd name="connsiteX6" fmla="*/ 117520 w 549886"/>
                <a:gd name="connsiteY6" fmla="*/ 427921 h 447457"/>
                <a:gd name="connsiteX7" fmla="*/ 201111 w 549886"/>
                <a:gd name="connsiteY7" fmla="*/ 404210 h 447457"/>
                <a:gd name="connsiteX8" fmla="*/ 200579 w 549886"/>
                <a:gd name="connsiteY8" fmla="*/ 404698 h 447457"/>
                <a:gd name="connsiteX9" fmla="*/ 239018 w 549886"/>
                <a:gd name="connsiteY9" fmla="*/ 447089 h 447457"/>
                <a:gd name="connsiteX10" fmla="*/ 360122 w 549886"/>
                <a:gd name="connsiteY10" fmla="*/ 413657 h 447457"/>
                <a:gd name="connsiteX11" fmla="*/ 371266 w 549886"/>
                <a:gd name="connsiteY11" fmla="*/ 356367 h 447457"/>
                <a:gd name="connsiteX12" fmla="*/ 370409 w 549886"/>
                <a:gd name="connsiteY12" fmla="*/ 356204 h 447457"/>
                <a:gd name="connsiteX13" fmla="*/ 534075 w 549886"/>
                <a:gd name="connsiteY13" fmla="*/ 309784 h 447457"/>
                <a:gd name="connsiteX14" fmla="*/ 535035 w 549886"/>
                <a:gd name="connsiteY14" fmla="*/ 309449 h 447457"/>
                <a:gd name="connsiteX15" fmla="*/ 548794 w 549886"/>
                <a:gd name="connsiteY15" fmla="*/ 294336 h 447457"/>
                <a:gd name="connsiteX16" fmla="*/ 546677 w 549886"/>
                <a:gd name="connsiteY16" fmla="*/ 276068 h 447457"/>
                <a:gd name="connsiteX17" fmla="*/ 21577 w 549886"/>
                <a:gd name="connsiteY17" fmla="*/ 355569 h 447457"/>
                <a:gd name="connsiteX18" fmla="*/ 51581 w 549886"/>
                <a:gd name="connsiteY18" fmla="*/ 326851 h 447457"/>
                <a:gd name="connsiteX19" fmla="*/ 102261 w 549886"/>
                <a:gd name="connsiteY19" fmla="*/ 414694 h 447457"/>
                <a:gd name="connsiteX20" fmla="*/ 62828 w 549886"/>
                <a:gd name="connsiteY20" fmla="*/ 426987 h 447457"/>
                <a:gd name="connsiteX21" fmla="*/ 345326 w 549886"/>
                <a:gd name="connsiteY21" fmla="*/ 399898 h 447457"/>
                <a:gd name="connsiteX22" fmla="*/ 244599 w 549886"/>
                <a:gd name="connsiteY22" fmla="*/ 427724 h 447457"/>
                <a:gd name="connsiteX23" fmla="*/ 218710 w 549886"/>
                <a:gd name="connsiteY23" fmla="*/ 399178 h 447457"/>
                <a:gd name="connsiteX24" fmla="*/ 352870 w 549886"/>
                <a:gd name="connsiteY24" fmla="*/ 361124 h 447457"/>
                <a:gd name="connsiteX25" fmla="*/ 532498 w 549886"/>
                <a:gd name="connsiteY25" fmla="*/ 289141 h 447457"/>
                <a:gd name="connsiteX26" fmla="*/ 528863 w 549886"/>
                <a:gd name="connsiteY26" fmla="*/ 293427 h 447457"/>
                <a:gd name="connsiteX27" fmla="*/ 119098 w 549886"/>
                <a:gd name="connsiteY27" fmla="*/ 409645 h 447457"/>
                <a:gd name="connsiteX28" fmla="*/ 64277 w 549886"/>
                <a:gd name="connsiteY28" fmla="*/ 314618 h 447457"/>
                <a:gd name="connsiteX29" fmla="*/ 371172 w 549886"/>
                <a:gd name="connsiteY29" fmla="*/ 18524 h 447457"/>
                <a:gd name="connsiteX30" fmla="*/ 374978 w 549886"/>
                <a:gd name="connsiteY30" fmla="*/ 17153 h 447457"/>
                <a:gd name="connsiteX31" fmla="*/ 378844 w 549886"/>
                <a:gd name="connsiteY31" fmla="*/ 19442 h 447457"/>
                <a:gd name="connsiteX32" fmla="*/ 532087 w 549886"/>
                <a:gd name="connsiteY32" fmla="*/ 284898 h 447457"/>
                <a:gd name="connsiteX33" fmla="*/ 532498 w 549886"/>
                <a:gd name="connsiteY33" fmla="*/ 289141 h 44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9886" h="447457">
                  <a:moveTo>
                    <a:pt x="393495" y="10578"/>
                  </a:moveTo>
                  <a:cubicBezTo>
                    <a:pt x="389826" y="4744"/>
                    <a:pt x="383697" y="904"/>
                    <a:pt x="376847" y="145"/>
                  </a:cubicBezTo>
                  <a:cubicBezTo>
                    <a:pt x="370314" y="-615"/>
                    <a:pt x="363790" y="1644"/>
                    <a:pt x="359128" y="6283"/>
                  </a:cubicBezTo>
                  <a:lnTo>
                    <a:pt x="47329" y="307178"/>
                  </a:lnTo>
                  <a:lnTo>
                    <a:pt x="0" y="352518"/>
                  </a:lnTo>
                  <a:lnTo>
                    <a:pt x="54787" y="447458"/>
                  </a:lnTo>
                  <a:lnTo>
                    <a:pt x="117520" y="427921"/>
                  </a:lnTo>
                  <a:lnTo>
                    <a:pt x="201111" y="404210"/>
                  </a:lnTo>
                  <a:lnTo>
                    <a:pt x="200579" y="404698"/>
                  </a:lnTo>
                  <a:lnTo>
                    <a:pt x="239018" y="447089"/>
                  </a:lnTo>
                  <a:lnTo>
                    <a:pt x="360122" y="413657"/>
                  </a:lnTo>
                  <a:lnTo>
                    <a:pt x="371266" y="356367"/>
                  </a:lnTo>
                  <a:lnTo>
                    <a:pt x="370409" y="356204"/>
                  </a:lnTo>
                  <a:lnTo>
                    <a:pt x="534075" y="309784"/>
                  </a:lnTo>
                  <a:lnTo>
                    <a:pt x="535035" y="309449"/>
                  </a:lnTo>
                  <a:cubicBezTo>
                    <a:pt x="541606" y="306659"/>
                    <a:pt x="546632" y="301139"/>
                    <a:pt x="548794" y="294336"/>
                  </a:cubicBezTo>
                  <a:cubicBezTo>
                    <a:pt x="550796" y="288230"/>
                    <a:pt x="550022" y="281554"/>
                    <a:pt x="546677" y="276068"/>
                  </a:cubicBezTo>
                  <a:close/>
                  <a:moveTo>
                    <a:pt x="21577" y="355569"/>
                  </a:moveTo>
                  <a:lnTo>
                    <a:pt x="51581" y="326851"/>
                  </a:lnTo>
                  <a:lnTo>
                    <a:pt x="102261" y="414694"/>
                  </a:lnTo>
                  <a:lnTo>
                    <a:pt x="62828" y="426987"/>
                  </a:lnTo>
                  <a:close/>
                  <a:moveTo>
                    <a:pt x="345326" y="399898"/>
                  </a:moveTo>
                  <a:lnTo>
                    <a:pt x="244599" y="427724"/>
                  </a:lnTo>
                  <a:lnTo>
                    <a:pt x="218710" y="399178"/>
                  </a:lnTo>
                  <a:lnTo>
                    <a:pt x="352870" y="361124"/>
                  </a:lnTo>
                  <a:close/>
                  <a:moveTo>
                    <a:pt x="532498" y="289141"/>
                  </a:moveTo>
                  <a:cubicBezTo>
                    <a:pt x="531909" y="290999"/>
                    <a:pt x="530600" y="292543"/>
                    <a:pt x="528863" y="293427"/>
                  </a:cubicBezTo>
                  <a:lnTo>
                    <a:pt x="119098" y="409645"/>
                  </a:lnTo>
                  <a:lnTo>
                    <a:pt x="64277" y="314618"/>
                  </a:lnTo>
                  <a:lnTo>
                    <a:pt x="371172" y="18524"/>
                  </a:lnTo>
                  <a:cubicBezTo>
                    <a:pt x="372162" y="17505"/>
                    <a:pt x="373566" y="16999"/>
                    <a:pt x="374978" y="17153"/>
                  </a:cubicBezTo>
                  <a:cubicBezTo>
                    <a:pt x="376539" y="17316"/>
                    <a:pt x="377950" y="18152"/>
                    <a:pt x="378844" y="19442"/>
                  </a:cubicBezTo>
                  <a:lnTo>
                    <a:pt x="532087" y="284898"/>
                  </a:lnTo>
                  <a:cubicBezTo>
                    <a:pt x="532848" y="286180"/>
                    <a:pt x="532999" y="287736"/>
                    <a:pt x="532498" y="289141"/>
                  </a:cubicBezTo>
                  <a:close/>
                </a:path>
              </a:pathLst>
            </a:custGeom>
            <a:solidFill>
              <a:schemeClr val="tx1"/>
            </a:solidFill>
            <a:ln w="853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12A6E0-E98B-0956-EA94-62A4C6B4C427}"/>
                </a:ext>
              </a:extLst>
            </p:cNvPr>
            <p:cNvSpPr/>
            <p:nvPr/>
          </p:nvSpPr>
          <p:spPr>
            <a:xfrm rot="19838221">
              <a:off x="11570729" y="524013"/>
              <a:ext cx="98069" cy="17136"/>
            </a:xfrm>
            <a:custGeom>
              <a:avLst/>
              <a:gdLst>
                <a:gd name="connsiteX0" fmla="*/ 0 w 98069"/>
                <a:gd name="connsiteY0" fmla="*/ 0 h 17136"/>
                <a:gd name="connsiteX1" fmla="*/ 98069 w 98069"/>
                <a:gd name="connsiteY1" fmla="*/ 0 h 17136"/>
                <a:gd name="connsiteX2" fmla="*/ 98069 w 98069"/>
                <a:gd name="connsiteY2" fmla="*/ 17136 h 17136"/>
                <a:gd name="connsiteX3" fmla="*/ 0 w 98069"/>
                <a:gd name="connsiteY3" fmla="*/ 17136 h 17136"/>
              </a:gdLst>
              <a:ahLst/>
              <a:cxnLst>
                <a:cxn ang="0">
                  <a:pos x="connsiteX0" y="connsiteY0"/>
                </a:cxn>
                <a:cxn ang="0">
                  <a:pos x="connsiteX1" y="connsiteY1"/>
                </a:cxn>
                <a:cxn ang="0">
                  <a:pos x="connsiteX2" y="connsiteY2"/>
                </a:cxn>
                <a:cxn ang="0">
                  <a:pos x="connsiteX3" y="connsiteY3"/>
                </a:cxn>
              </a:cxnLst>
              <a:rect l="l" t="t" r="r" b="b"/>
              <a:pathLst>
                <a:path w="98069" h="17136">
                  <a:moveTo>
                    <a:pt x="0" y="0"/>
                  </a:moveTo>
                  <a:lnTo>
                    <a:pt x="98069" y="0"/>
                  </a:lnTo>
                  <a:lnTo>
                    <a:pt x="98069" y="17136"/>
                  </a:lnTo>
                  <a:lnTo>
                    <a:pt x="0" y="17136"/>
                  </a:lnTo>
                  <a:close/>
                </a:path>
              </a:pathLst>
            </a:custGeom>
            <a:solidFill>
              <a:schemeClr val="tx1"/>
            </a:solidFill>
            <a:ln w="853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F8A5181-B38D-5546-067A-C71B9F49AA75}"/>
                </a:ext>
              </a:extLst>
            </p:cNvPr>
            <p:cNvSpPr/>
            <p:nvPr/>
          </p:nvSpPr>
          <p:spPr>
            <a:xfrm rot="17139726">
              <a:off x="11626620" y="582261"/>
              <a:ext cx="17147" cy="98082"/>
            </a:xfrm>
            <a:custGeom>
              <a:avLst/>
              <a:gdLst>
                <a:gd name="connsiteX0" fmla="*/ 0 w 17147"/>
                <a:gd name="connsiteY0" fmla="*/ 0 h 98082"/>
                <a:gd name="connsiteX1" fmla="*/ 17147 w 17147"/>
                <a:gd name="connsiteY1" fmla="*/ 0 h 98082"/>
                <a:gd name="connsiteX2" fmla="*/ 17147 w 17147"/>
                <a:gd name="connsiteY2" fmla="*/ 98083 h 98082"/>
                <a:gd name="connsiteX3" fmla="*/ 0 w 17147"/>
                <a:gd name="connsiteY3" fmla="*/ 98083 h 98082"/>
              </a:gdLst>
              <a:ahLst/>
              <a:cxnLst>
                <a:cxn ang="0">
                  <a:pos x="connsiteX0" y="connsiteY0"/>
                </a:cxn>
                <a:cxn ang="0">
                  <a:pos x="connsiteX1" y="connsiteY1"/>
                </a:cxn>
                <a:cxn ang="0">
                  <a:pos x="connsiteX2" y="connsiteY2"/>
                </a:cxn>
                <a:cxn ang="0">
                  <a:pos x="connsiteX3" y="connsiteY3"/>
                </a:cxn>
              </a:cxnLst>
              <a:rect l="l" t="t" r="r" b="b"/>
              <a:pathLst>
                <a:path w="17147" h="98082">
                  <a:moveTo>
                    <a:pt x="0" y="0"/>
                  </a:moveTo>
                  <a:lnTo>
                    <a:pt x="17147" y="0"/>
                  </a:lnTo>
                  <a:lnTo>
                    <a:pt x="17147" y="98083"/>
                  </a:lnTo>
                  <a:lnTo>
                    <a:pt x="0" y="98083"/>
                  </a:lnTo>
                  <a:close/>
                </a:path>
              </a:pathLst>
            </a:custGeom>
            <a:solidFill>
              <a:schemeClr val="tx1"/>
            </a:solidFill>
            <a:ln w="853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223F5A8-EAD7-DFFF-E2EA-7F6C8EE0E531}"/>
                </a:ext>
              </a:extLst>
            </p:cNvPr>
            <p:cNvSpPr/>
            <p:nvPr/>
          </p:nvSpPr>
          <p:spPr>
            <a:xfrm rot="17139726">
              <a:off x="11494022" y="460688"/>
              <a:ext cx="98082" cy="17147"/>
            </a:xfrm>
            <a:custGeom>
              <a:avLst/>
              <a:gdLst>
                <a:gd name="connsiteX0" fmla="*/ 0 w 98082"/>
                <a:gd name="connsiteY0" fmla="*/ 0 h 17147"/>
                <a:gd name="connsiteX1" fmla="*/ 98083 w 98082"/>
                <a:gd name="connsiteY1" fmla="*/ 0 h 17147"/>
                <a:gd name="connsiteX2" fmla="*/ 98083 w 98082"/>
                <a:gd name="connsiteY2" fmla="*/ 17147 h 17147"/>
                <a:gd name="connsiteX3" fmla="*/ 0 w 98082"/>
                <a:gd name="connsiteY3" fmla="*/ 17147 h 17147"/>
              </a:gdLst>
              <a:ahLst/>
              <a:cxnLst>
                <a:cxn ang="0">
                  <a:pos x="connsiteX0" y="connsiteY0"/>
                </a:cxn>
                <a:cxn ang="0">
                  <a:pos x="connsiteX1" y="connsiteY1"/>
                </a:cxn>
                <a:cxn ang="0">
                  <a:pos x="connsiteX2" y="connsiteY2"/>
                </a:cxn>
                <a:cxn ang="0">
                  <a:pos x="connsiteX3" y="connsiteY3"/>
                </a:cxn>
              </a:cxnLst>
              <a:rect l="l" t="t" r="r" b="b"/>
              <a:pathLst>
                <a:path w="98082" h="17147">
                  <a:moveTo>
                    <a:pt x="0" y="0"/>
                  </a:moveTo>
                  <a:lnTo>
                    <a:pt x="98083" y="0"/>
                  </a:lnTo>
                  <a:lnTo>
                    <a:pt x="98083" y="17147"/>
                  </a:lnTo>
                  <a:lnTo>
                    <a:pt x="0" y="17147"/>
                  </a:lnTo>
                  <a:close/>
                </a:path>
              </a:pathLst>
            </a:custGeom>
            <a:solidFill>
              <a:schemeClr val="tx1"/>
            </a:solidFill>
            <a:ln w="8534" cap="flat">
              <a:noFill/>
              <a:prstDash val="solid"/>
              <a:miter/>
            </a:ln>
          </p:spPr>
          <p:txBody>
            <a:bodyPr rtlCol="0" anchor="ctr"/>
            <a:lstStyle/>
            <a:p>
              <a:endParaRPr lang="en-US"/>
            </a:p>
          </p:txBody>
        </p:sp>
      </p:grpSp>
      <p:sp>
        <p:nvSpPr>
          <p:cNvPr id="2" name="Rectangle 2">
            <a:extLst>
              <a:ext uri="{FF2B5EF4-FFF2-40B4-BE49-F238E27FC236}">
                <a16:creationId xmlns:a16="http://schemas.microsoft.com/office/drawing/2014/main" id="{CC4A2DC9-9FC4-3198-A4BF-4BAB492403D7}"/>
              </a:ext>
            </a:extLst>
          </p:cNvPr>
          <p:cNvSpPr txBox="1">
            <a:spLocks noChangeArrowheads="1"/>
          </p:cNvSpPr>
          <p:nvPr/>
        </p:nvSpPr>
        <p:spPr>
          <a:xfrm>
            <a:off x="432752" y="464286"/>
            <a:ext cx="9263698"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CAMPAIGN RESOURCES (2/3)</a:t>
            </a:r>
            <a:br>
              <a:rPr lang="en-US" sz="3200" b="1" dirty="0">
                <a:latin typeface="Arial Black" charset="0"/>
                <a:ea typeface="Arial Black" charset="0"/>
                <a:cs typeface="Arial Black" charset="0"/>
              </a:rPr>
            </a:br>
            <a:r>
              <a:rPr lang="en-US" sz="3200" b="1" dirty="0">
                <a:solidFill>
                  <a:schemeClr val="accent5"/>
                </a:solidFill>
                <a:latin typeface="Arial Black" charset="0"/>
                <a:ea typeface="Arial Black" charset="0"/>
                <a:cs typeface="Arial Black" charset="0"/>
              </a:rPr>
              <a:t>LANDMARK STUDIES</a:t>
            </a:r>
          </a:p>
        </p:txBody>
      </p:sp>
      <p:sp>
        <p:nvSpPr>
          <p:cNvPr id="3" name="TextBox 2">
            <a:extLst>
              <a:ext uri="{FF2B5EF4-FFF2-40B4-BE49-F238E27FC236}">
                <a16:creationId xmlns:a16="http://schemas.microsoft.com/office/drawing/2014/main" id="{ADA0415E-1ECE-A23F-B935-E285382AFE47}"/>
              </a:ext>
            </a:extLst>
          </p:cNvPr>
          <p:cNvSpPr txBox="1"/>
          <p:nvPr/>
        </p:nvSpPr>
        <p:spPr>
          <a:xfrm>
            <a:off x="432752" y="1739162"/>
            <a:ext cx="5084523" cy="4231928"/>
          </a:xfrm>
          <a:prstGeom prst="rect">
            <a:avLst/>
          </a:prstGeom>
          <a:noFill/>
        </p:spPr>
        <p:txBody>
          <a:bodyPr wrap="square">
            <a:spAutoFit/>
          </a:bodyPr>
          <a:lstStyle/>
          <a:p>
            <a:pPr algn="l">
              <a:spcAft>
                <a:spcPts val="1800"/>
              </a:spcAft>
            </a:pPr>
            <a:r>
              <a:rPr lang="en-US" sz="1400" dirty="0" err="1">
                <a:latin typeface="Arial" panose="020B0604020202020204" pitchFamily="34" charset="0"/>
                <a:cs typeface="Arial" panose="020B0604020202020204" pitchFamily="34" charset="0"/>
              </a:rPr>
              <a:t>Swindells</a:t>
            </a:r>
            <a:r>
              <a:rPr lang="en-US" sz="1400" dirty="0">
                <a:latin typeface="Arial" panose="020B0604020202020204" pitchFamily="34" charset="0"/>
                <a:cs typeface="Arial" panose="020B0604020202020204" pitchFamily="34" charset="0"/>
              </a:rPr>
              <a:t> S, Ramchandani R, Gupta A, et al. </a:t>
            </a:r>
            <a:r>
              <a:rPr lang="en-US" sz="1400" dirty="0">
                <a:latin typeface="+mj-lt"/>
                <a:cs typeface="Arial" panose="020B0604020202020204" pitchFamily="34" charset="0"/>
              </a:rPr>
              <a:t>One Month of Rifapentine plus Isoniazid to Prevent HIV-Related Tuberculosis. </a:t>
            </a:r>
            <a:r>
              <a:rPr lang="en-US" sz="1400" dirty="0">
                <a:latin typeface="Arial" panose="020B0604020202020204" pitchFamily="34" charset="0"/>
                <a:cs typeface="Arial" panose="020B0604020202020204" pitchFamily="34" charset="0"/>
              </a:rPr>
              <a:t>N </a:t>
            </a:r>
            <a:r>
              <a:rPr lang="en-US" sz="1400" dirty="0" err="1">
                <a:latin typeface="Arial" panose="020B0604020202020204" pitchFamily="34" charset="0"/>
                <a:cs typeface="Arial" panose="020B0604020202020204" pitchFamily="34" charset="0"/>
              </a:rPr>
              <a:t>Engl</a:t>
            </a:r>
            <a:r>
              <a:rPr lang="en-US" sz="1400" dirty="0">
                <a:latin typeface="Arial" panose="020B0604020202020204" pitchFamily="34" charset="0"/>
                <a:cs typeface="Arial" panose="020B0604020202020204" pitchFamily="34" charset="0"/>
              </a:rPr>
              <a:t> J Med. 2019 Mar 14;380(11):1001-1011. </a:t>
            </a:r>
            <a:r>
              <a:rPr lang="en-US" sz="1400" dirty="0" err="1">
                <a:latin typeface="Arial" panose="020B0604020202020204" pitchFamily="34" charset="0"/>
                <a:cs typeface="Arial" panose="020B0604020202020204" pitchFamily="34" charset="0"/>
              </a:rPr>
              <a:t>doi</a:t>
            </a:r>
            <a:r>
              <a:rPr lang="en-US" sz="1400" dirty="0">
                <a:latin typeface="Arial" panose="020B0604020202020204" pitchFamily="34" charset="0"/>
                <a:cs typeface="Arial" panose="020B0604020202020204" pitchFamily="34" charset="0"/>
              </a:rPr>
              <a:t>: 10.1056/NEJMoa1806808.</a:t>
            </a:r>
          </a:p>
          <a:p>
            <a:pPr algn="l">
              <a:spcAft>
                <a:spcPts val="1800"/>
              </a:spcAft>
            </a:pPr>
            <a:r>
              <a:rPr lang="en-US" sz="1400" dirty="0">
                <a:latin typeface="Arial" panose="020B0604020202020204" pitchFamily="34" charset="0"/>
                <a:cs typeface="Arial" panose="020B0604020202020204" pitchFamily="34" charset="0"/>
              </a:rPr>
              <a:t>Sterling TR, </a:t>
            </a:r>
            <a:r>
              <a:rPr lang="en-US" sz="1400" dirty="0" err="1">
                <a:latin typeface="Arial" panose="020B0604020202020204" pitchFamily="34" charset="0"/>
                <a:cs typeface="Arial" panose="020B0604020202020204" pitchFamily="34" charset="0"/>
              </a:rPr>
              <a:t>Villarino</a:t>
            </a:r>
            <a:r>
              <a:rPr lang="en-US" sz="1400" dirty="0">
                <a:latin typeface="Arial" panose="020B0604020202020204" pitchFamily="34" charset="0"/>
                <a:cs typeface="Arial" panose="020B0604020202020204" pitchFamily="34" charset="0"/>
              </a:rPr>
              <a:t> ME, Borisov AS, et al. </a:t>
            </a:r>
            <a:r>
              <a:rPr lang="en-US" sz="1400" dirty="0">
                <a:latin typeface="+mj-lt"/>
                <a:cs typeface="Arial" panose="020B0604020202020204" pitchFamily="34" charset="0"/>
              </a:rPr>
              <a:t>Three months of rifapentine and isoniazid for latent tuberculosis infection. </a:t>
            </a:r>
            <a:r>
              <a:rPr lang="en-US" sz="1400" dirty="0">
                <a:latin typeface="Arial" panose="020B0604020202020204" pitchFamily="34" charset="0"/>
                <a:cs typeface="Arial" panose="020B0604020202020204" pitchFamily="34" charset="0"/>
              </a:rPr>
              <a:t>N </a:t>
            </a:r>
            <a:r>
              <a:rPr lang="en-US" sz="1400" dirty="0" err="1">
                <a:latin typeface="Arial" panose="020B0604020202020204" pitchFamily="34" charset="0"/>
                <a:cs typeface="Arial" panose="020B0604020202020204" pitchFamily="34" charset="0"/>
              </a:rPr>
              <a:t>Engl</a:t>
            </a:r>
            <a:r>
              <a:rPr lang="en-US" sz="1400" dirty="0">
                <a:latin typeface="Arial" panose="020B0604020202020204" pitchFamily="34" charset="0"/>
                <a:cs typeface="Arial" panose="020B0604020202020204" pitchFamily="34" charset="0"/>
              </a:rPr>
              <a:t> J Med. 2011 Dec 8;365(23):2155-66. Doi: 10.1056/NEJMoa1104875.</a:t>
            </a:r>
          </a:p>
          <a:p>
            <a:pPr algn="l">
              <a:spcAft>
                <a:spcPts val="1800"/>
              </a:spcAft>
            </a:pPr>
            <a:r>
              <a:rPr lang="en-US" sz="1400" dirty="0">
                <a:latin typeface="Arial" panose="020B0604020202020204" pitchFamily="34" charset="0"/>
                <a:cs typeface="Arial" panose="020B0604020202020204" pitchFamily="34" charset="0"/>
              </a:rPr>
              <a:t>Dorman SE, Nahid P, </a:t>
            </a:r>
            <a:r>
              <a:rPr lang="en-US" sz="1400" dirty="0" err="1">
                <a:latin typeface="Arial" panose="020B0604020202020204" pitchFamily="34" charset="0"/>
                <a:cs typeface="Arial" panose="020B0604020202020204" pitchFamily="34" charset="0"/>
              </a:rPr>
              <a:t>Kurbatova</a:t>
            </a:r>
            <a:r>
              <a:rPr lang="en-US" sz="1400" dirty="0">
                <a:latin typeface="Arial" panose="020B0604020202020204" pitchFamily="34" charset="0"/>
                <a:cs typeface="Arial" panose="020B0604020202020204" pitchFamily="34" charset="0"/>
              </a:rPr>
              <a:t> EV, et al. </a:t>
            </a:r>
            <a:r>
              <a:rPr lang="en-US" sz="1400" dirty="0">
                <a:latin typeface="+mj-lt"/>
                <a:cs typeface="Arial" panose="020B0604020202020204" pitchFamily="34" charset="0"/>
              </a:rPr>
              <a:t>Four-Month Rifapentine Regimens with or without Moxifloxacin for Tuberculosis.</a:t>
            </a:r>
            <a:r>
              <a:rPr lang="en-US" sz="1400" dirty="0">
                <a:latin typeface="Arial" panose="020B0604020202020204" pitchFamily="34" charset="0"/>
                <a:cs typeface="Arial" panose="020B0604020202020204" pitchFamily="34" charset="0"/>
              </a:rPr>
              <a:t> N </a:t>
            </a:r>
            <a:r>
              <a:rPr lang="en-US" sz="1400" dirty="0" err="1">
                <a:latin typeface="Arial" panose="020B0604020202020204" pitchFamily="34" charset="0"/>
                <a:cs typeface="Arial" panose="020B0604020202020204" pitchFamily="34" charset="0"/>
              </a:rPr>
              <a:t>Engl</a:t>
            </a:r>
            <a:r>
              <a:rPr lang="en-US" sz="1400" dirty="0">
                <a:latin typeface="Arial" panose="020B0604020202020204" pitchFamily="34" charset="0"/>
                <a:cs typeface="Arial" panose="020B0604020202020204" pitchFamily="34" charset="0"/>
              </a:rPr>
              <a:t> J Med. 2021 May 6;384(18):1705-1718. </a:t>
            </a:r>
            <a:r>
              <a:rPr lang="en-US" sz="1400" dirty="0" err="1">
                <a:latin typeface="Arial" panose="020B0604020202020204" pitchFamily="34" charset="0"/>
                <a:cs typeface="Arial" panose="020B0604020202020204" pitchFamily="34" charset="0"/>
              </a:rPr>
              <a:t>doi</a:t>
            </a:r>
            <a:r>
              <a:rPr lang="en-US" sz="1400" dirty="0">
                <a:latin typeface="Arial" panose="020B0604020202020204" pitchFamily="34" charset="0"/>
                <a:cs typeface="Arial" panose="020B0604020202020204" pitchFamily="34" charset="0"/>
              </a:rPr>
              <a:t>: 10.1056/NEJMoa2033400.</a:t>
            </a:r>
          </a:p>
          <a:p>
            <a:pPr>
              <a:spcAft>
                <a:spcPts val="1800"/>
              </a:spcAft>
            </a:pPr>
            <a:r>
              <a:rPr lang="en-US" sz="1400" dirty="0" err="1">
                <a:latin typeface="Arial" panose="020B0604020202020204" pitchFamily="34" charset="0"/>
                <a:cs typeface="Arial" panose="020B0604020202020204" pitchFamily="34" charset="0"/>
              </a:rPr>
              <a:t>Turkova</a:t>
            </a:r>
            <a:r>
              <a:rPr lang="en-US" sz="1400" dirty="0">
                <a:latin typeface="Arial" panose="020B0604020202020204" pitchFamily="34" charset="0"/>
                <a:cs typeface="Arial" panose="020B0604020202020204" pitchFamily="34" charset="0"/>
              </a:rPr>
              <a:t> A, Wills GH, </a:t>
            </a:r>
            <a:r>
              <a:rPr lang="en-US" sz="1400" dirty="0" err="1">
                <a:latin typeface="Arial" panose="020B0604020202020204" pitchFamily="34" charset="0"/>
                <a:cs typeface="Arial" panose="020B0604020202020204" pitchFamily="34" charset="0"/>
              </a:rPr>
              <a:t>Wobudeya</a:t>
            </a:r>
            <a:r>
              <a:rPr lang="en-US" sz="1400" dirty="0">
                <a:latin typeface="Arial" panose="020B0604020202020204" pitchFamily="34" charset="0"/>
                <a:cs typeface="Arial" panose="020B0604020202020204" pitchFamily="34" charset="0"/>
              </a:rPr>
              <a:t> E, et al. </a:t>
            </a:r>
            <a:r>
              <a:rPr lang="en-US" sz="1400" dirty="0">
                <a:latin typeface="+mj-lt"/>
                <a:cs typeface="Arial" panose="020B0604020202020204" pitchFamily="34" charset="0"/>
              </a:rPr>
              <a:t>Shorter Treatment for </a:t>
            </a:r>
            <a:r>
              <a:rPr lang="en-US" sz="1400" dirty="0" err="1">
                <a:latin typeface="+mj-lt"/>
                <a:cs typeface="Arial" panose="020B0604020202020204" pitchFamily="34" charset="0"/>
              </a:rPr>
              <a:t>Nonsevere</a:t>
            </a:r>
            <a:r>
              <a:rPr lang="en-US" sz="1400" dirty="0">
                <a:latin typeface="+mj-lt"/>
                <a:cs typeface="Arial" panose="020B0604020202020204" pitchFamily="34" charset="0"/>
              </a:rPr>
              <a:t> Tuberculosis in African and Indian Children. </a:t>
            </a:r>
            <a:r>
              <a:rPr lang="en-US" sz="1400" dirty="0">
                <a:latin typeface="Arial" panose="020B0604020202020204" pitchFamily="34" charset="0"/>
                <a:cs typeface="Arial" panose="020B0604020202020204" pitchFamily="34" charset="0"/>
              </a:rPr>
              <a:t>N </a:t>
            </a:r>
            <a:r>
              <a:rPr lang="en-US" sz="1400" dirty="0" err="1">
                <a:latin typeface="Arial" panose="020B0604020202020204" pitchFamily="34" charset="0"/>
                <a:cs typeface="Arial" panose="020B0604020202020204" pitchFamily="34" charset="0"/>
              </a:rPr>
              <a:t>Engl</a:t>
            </a:r>
            <a:r>
              <a:rPr lang="en-US" sz="1400" dirty="0">
                <a:latin typeface="Arial" panose="020B0604020202020204" pitchFamily="34" charset="0"/>
                <a:cs typeface="Arial" panose="020B0604020202020204" pitchFamily="34" charset="0"/>
              </a:rPr>
              <a:t> J Med. 2022 Mar 10;386(10):911-922. </a:t>
            </a:r>
            <a:r>
              <a:rPr lang="en-US" sz="1400" dirty="0" err="1">
                <a:latin typeface="Arial" panose="020B0604020202020204" pitchFamily="34" charset="0"/>
                <a:cs typeface="Arial" panose="020B0604020202020204" pitchFamily="34" charset="0"/>
              </a:rPr>
              <a:t>doi</a:t>
            </a:r>
            <a:r>
              <a:rPr lang="en-US" sz="1400" dirty="0">
                <a:latin typeface="Arial" panose="020B0604020202020204" pitchFamily="34" charset="0"/>
                <a:cs typeface="Arial" panose="020B0604020202020204" pitchFamily="34" charset="0"/>
              </a:rPr>
              <a:t>: 10.1056/NEJMoa2104535.</a:t>
            </a:r>
          </a:p>
        </p:txBody>
      </p:sp>
      <p:sp>
        <p:nvSpPr>
          <p:cNvPr id="11" name="TextBox 10">
            <a:extLst>
              <a:ext uri="{FF2B5EF4-FFF2-40B4-BE49-F238E27FC236}">
                <a16:creationId xmlns:a16="http://schemas.microsoft.com/office/drawing/2014/main" id="{1E3645DC-3815-9FF7-F682-732E8EB79F35}"/>
              </a:ext>
            </a:extLst>
          </p:cNvPr>
          <p:cNvSpPr txBox="1"/>
          <p:nvPr/>
        </p:nvSpPr>
        <p:spPr>
          <a:xfrm>
            <a:off x="6289445" y="1739162"/>
            <a:ext cx="5084524" cy="2046714"/>
          </a:xfrm>
          <a:prstGeom prst="rect">
            <a:avLst/>
          </a:prstGeom>
          <a:noFill/>
        </p:spPr>
        <p:txBody>
          <a:bodyPr wrap="square">
            <a:spAutoFit/>
          </a:bodyPr>
          <a:lstStyle/>
          <a:p>
            <a:pPr>
              <a:spcAft>
                <a:spcPts val="1800"/>
              </a:spcAft>
            </a:pPr>
            <a:r>
              <a:rPr lang="en-US" sz="1400" dirty="0">
                <a:latin typeface="Arial" panose="020B0604020202020204" pitchFamily="34" charset="0"/>
                <a:cs typeface="Arial" panose="020B0604020202020204" pitchFamily="34" charset="0"/>
              </a:rPr>
              <a:t>Conradie F, </a:t>
            </a:r>
            <a:r>
              <a:rPr lang="en-US" sz="1400" dirty="0" err="1">
                <a:latin typeface="Arial" panose="020B0604020202020204" pitchFamily="34" charset="0"/>
                <a:cs typeface="Arial" panose="020B0604020202020204" pitchFamily="34" charset="0"/>
              </a:rPr>
              <a:t>Bagdasaryan</a:t>
            </a:r>
            <a:r>
              <a:rPr lang="en-US" sz="1400" dirty="0">
                <a:latin typeface="Arial" panose="020B0604020202020204" pitchFamily="34" charset="0"/>
                <a:cs typeface="Arial" panose="020B0604020202020204" pitchFamily="34" charset="0"/>
              </a:rPr>
              <a:t> TR, Borisov S, et al. </a:t>
            </a:r>
            <a:r>
              <a:rPr lang="en-US" sz="1400" dirty="0" err="1">
                <a:latin typeface="+mj-lt"/>
                <a:cs typeface="Arial" panose="020B0604020202020204" pitchFamily="34" charset="0"/>
              </a:rPr>
              <a:t>Bedaquiline</a:t>
            </a:r>
            <a:r>
              <a:rPr lang="en-US" sz="1400" dirty="0">
                <a:latin typeface="+mj-lt"/>
                <a:cs typeface="Arial" panose="020B0604020202020204" pitchFamily="34" charset="0"/>
              </a:rPr>
              <a:t>-</a:t>
            </a:r>
            <a:r>
              <a:rPr lang="en-US" sz="1400" dirty="0" err="1">
                <a:latin typeface="+mj-lt"/>
                <a:cs typeface="Arial" panose="020B0604020202020204" pitchFamily="34" charset="0"/>
              </a:rPr>
              <a:t>Pretomanid</a:t>
            </a:r>
            <a:r>
              <a:rPr lang="en-US" sz="1400" dirty="0">
                <a:latin typeface="+mj-lt"/>
                <a:cs typeface="Arial" panose="020B0604020202020204" pitchFamily="34" charset="0"/>
              </a:rPr>
              <a:t>-Linezolid Regimens for Drug-Resistant Tuberculosis. </a:t>
            </a:r>
            <a:r>
              <a:rPr lang="en-US" sz="1400" dirty="0">
                <a:cs typeface="Arial" panose="020B0604020202020204" pitchFamily="34" charset="0"/>
              </a:rPr>
              <a:t>N </a:t>
            </a:r>
            <a:r>
              <a:rPr lang="en-US" sz="1400" dirty="0" err="1">
                <a:cs typeface="Arial" panose="020B0604020202020204" pitchFamily="34" charset="0"/>
              </a:rPr>
              <a:t>Engl</a:t>
            </a:r>
            <a:r>
              <a:rPr lang="en-US" sz="1400" dirty="0">
                <a:cs typeface="Arial" panose="020B0604020202020204" pitchFamily="34" charset="0"/>
              </a:rPr>
              <a:t> J Med. 2022 Sep 1;387(9):810-823. </a:t>
            </a:r>
            <a:r>
              <a:rPr lang="en-US" sz="1400" dirty="0" err="1">
                <a:cs typeface="Arial" panose="020B0604020202020204" pitchFamily="34" charset="0"/>
              </a:rPr>
              <a:t>doi</a:t>
            </a:r>
            <a:r>
              <a:rPr lang="en-US" sz="1400" dirty="0">
                <a:cs typeface="Arial" panose="020B0604020202020204" pitchFamily="34" charset="0"/>
              </a:rPr>
              <a:t>: 10.1056/NEJMoa2119430.</a:t>
            </a:r>
            <a:endParaRPr lang="en-US" sz="1400" dirty="0">
              <a:latin typeface="+mj-lt"/>
              <a:cs typeface="Arial" panose="020B0604020202020204" pitchFamily="34" charset="0"/>
            </a:endParaRPr>
          </a:p>
          <a:p>
            <a:pPr>
              <a:spcAft>
                <a:spcPts val="1800"/>
              </a:spcAft>
            </a:pPr>
            <a:r>
              <a:rPr lang="en-US" sz="1400" dirty="0" err="1">
                <a:latin typeface="Arial" panose="020B0604020202020204" pitchFamily="34" charset="0"/>
                <a:cs typeface="Arial" panose="020B0604020202020204" pitchFamily="34" charset="0"/>
              </a:rPr>
              <a:t>Nyang’wa</a:t>
            </a:r>
            <a:r>
              <a:rPr lang="en-US" sz="1400" dirty="0">
                <a:latin typeface="Arial" panose="020B0604020202020204" pitchFamily="34" charset="0"/>
                <a:cs typeface="Arial" panose="020B0604020202020204" pitchFamily="34" charset="0"/>
              </a:rPr>
              <a:t> BT, Berry C, </a:t>
            </a:r>
            <a:r>
              <a:rPr lang="en-US" sz="1400" dirty="0" err="1">
                <a:latin typeface="Arial" panose="020B0604020202020204" pitchFamily="34" charset="0"/>
                <a:cs typeface="Arial" panose="020B0604020202020204" pitchFamily="34" charset="0"/>
              </a:rPr>
              <a:t>Kazounis</a:t>
            </a:r>
            <a:r>
              <a:rPr lang="en-US" sz="1400" dirty="0">
                <a:latin typeface="Arial" panose="020B0604020202020204" pitchFamily="34" charset="0"/>
                <a:cs typeface="Arial" panose="020B0604020202020204" pitchFamily="34" charset="0"/>
              </a:rPr>
              <a:t> E, et al. </a:t>
            </a:r>
            <a:r>
              <a:rPr lang="en-US" sz="1400" b="1" dirty="0">
                <a:latin typeface="Arial" panose="020B0604020202020204" pitchFamily="34" charset="0"/>
                <a:cs typeface="Arial" panose="020B0604020202020204" pitchFamily="34" charset="0"/>
              </a:rPr>
              <a:t>A 24-Week, All-Oral Regimen for Rifampin-Resistant Tuberculosis</a:t>
            </a:r>
            <a:r>
              <a:rPr lang="en-US" sz="1400" dirty="0">
                <a:latin typeface="Arial" panose="020B0604020202020204" pitchFamily="34" charset="0"/>
                <a:cs typeface="Arial" panose="020B0604020202020204" pitchFamily="34" charset="0"/>
              </a:rPr>
              <a:t>. 2022 December 22. N </a:t>
            </a:r>
            <a:r>
              <a:rPr lang="en-US" sz="1400" dirty="0" err="1">
                <a:latin typeface="Arial" panose="020B0604020202020204" pitchFamily="34" charset="0"/>
                <a:cs typeface="Arial" panose="020B0604020202020204" pitchFamily="34" charset="0"/>
              </a:rPr>
              <a:t>Engl</a:t>
            </a:r>
            <a:r>
              <a:rPr lang="en-US" sz="1400" dirty="0">
                <a:latin typeface="Arial" panose="020B0604020202020204" pitchFamily="34" charset="0"/>
                <a:cs typeface="Arial" panose="020B0604020202020204" pitchFamily="34" charset="0"/>
              </a:rPr>
              <a:t> J Med;387:2331-2343. </a:t>
            </a:r>
            <a:r>
              <a:rPr lang="en-US" sz="1400" dirty="0" err="1">
                <a:latin typeface="Arial" panose="020B0604020202020204" pitchFamily="34" charset="0"/>
                <a:cs typeface="Arial" panose="020B0604020202020204" pitchFamily="34" charset="0"/>
              </a:rPr>
              <a:t>doi</a:t>
            </a:r>
            <a:r>
              <a:rPr lang="en-US" sz="1400" dirty="0">
                <a:latin typeface="Arial" panose="020B0604020202020204" pitchFamily="34" charset="0"/>
                <a:cs typeface="Arial" panose="020B0604020202020204" pitchFamily="34" charset="0"/>
              </a:rPr>
              <a:t>: 10.1056/NEJMoa2117166. </a:t>
            </a:r>
          </a:p>
        </p:txBody>
      </p:sp>
      <p:grpSp>
        <p:nvGrpSpPr>
          <p:cNvPr id="43" name="Group 42">
            <a:extLst>
              <a:ext uri="{FF2B5EF4-FFF2-40B4-BE49-F238E27FC236}">
                <a16:creationId xmlns:a16="http://schemas.microsoft.com/office/drawing/2014/main" id="{C8D50584-5EDC-E550-28FA-B8A9A08CEC64}"/>
              </a:ext>
            </a:extLst>
          </p:cNvPr>
          <p:cNvGrpSpPr/>
          <p:nvPr/>
        </p:nvGrpSpPr>
        <p:grpSpPr>
          <a:xfrm>
            <a:off x="423120" y="1739162"/>
            <a:ext cx="11137713" cy="4231928"/>
            <a:chOff x="423120" y="1739162"/>
            <a:chExt cx="11137713" cy="4231928"/>
          </a:xfrm>
        </p:grpSpPr>
        <p:cxnSp>
          <p:nvCxnSpPr>
            <p:cNvPr id="18" name="Straight Connector 17">
              <a:extLst>
                <a:ext uri="{FF2B5EF4-FFF2-40B4-BE49-F238E27FC236}">
                  <a16:creationId xmlns:a16="http://schemas.microsoft.com/office/drawing/2014/main" id="{573B03ED-7D68-F04C-493E-B18BFE141209}"/>
                </a:ext>
              </a:extLst>
            </p:cNvPr>
            <p:cNvCxnSpPr>
              <a:cxnSpLocks/>
            </p:cNvCxnSpPr>
            <p:nvPr/>
          </p:nvCxnSpPr>
          <p:spPr>
            <a:xfrm>
              <a:off x="423120" y="2763022"/>
              <a:ext cx="11137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17A489-00BF-8E3A-4FDF-3347D58D1457}"/>
                </a:ext>
              </a:extLst>
            </p:cNvPr>
            <p:cNvCxnSpPr>
              <a:cxnSpLocks/>
            </p:cNvCxnSpPr>
            <p:nvPr/>
          </p:nvCxnSpPr>
          <p:spPr>
            <a:xfrm>
              <a:off x="5856228" y="1739162"/>
              <a:ext cx="0" cy="4231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B333F3F-0994-4476-0DCF-360D57B2AD24}"/>
                </a:ext>
              </a:extLst>
            </p:cNvPr>
            <p:cNvCxnSpPr>
              <a:cxnSpLocks/>
            </p:cNvCxnSpPr>
            <p:nvPr/>
          </p:nvCxnSpPr>
          <p:spPr>
            <a:xfrm>
              <a:off x="432752" y="3816934"/>
              <a:ext cx="54234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CAE7509-5F6B-CC70-AAC6-479E961BADF3}"/>
                </a:ext>
              </a:extLst>
            </p:cNvPr>
            <p:cNvCxnSpPr>
              <a:cxnSpLocks/>
            </p:cNvCxnSpPr>
            <p:nvPr/>
          </p:nvCxnSpPr>
          <p:spPr>
            <a:xfrm>
              <a:off x="423120" y="4927102"/>
              <a:ext cx="54331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8208961-C99E-D0F4-71D4-7C4518DCA1B3}"/>
                </a:ext>
              </a:extLst>
            </p:cNvPr>
            <p:cNvGrpSpPr/>
            <p:nvPr/>
          </p:nvGrpSpPr>
          <p:grpSpPr>
            <a:xfrm>
              <a:off x="5810509" y="4712822"/>
              <a:ext cx="91440" cy="428560"/>
              <a:chOff x="8311168" y="2917354"/>
              <a:chExt cx="91440" cy="428560"/>
            </a:xfrm>
          </p:grpSpPr>
          <p:sp>
            <p:nvSpPr>
              <p:cNvPr id="29" name="Oval 28">
                <a:extLst>
                  <a:ext uri="{FF2B5EF4-FFF2-40B4-BE49-F238E27FC236}">
                    <a16:creationId xmlns:a16="http://schemas.microsoft.com/office/drawing/2014/main" id="{69AD5DDF-38E7-4CFA-A705-6B274D7F86E0}"/>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FB97B86-3B1D-33F6-0378-9C3ED0DED82E}"/>
                  </a:ext>
                </a:extLst>
              </p:cNvPr>
              <p:cNvSpPr/>
              <p:nvPr/>
            </p:nvSpPr>
            <p:spPr>
              <a:xfrm>
                <a:off x="8330916"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9AF74FE-AFC2-A78A-9774-B4246047260C}"/>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38649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4EADE50F-60AC-AC61-98FA-38729ECECAEC}"/>
              </a:ext>
            </a:extLst>
          </p:cNvPr>
          <p:cNvGrpSpPr/>
          <p:nvPr/>
        </p:nvGrpSpPr>
        <p:grpSpPr>
          <a:xfrm>
            <a:off x="10886594" y="239699"/>
            <a:ext cx="894285" cy="822960"/>
            <a:chOff x="10886594" y="239699"/>
            <a:chExt cx="894285" cy="822960"/>
          </a:xfrm>
        </p:grpSpPr>
        <p:sp>
          <p:nvSpPr>
            <p:cNvPr id="9" name="Oval 8">
              <a:extLst>
                <a:ext uri="{FF2B5EF4-FFF2-40B4-BE49-F238E27FC236}">
                  <a16:creationId xmlns:a16="http://schemas.microsoft.com/office/drawing/2014/main" id="{11605CD8-F9B3-7B59-F043-89F73858D29F}"/>
                </a:ext>
              </a:extLst>
            </p:cNvPr>
            <p:cNvSpPr/>
            <p:nvPr/>
          </p:nvSpPr>
          <p:spPr>
            <a:xfrm>
              <a:off x="11060624" y="310427"/>
              <a:ext cx="720255" cy="7202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Megaphone1 with solid fill">
              <a:extLst>
                <a:ext uri="{FF2B5EF4-FFF2-40B4-BE49-F238E27FC236}">
                  <a16:creationId xmlns:a16="http://schemas.microsoft.com/office/drawing/2014/main" id="{4F32623B-AF2D-5BF4-71AC-4EF75BFEE4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6594" y="239699"/>
              <a:ext cx="822960" cy="822960"/>
            </a:xfrm>
            <a:prstGeom prst="rect">
              <a:avLst/>
            </a:prstGeom>
          </p:spPr>
        </p:pic>
        <p:sp>
          <p:nvSpPr>
            <p:cNvPr id="5" name="Freeform: Shape 4">
              <a:extLst>
                <a:ext uri="{FF2B5EF4-FFF2-40B4-BE49-F238E27FC236}">
                  <a16:creationId xmlns:a16="http://schemas.microsoft.com/office/drawing/2014/main" id="{F014F2C0-C1D9-A5E1-9BCD-C103C024AB90}"/>
                </a:ext>
              </a:extLst>
            </p:cNvPr>
            <p:cNvSpPr/>
            <p:nvPr/>
          </p:nvSpPr>
          <p:spPr>
            <a:xfrm>
              <a:off x="11010947" y="457267"/>
              <a:ext cx="549886" cy="447457"/>
            </a:xfrm>
            <a:custGeom>
              <a:avLst/>
              <a:gdLst>
                <a:gd name="connsiteX0" fmla="*/ 393495 w 549886"/>
                <a:gd name="connsiteY0" fmla="*/ 10578 h 447457"/>
                <a:gd name="connsiteX1" fmla="*/ 376847 w 549886"/>
                <a:gd name="connsiteY1" fmla="*/ 145 h 447457"/>
                <a:gd name="connsiteX2" fmla="*/ 359128 w 549886"/>
                <a:gd name="connsiteY2" fmla="*/ 6283 h 447457"/>
                <a:gd name="connsiteX3" fmla="*/ 47329 w 549886"/>
                <a:gd name="connsiteY3" fmla="*/ 307178 h 447457"/>
                <a:gd name="connsiteX4" fmla="*/ 0 w 549886"/>
                <a:gd name="connsiteY4" fmla="*/ 352518 h 447457"/>
                <a:gd name="connsiteX5" fmla="*/ 54787 w 549886"/>
                <a:gd name="connsiteY5" fmla="*/ 447458 h 447457"/>
                <a:gd name="connsiteX6" fmla="*/ 117520 w 549886"/>
                <a:gd name="connsiteY6" fmla="*/ 427921 h 447457"/>
                <a:gd name="connsiteX7" fmla="*/ 201111 w 549886"/>
                <a:gd name="connsiteY7" fmla="*/ 404210 h 447457"/>
                <a:gd name="connsiteX8" fmla="*/ 200579 w 549886"/>
                <a:gd name="connsiteY8" fmla="*/ 404698 h 447457"/>
                <a:gd name="connsiteX9" fmla="*/ 239018 w 549886"/>
                <a:gd name="connsiteY9" fmla="*/ 447089 h 447457"/>
                <a:gd name="connsiteX10" fmla="*/ 360122 w 549886"/>
                <a:gd name="connsiteY10" fmla="*/ 413657 h 447457"/>
                <a:gd name="connsiteX11" fmla="*/ 371266 w 549886"/>
                <a:gd name="connsiteY11" fmla="*/ 356367 h 447457"/>
                <a:gd name="connsiteX12" fmla="*/ 370409 w 549886"/>
                <a:gd name="connsiteY12" fmla="*/ 356204 h 447457"/>
                <a:gd name="connsiteX13" fmla="*/ 534075 w 549886"/>
                <a:gd name="connsiteY13" fmla="*/ 309784 h 447457"/>
                <a:gd name="connsiteX14" fmla="*/ 535035 w 549886"/>
                <a:gd name="connsiteY14" fmla="*/ 309449 h 447457"/>
                <a:gd name="connsiteX15" fmla="*/ 548794 w 549886"/>
                <a:gd name="connsiteY15" fmla="*/ 294336 h 447457"/>
                <a:gd name="connsiteX16" fmla="*/ 546677 w 549886"/>
                <a:gd name="connsiteY16" fmla="*/ 276068 h 447457"/>
                <a:gd name="connsiteX17" fmla="*/ 21577 w 549886"/>
                <a:gd name="connsiteY17" fmla="*/ 355569 h 447457"/>
                <a:gd name="connsiteX18" fmla="*/ 51581 w 549886"/>
                <a:gd name="connsiteY18" fmla="*/ 326851 h 447457"/>
                <a:gd name="connsiteX19" fmla="*/ 102261 w 549886"/>
                <a:gd name="connsiteY19" fmla="*/ 414694 h 447457"/>
                <a:gd name="connsiteX20" fmla="*/ 62828 w 549886"/>
                <a:gd name="connsiteY20" fmla="*/ 426987 h 447457"/>
                <a:gd name="connsiteX21" fmla="*/ 345326 w 549886"/>
                <a:gd name="connsiteY21" fmla="*/ 399898 h 447457"/>
                <a:gd name="connsiteX22" fmla="*/ 244599 w 549886"/>
                <a:gd name="connsiteY22" fmla="*/ 427724 h 447457"/>
                <a:gd name="connsiteX23" fmla="*/ 218710 w 549886"/>
                <a:gd name="connsiteY23" fmla="*/ 399178 h 447457"/>
                <a:gd name="connsiteX24" fmla="*/ 352870 w 549886"/>
                <a:gd name="connsiteY24" fmla="*/ 361124 h 447457"/>
                <a:gd name="connsiteX25" fmla="*/ 532498 w 549886"/>
                <a:gd name="connsiteY25" fmla="*/ 289141 h 447457"/>
                <a:gd name="connsiteX26" fmla="*/ 528863 w 549886"/>
                <a:gd name="connsiteY26" fmla="*/ 293427 h 447457"/>
                <a:gd name="connsiteX27" fmla="*/ 119098 w 549886"/>
                <a:gd name="connsiteY27" fmla="*/ 409645 h 447457"/>
                <a:gd name="connsiteX28" fmla="*/ 64277 w 549886"/>
                <a:gd name="connsiteY28" fmla="*/ 314618 h 447457"/>
                <a:gd name="connsiteX29" fmla="*/ 371172 w 549886"/>
                <a:gd name="connsiteY29" fmla="*/ 18524 h 447457"/>
                <a:gd name="connsiteX30" fmla="*/ 374978 w 549886"/>
                <a:gd name="connsiteY30" fmla="*/ 17153 h 447457"/>
                <a:gd name="connsiteX31" fmla="*/ 378844 w 549886"/>
                <a:gd name="connsiteY31" fmla="*/ 19442 h 447457"/>
                <a:gd name="connsiteX32" fmla="*/ 532087 w 549886"/>
                <a:gd name="connsiteY32" fmla="*/ 284898 h 447457"/>
                <a:gd name="connsiteX33" fmla="*/ 532498 w 549886"/>
                <a:gd name="connsiteY33" fmla="*/ 289141 h 44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9886" h="447457">
                  <a:moveTo>
                    <a:pt x="393495" y="10578"/>
                  </a:moveTo>
                  <a:cubicBezTo>
                    <a:pt x="389826" y="4744"/>
                    <a:pt x="383697" y="904"/>
                    <a:pt x="376847" y="145"/>
                  </a:cubicBezTo>
                  <a:cubicBezTo>
                    <a:pt x="370314" y="-615"/>
                    <a:pt x="363790" y="1644"/>
                    <a:pt x="359128" y="6283"/>
                  </a:cubicBezTo>
                  <a:lnTo>
                    <a:pt x="47329" y="307178"/>
                  </a:lnTo>
                  <a:lnTo>
                    <a:pt x="0" y="352518"/>
                  </a:lnTo>
                  <a:lnTo>
                    <a:pt x="54787" y="447458"/>
                  </a:lnTo>
                  <a:lnTo>
                    <a:pt x="117520" y="427921"/>
                  </a:lnTo>
                  <a:lnTo>
                    <a:pt x="201111" y="404210"/>
                  </a:lnTo>
                  <a:lnTo>
                    <a:pt x="200579" y="404698"/>
                  </a:lnTo>
                  <a:lnTo>
                    <a:pt x="239018" y="447089"/>
                  </a:lnTo>
                  <a:lnTo>
                    <a:pt x="360122" y="413657"/>
                  </a:lnTo>
                  <a:lnTo>
                    <a:pt x="371266" y="356367"/>
                  </a:lnTo>
                  <a:lnTo>
                    <a:pt x="370409" y="356204"/>
                  </a:lnTo>
                  <a:lnTo>
                    <a:pt x="534075" y="309784"/>
                  </a:lnTo>
                  <a:lnTo>
                    <a:pt x="535035" y="309449"/>
                  </a:lnTo>
                  <a:cubicBezTo>
                    <a:pt x="541606" y="306659"/>
                    <a:pt x="546632" y="301139"/>
                    <a:pt x="548794" y="294336"/>
                  </a:cubicBezTo>
                  <a:cubicBezTo>
                    <a:pt x="550796" y="288230"/>
                    <a:pt x="550022" y="281554"/>
                    <a:pt x="546677" y="276068"/>
                  </a:cubicBezTo>
                  <a:close/>
                  <a:moveTo>
                    <a:pt x="21577" y="355569"/>
                  </a:moveTo>
                  <a:lnTo>
                    <a:pt x="51581" y="326851"/>
                  </a:lnTo>
                  <a:lnTo>
                    <a:pt x="102261" y="414694"/>
                  </a:lnTo>
                  <a:lnTo>
                    <a:pt x="62828" y="426987"/>
                  </a:lnTo>
                  <a:close/>
                  <a:moveTo>
                    <a:pt x="345326" y="399898"/>
                  </a:moveTo>
                  <a:lnTo>
                    <a:pt x="244599" y="427724"/>
                  </a:lnTo>
                  <a:lnTo>
                    <a:pt x="218710" y="399178"/>
                  </a:lnTo>
                  <a:lnTo>
                    <a:pt x="352870" y="361124"/>
                  </a:lnTo>
                  <a:close/>
                  <a:moveTo>
                    <a:pt x="532498" y="289141"/>
                  </a:moveTo>
                  <a:cubicBezTo>
                    <a:pt x="531909" y="290999"/>
                    <a:pt x="530600" y="292543"/>
                    <a:pt x="528863" y="293427"/>
                  </a:cubicBezTo>
                  <a:lnTo>
                    <a:pt x="119098" y="409645"/>
                  </a:lnTo>
                  <a:lnTo>
                    <a:pt x="64277" y="314618"/>
                  </a:lnTo>
                  <a:lnTo>
                    <a:pt x="371172" y="18524"/>
                  </a:lnTo>
                  <a:cubicBezTo>
                    <a:pt x="372162" y="17505"/>
                    <a:pt x="373566" y="16999"/>
                    <a:pt x="374978" y="17153"/>
                  </a:cubicBezTo>
                  <a:cubicBezTo>
                    <a:pt x="376539" y="17316"/>
                    <a:pt x="377950" y="18152"/>
                    <a:pt x="378844" y="19442"/>
                  </a:cubicBezTo>
                  <a:lnTo>
                    <a:pt x="532087" y="284898"/>
                  </a:lnTo>
                  <a:cubicBezTo>
                    <a:pt x="532848" y="286180"/>
                    <a:pt x="532999" y="287736"/>
                    <a:pt x="532498" y="289141"/>
                  </a:cubicBezTo>
                  <a:close/>
                </a:path>
              </a:pathLst>
            </a:custGeom>
            <a:solidFill>
              <a:schemeClr val="tx1"/>
            </a:solidFill>
            <a:ln w="853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12A6E0-E98B-0956-EA94-62A4C6B4C427}"/>
                </a:ext>
              </a:extLst>
            </p:cNvPr>
            <p:cNvSpPr/>
            <p:nvPr/>
          </p:nvSpPr>
          <p:spPr>
            <a:xfrm rot="19838221">
              <a:off x="11570729" y="524013"/>
              <a:ext cx="98069" cy="17136"/>
            </a:xfrm>
            <a:custGeom>
              <a:avLst/>
              <a:gdLst>
                <a:gd name="connsiteX0" fmla="*/ 0 w 98069"/>
                <a:gd name="connsiteY0" fmla="*/ 0 h 17136"/>
                <a:gd name="connsiteX1" fmla="*/ 98069 w 98069"/>
                <a:gd name="connsiteY1" fmla="*/ 0 h 17136"/>
                <a:gd name="connsiteX2" fmla="*/ 98069 w 98069"/>
                <a:gd name="connsiteY2" fmla="*/ 17136 h 17136"/>
                <a:gd name="connsiteX3" fmla="*/ 0 w 98069"/>
                <a:gd name="connsiteY3" fmla="*/ 17136 h 17136"/>
              </a:gdLst>
              <a:ahLst/>
              <a:cxnLst>
                <a:cxn ang="0">
                  <a:pos x="connsiteX0" y="connsiteY0"/>
                </a:cxn>
                <a:cxn ang="0">
                  <a:pos x="connsiteX1" y="connsiteY1"/>
                </a:cxn>
                <a:cxn ang="0">
                  <a:pos x="connsiteX2" y="connsiteY2"/>
                </a:cxn>
                <a:cxn ang="0">
                  <a:pos x="connsiteX3" y="connsiteY3"/>
                </a:cxn>
              </a:cxnLst>
              <a:rect l="l" t="t" r="r" b="b"/>
              <a:pathLst>
                <a:path w="98069" h="17136">
                  <a:moveTo>
                    <a:pt x="0" y="0"/>
                  </a:moveTo>
                  <a:lnTo>
                    <a:pt x="98069" y="0"/>
                  </a:lnTo>
                  <a:lnTo>
                    <a:pt x="98069" y="17136"/>
                  </a:lnTo>
                  <a:lnTo>
                    <a:pt x="0" y="17136"/>
                  </a:lnTo>
                  <a:close/>
                </a:path>
              </a:pathLst>
            </a:custGeom>
            <a:solidFill>
              <a:schemeClr val="tx1"/>
            </a:solidFill>
            <a:ln w="853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F8A5181-B38D-5546-067A-C71B9F49AA75}"/>
                </a:ext>
              </a:extLst>
            </p:cNvPr>
            <p:cNvSpPr/>
            <p:nvPr/>
          </p:nvSpPr>
          <p:spPr>
            <a:xfrm rot="17139726">
              <a:off x="11626620" y="582261"/>
              <a:ext cx="17147" cy="98082"/>
            </a:xfrm>
            <a:custGeom>
              <a:avLst/>
              <a:gdLst>
                <a:gd name="connsiteX0" fmla="*/ 0 w 17147"/>
                <a:gd name="connsiteY0" fmla="*/ 0 h 98082"/>
                <a:gd name="connsiteX1" fmla="*/ 17147 w 17147"/>
                <a:gd name="connsiteY1" fmla="*/ 0 h 98082"/>
                <a:gd name="connsiteX2" fmla="*/ 17147 w 17147"/>
                <a:gd name="connsiteY2" fmla="*/ 98083 h 98082"/>
                <a:gd name="connsiteX3" fmla="*/ 0 w 17147"/>
                <a:gd name="connsiteY3" fmla="*/ 98083 h 98082"/>
              </a:gdLst>
              <a:ahLst/>
              <a:cxnLst>
                <a:cxn ang="0">
                  <a:pos x="connsiteX0" y="connsiteY0"/>
                </a:cxn>
                <a:cxn ang="0">
                  <a:pos x="connsiteX1" y="connsiteY1"/>
                </a:cxn>
                <a:cxn ang="0">
                  <a:pos x="connsiteX2" y="connsiteY2"/>
                </a:cxn>
                <a:cxn ang="0">
                  <a:pos x="connsiteX3" y="connsiteY3"/>
                </a:cxn>
              </a:cxnLst>
              <a:rect l="l" t="t" r="r" b="b"/>
              <a:pathLst>
                <a:path w="17147" h="98082">
                  <a:moveTo>
                    <a:pt x="0" y="0"/>
                  </a:moveTo>
                  <a:lnTo>
                    <a:pt x="17147" y="0"/>
                  </a:lnTo>
                  <a:lnTo>
                    <a:pt x="17147" y="98083"/>
                  </a:lnTo>
                  <a:lnTo>
                    <a:pt x="0" y="98083"/>
                  </a:lnTo>
                  <a:close/>
                </a:path>
              </a:pathLst>
            </a:custGeom>
            <a:solidFill>
              <a:schemeClr val="tx1"/>
            </a:solidFill>
            <a:ln w="853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223F5A8-EAD7-DFFF-E2EA-7F6C8EE0E531}"/>
                </a:ext>
              </a:extLst>
            </p:cNvPr>
            <p:cNvSpPr/>
            <p:nvPr/>
          </p:nvSpPr>
          <p:spPr>
            <a:xfrm rot="17139726">
              <a:off x="11494022" y="460688"/>
              <a:ext cx="98082" cy="17147"/>
            </a:xfrm>
            <a:custGeom>
              <a:avLst/>
              <a:gdLst>
                <a:gd name="connsiteX0" fmla="*/ 0 w 98082"/>
                <a:gd name="connsiteY0" fmla="*/ 0 h 17147"/>
                <a:gd name="connsiteX1" fmla="*/ 98083 w 98082"/>
                <a:gd name="connsiteY1" fmla="*/ 0 h 17147"/>
                <a:gd name="connsiteX2" fmla="*/ 98083 w 98082"/>
                <a:gd name="connsiteY2" fmla="*/ 17147 h 17147"/>
                <a:gd name="connsiteX3" fmla="*/ 0 w 98082"/>
                <a:gd name="connsiteY3" fmla="*/ 17147 h 17147"/>
              </a:gdLst>
              <a:ahLst/>
              <a:cxnLst>
                <a:cxn ang="0">
                  <a:pos x="connsiteX0" y="connsiteY0"/>
                </a:cxn>
                <a:cxn ang="0">
                  <a:pos x="connsiteX1" y="connsiteY1"/>
                </a:cxn>
                <a:cxn ang="0">
                  <a:pos x="connsiteX2" y="connsiteY2"/>
                </a:cxn>
                <a:cxn ang="0">
                  <a:pos x="connsiteX3" y="connsiteY3"/>
                </a:cxn>
              </a:cxnLst>
              <a:rect l="l" t="t" r="r" b="b"/>
              <a:pathLst>
                <a:path w="98082" h="17147">
                  <a:moveTo>
                    <a:pt x="0" y="0"/>
                  </a:moveTo>
                  <a:lnTo>
                    <a:pt x="98083" y="0"/>
                  </a:lnTo>
                  <a:lnTo>
                    <a:pt x="98083" y="17147"/>
                  </a:lnTo>
                  <a:lnTo>
                    <a:pt x="0" y="17147"/>
                  </a:lnTo>
                  <a:close/>
                </a:path>
              </a:pathLst>
            </a:custGeom>
            <a:solidFill>
              <a:schemeClr val="tx1"/>
            </a:solidFill>
            <a:ln w="8534" cap="flat">
              <a:noFill/>
              <a:prstDash val="solid"/>
              <a:miter/>
            </a:ln>
          </p:spPr>
          <p:txBody>
            <a:bodyPr rtlCol="0" anchor="ctr"/>
            <a:lstStyle/>
            <a:p>
              <a:endParaRPr lang="en-US"/>
            </a:p>
          </p:txBody>
        </p:sp>
      </p:grpSp>
      <p:sp>
        <p:nvSpPr>
          <p:cNvPr id="2" name="Rectangle 2">
            <a:extLst>
              <a:ext uri="{FF2B5EF4-FFF2-40B4-BE49-F238E27FC236}">
                <a16:creationId xmlns:a16="http://schemas.microsoft.com/office/drawing/2014/main" id="{CC4A2DC9-9FC4-3198-A4BF-4BAB492403D7}"/>
              </a:ext>
            </a:extLst>
          </p:cNvPr>
          <p:cNvSpPr txBox="1">
            <a:spLocks noChangeArrowheads="1"/>
          </p:cNvSpPr>
          <p:nvPr/>
        </p:nvSpPr>
        <p:spPr>
          <a:xfrm>
            <a:off x="432752" y="464286"/>
            <a:ext cx="9263698"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CAMPAIGN RESOURCES (3/3)</a:t>
            </a:r>
            <a:br>
              <a:rPr lang="en-US" sz="3200" b="1" dirty="0">
                <a:latin typeface="Arial Black" charset="0"/>
                <a:ea typeface="Arial Black" charset="0"/>
                <a:cs typeface="Arial Black" charset="0"/>
              </a:rPr>
            </a:br>
            <a:r>
              <a:rPr kumimoji="0" lang="en-US" sz="2400" b="1" i="0" u="none" strike="noStrike" kern="1200" cap="none" spc="0" normalizeH="0" baseline="0" noProof="0" dirty="0">
                <a:ln>
                  <a:noFill/>
                </a:ln>
                <a:solidFill>
                  <a:schemeClr val="accent5"/>
                </a:solidFill>
                <a:effectLst/>
                <a:uLnTx/>
                <a:uFillTx/>
                <a:latin typeface="Arial Black" charset="0"/>
                <a:ea typeface="Arial Black" charset="0"/>
                <a:cs typeface="Arial Black" charset="0"/>
              </a:rPr>
              <a:t>WORLD HEALTH ORGANIZATION GUIDELINES+</a:t>
            </a:r>
            <a:endParaRPr lang="en-US" sz="3200" b="1" dirty="0">
              <a:solidFill>
                <a:schemeClr val="accent5"/>
              </a:solidFill>
              <a:latin typeface="Arial Black" charset="0"/>
              <a:ea typeface="Arial Black" charset="0"/>
              <a:cs typeface="Arial Black" charset="0"/>
            </a:endParaRPr>
          </a:p>
        </p:txBody>
      </p:sp>
      <p:sp>
        <p:nvSpPr>
          <p:cNvPr id="4" name="TextBox 3">
            <a:extLst>
              <a:ext uri="{FF2B5EF4-FFF2-40B4-BE49-F238E27FC236}">
                <a16:creationId xmlns:a16="http://schemas.microsoft.com/office/drawing/2014/main" id="{914F3C51-ED39-B1BE-4D7D-7954C6580249}"/>
              </a:ext>
            </a:extLst>
          </p:cNvPr>
          <p:cNvSpPr txBox="1"/>
          <p:nvPr/>
        </p:nvSpPr>
        <p:spPr>
          <a:xfrm>
            <a:off x="432752" y="4314866"/>
            <a:ext cx="2109508" cy="1585049"/>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WHO consolidated guidelines on tuberculosis, Module 1: Prevention: Tuberculosis preventive treatment:</a:t>
            </a:r>
          </a:p>
          <a:p>
            <a:pPr algn="ctr">
              <a:spcAft>
                <a:spcPts val="600"/>
              </a:spcAft>
            </a:pPr>
            <a:r>
              <a:rPr lang="en-US" sz="1000" dirty="0">
                <a:latin typeface="Arial" panose="020B0604020202020204" pitchFamily="34" charset="0"/>
                <a:cs typeface="Arial" panose="020B0604020202020204" pitchFamily="34" charset="0"/>
                <a:hlinkClick r:id="rId5"/>
              </a:rPr>
              <a:t>https://www.who.int/publications/i/item/9789240001503 </a:t>
            </a:r>
            <a:endParaRPr lang="en-US" sz="1000" dirty="0"/>
          </a:p>
        </p:txBody>
      </p:sp>
      <p:sp>
        <p:nvSpPr>
          <p:cNvPr id="6" name="TextBox 5">
            <a:extLst>
              <a:ext uri="{FF2B5EF4-FFF2-40B4-BE49-F238E27FC236}">
                <a16:creationId xmlns:a16="http://schemas.microsoft.com/office/drawing/2014/main" id="{B81D4F21-FD13-75B3-983C-A8BA23B74F01}"/>
              </a:ext>
            </a:extLst>
          </p:cNvPr>
          <p:cNvSpPr txBox="1"/>
          <p:nvPr/>
        </p:nvSpPr>
        <p:spPr>
          <a:xfrm>
            <a:off x="4965269" y="4287086"/>
            <a:ext cx="2109508" cy="1769715"/>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WHO consolidated guidelines on tuberculosis, Module 5: Management of tuberculosis in children and adolescents:</a:t>
            </a:r>
          </a:p>
          <a:p>
            <a:pPr algn="ctr">
              <a:spcAft>
                <a:spcPts val="600"/>
              </a:spcAft>
            </a:pPr>
            <a:r>
              <a:rPr lang="en-US" sz="1000" dirty="0">
                <a:hlinkClick r:id="rId6"/>
              </a:rPr>
              <a:t>https://www.who.int/publications/i/item/9789240046764</a:t>
            </a:r>
            <a:endParaRPr lang="en-US" sz="1000" dirty="0">
              <a:latin typeface="+mj-lt"/>
              <a:cs typeface="Arial" panose="020B0604020202020204" pitchFamily="34" charset="0"/>
            </a:endParaRPr>
          </a:p>
        </p:txBody>
      </p:sp>
      <p:sp>
        <p:nvSpPr>
          <p:cNvPr id="7" name="TextBox 6">
            <a:extLst>
              <a:ext uri="{FF2B5EF4-FFF2-40B4-BE49-F238E27FC236}">
                <a16:creationId xmlns:a16="http://schemas.microsoft.com/office/drawing/2014/main" id="{E193C82F-14AA-57F0-8A75-41516A7C4475}"/>
              </a:ext>
            </a:extLst>
          </p:cNvPr>
          <p:cNvSpPr txBox="1"/>
          <p:nvPr/>
        </p:nvSpPr>
        <p:spPr>
          <a:xfrm>
            <a:off x="9497786" y="4314866"/>
            <a:ext cx="2109508" cy="1554272"/>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Global Fund Tuberculosis Information Note, Allocation Period 2023–2025:</a:t>
            </a:r>
          </a:p>
          <a:p>
            <a:pPr algn="ctr">
              <a:spcAft>
                <a:spcPts val="600"/>
              </a:spcAft>
            </a:pPr>
            <a:r>
              <a:rPr lang="en-US" sz="1000" dirty="0">
                <a:hlinkClick r:id="rId7"/>
              </a:rPr>
              <a:t>https://www.theglobalfund.org/media/4762/core_tuberculosis_infonote_en.pdf</a:t>
            </a:r>
            <a:endParaRPr lang="en-US" sz="1000" dirty="0"/>
          </a:p>
        </p:txBody>
      </p:sp>
      <p:pic>
        <p:nvPicPr>
          <p:cNvPr id="8" name="Picture 7" descr="A picture containing website&#10;&#10;Description automatically generated">
            <a:extLst>
              <a:ext uri="{FF2B5EF4-FFF2-40B4-BE49-F238E27FC236}">
                <a16:creationId xmlns:a16="http://schemas.microsoft.com/office/drawing/2014/main" id="{F719CF64-F7A6-1A84-A075-806B11B493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9627" y="1993404"/>
            <a:ext cx="1500793" cy="2122039"/>
          </a:xfrm>
          <a:prstGeom prst="rect">
            <a:avLst/>
          </a:prstGeom>
          <a:ln>
            <a:solidFill>
              <a:schemeClr val="tx1"/>
            </a:solidFill>
          </a:ln>
        </p:spPr>
      </p:pic>
      <p:pic>
        <p:nvPicPr>
          <p:cNvPr id="15" name="Picture 14" descr="Diagram&#10;&#10;Description automatically generated">
            <a:extLst>
              <a:ext uri="{FF2B5EF4-FFF2-40B4-BE49-F238E27FC236}">
                <a16:creationId xmlns:a16="http://schemas.microsoft.com/office/drawing/2014/main" id="{661D181F-D89B-5B37-F806-B08115F16E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9984" y="1993404"/>
            <a:ext cx="1500792" cy="2122039"/>
          </a:xfrm>
          <a:prstGeom prst="rect">
            <a:avLst/>
          </a:prstGeom>
          <a:ln>
            <a:solidFill>
              <a:schemeClr val="tx1"/>
            </a:solidFill>
          </a:ln>
        </p:spPr>
      </p:pic>
      <p:pic>
        <p:nvPicPr>
          <p:cNvPr id="16" name="Picture 15" descr="Diagram&#10;&#10;Description automatically generated with medium confidence">
            <a:extLst>
              <a:ext uri="{FF2B5EF4-FFF2-40B4-BE49-F238E27FC236}">
                <a16:creationId xmlns:a16="http://schemas.microsoft.com/office/drawing/2014/main" id="{60435272-31B3-3738-E4F0-6493D47FED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04481" y="1993404"/>
            <a:ext cx="1500792" cy="2122039"/>
          </a:xfrm>
          <a:prstGeom prst="rect">
            <a:avLst/>
          </a:prstGeom>
          <a:ln>
            <a:solidFill>
              <a:schemeClr val="tx1"/>
            </a:solidFill>
          </a:ln>
        </p:spPr>
      </p:pic>
      <p:sp>
        <p:nvSpPr>
          <p:cNvPr id="23" name="TextBox 22">
            <a:extLst>
              <a:ext uri="{FF2B5EF4-FFF2-40B4-BE49-F238E27FC236}">
                <a16:creationId xmlns:a16="http://schemas.microsoft.com/office/drawing/2014/main" id="{4CD2DB33-580A-DE8F-5C4E-90E5EA9647FE}"/>
              </a:ext>
            </a:extLst>
          </p:cNvPr>
          <p:cNvSpPr txBox="1"/>
          <p:nvPr/>
        </p:nvSpPr>
        <p:spPr>
          <a:xfrm>
            <a:off x="2697843" y="4284089"/>
            <a:ext cx="2109508" cy="1769715"/>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WHO consolidated guidelines on tuberculosis, Module 4: Treatment: Drug-susceptible tuberculosis treatment:</a:t>
            </a:r>
          </a:p>
          <a:p>
            <a:pPr algn="ctr">
              <a:spcAft>
                <a:spcPts val="600"/>
              </a:spcAft>
            </a:pPr>
            <a:r>
              <a:rPr lang="en-US" sz="1000" dirty="0">
                <a:latin typeface="Arial" panose="020B0604020202020204" pitchFamily="34" charset="0"/>
                <a:cs typeface="Arial" panose="020B0604020202020204" pitchFamily="34" charset="0"/>
                <a:hlinkClick r:id="rId11"/>
              </a:rPr>
              <a:t>https://www.who.int/publications/i/item/9789240048126 </a:t>
            </a:r>
            <a:endParaRPr lang="en-US" sz="1000" dirty="0"/>
          </a:p>
        </p:txBody>
      </p:sp>
      <p:sp>
        <p:nvSpPr>
          <p:cNvPr id="32" name="TextBox 31">
            <a:extLst>
              <a:ext uri="{FF2B5EF4-FFF2-40B4-BE49-F238E27FC236}">
                <a16:creationId xmlns:a16="http://schemas.microsoft.com/office/drawing/2014/main" id="{4709CD35-E837-FB95-DF6E-53FFE1976D38}"/>
              </a:ext>
            </a:extLst>
          </p:cNvPr>
          <p:cNvSpPr txBox="1"/>
          <p:nvPr/>
        </p:nvSpPr>
        <p:spPr>
          <a:xfrm>
            <a:off x="7230359" y="4284088"/>
            <a:ext cx="2263797" cy="1585049"/>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WHO consolidated guidelines on tuberculosis, Module 4: </a:t>
            </a:r>
            <a:br>
              <a:rPr lang="en-US" sz="1200" dirty="0">
                <a:latin typeface="+mj-lt"/>
                <a:cs typeface="Arial" panose="020B0604020202020204" pitchFamily="34" charset="0"/>
              </a:rPr>
            </a:br>
            <a:r>
              <a:rPr lang="en-US" sz="1200" dirty="0">
                <a:latin typeface="+mj-lt"/>
                <a:cs typeface="Arial" panose="020B0604020202020204" pitchFamily="34" charset="0"/>
              </a:rPr>
              <a:t>Treatment of </a:t>
            </a:r>
            <a:br>
              <a:rPr lang="en-US" sz="1200" dirty="0">
                <a:latin typeface="+mj-lt"/>
                <a:cs typeface="Arial" panose="020B0604020202020204" pitchFamily="34" charset="0"/>
              </a:rPr>
            </a:br>
            <a:r>
              <a:rPr lang="en-US" sz="1200" dirty="0">
                <a:latin typeface="+mj-lt"/>
                <a:cs typeface="Arial" panose="020B0604020202020204" pitchFamily="34" charset="0"/>
              </a:rPr>
              <a:t>drug-resistant tuberculosis:</a:t>
            </a:r>
          </a:p>
          <a:p>
            <a:pPr algn="ctr">
              <a:spcAft>
                <a:spcPts val="600"/>
              </a:spcAft>
            </a:pPr>
            <a:r>
              <a:rPr lang="en-US" sz="1000" dirty="0">
                <a:hlinkClick r:id="rId12"/>
              </a:rPr>
              <a:t>https://www.who.int/publications/i/item/9789240063129</a:t>
            </a:r>
            <a:r>
              <a:rPr lang="en-US" sz="1000" dirty="0"/>
              <a:t> </a:t>
            </a:r>
          </a:p>
        </p:txBody>
      </p:sp>
      <p:pic>
        <p:nvPicPr>
          <p:cNvPr id="34" name="Picture 33" descr="Diagram&#10;&#10;Description automatically generated">
            <a:extLst>
              <a:ext uri="{FF2B5EF4-FFF2-40B4-BE49-F238E27FC236}">
                <a16:creationId xmlns:a16="http://schemas.microsoft.com/office/drawing/2014/main" id="{D077D348-CAFD-6BEF-87E9-14DDF3353E5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25028" y="1994035"/>
            <a:ext cx="1500346" cy="2121408"/>
          </a:xfrm>
          <a:prstGeom prst="rect">
            <a:avLst/>
          </a:prstGeom>
          <a:ln>
            <a:solidFill>
              <a:schemeClr val="tx1"/>
            </a:solidFill>
          </a:ln>
        </p:spPr>
      </p:pic>
      <p:pic>
        <p:nvPicPr>
          <p:cNvPr id="1026" name="Picture 2" descr="WHO consolidated guidelines on tuberculosis. Module 4: treatment - drug-resistant tuberculosis treatment, 2022 update">
            <a:extLst>
              <a:ext uri="{FF2B5EF4-FFF2-40B4-BE49-F238E27FC236}">
                <a16:creationId xmlns:a16="http://schemas.microsoft.com/office/drawing/2014/main" id="{A0E5A649-4A7E-F792-0B3B-FCFF108E231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14224" y="1993404"/>
            <a:ext cx="1526179" cy="21546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591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419C251-F9F4-3DDF-BA7B-40BBA1A11D5B}"/>
              </a:ext>
            </a:extLst>
          </p:cNvPr>
          <p:cNvSpPr txBox="1">
            <a:spLocks noChangeArrowheads="1"/>
          </p:cNvSpPr>
          <p:nvPr/>
        </p:nvSpPr>
        <p:spPr>
          <a:xfrm>
            <a:off x="432752" y="464286"/>
            <a:ext cx="9184396"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CAMPAIGN COORDINATOR CONTACTS</a:t>
            </a:r>
          </a:p>
        </p:txBody>
      </p:sp>
      <p:sp>
        <p:nvSpPr>
          <p:cNvPr id="4" name="TextBox 3">
            <a:extLst>
              <a:ext uri="{FF2B5EF4-FFF2-40B4-BE49-F238E27FC236}">
                <a16:creationId xmlns:a16="http://schemas.microsoft.com/office/drawing/2014/main" id="{187AA638-8064-3E2C-E1DD-24D9121FF530}"/>
              </a:ext>
            </a:extLst>
          </p:cNvPr>
          <p:cNvSpPr txBox="1"/>
          <p:nvPr/>
        </p:nvSpPr>
        <p:spPr>
          <a:xfrm>
            <a:off x="528145" y="2686897"/>
            <a:ext cx="8174421" cy="3631763"/>
          </a:xfrm>
          <a:prstGeom prst="rect">
            <a:avLst/>
          </a:prstGeom>
          <a:noFill/>
        </p:spPr>
        <p:txBody>
          <a:bodyPr wrap="square" rtlCol="0">
            <a:spAutoFit/>
          </a:bodyPr>
          <a:lstStyle/>
          <a:p>
            <a:r>
              <a:rPr lang="en-US" dirty="0">
                <a:solidFill>
                  <a:schemeClr val="accent5"/>
                </a:solidFill>
                <a:latin typeface="+mj-lt"/>
              </a:rPr>
              <a:t>Treatment Action Group (TAG)</a:t>
            </a:r>
          </a:p>
          <a:p>
            <a:r>
              <a:rPr lang="en-US" dirty="0" err="1"/>
              <a:t>David.Branigan@treatmentactiongroup.org</a:t>
            </a:r>
            <a:endParaRPr lang="en-US" dirty="0"/>
          </a:p>
          <a:p>
            <a:r>
              <a:rPr lang="en-US" dirty="0" err="1"/>
              <a:t>Lindsay.McKenna@treatmentactiongroup.org</a:t>
            </a:r>
            <a:endParaRPr lang="en-US" dirty="0"/>
          </a:p>
          <a:p>
            <a:r>
              <a:rPr lang="en-US" dirty="0"/>
              <a:t>Mike.Frick@treatmentactiongroup.org</a:t>
            </a:r>
          </a:p>
          <a:p>
            <a:pPr>
              <a:spcBef>
                <a:spcPts val="3000"/>
              </a:spcBef>
            </a:pPr>
            <a:r>
              <a:rPr lang="en-US" dirty="0">
                <a:solidFill>
                  <a:schemeClr val="accent5"/>
                </a:solidFill>
                <a:latin typeface="+mj-lt"/>
              </a:rPr>
              <a:t>Partners In Health (PIH)</a:t>
            </a:r>
          </a:p>
          <a:p>
            <a:r>
              <a:rPr lang="en-US" dirty="0"/>
              <a:t>LPalazuelos@pih.org </a:t>
            </a:r>
          </a:p>
          <a:p>
            <a:r>
              <a:rPr lang="en-US" dirty="0" err="1"/>
              <a:t>COswald@pih.org</a:t>
            </a:r>
            <a:r>
              <a:rPr lang="en-US" dirty="0"/>
              <a:t> </a:t>
            </a:r>
          </a:p>
          <a:p>
            <a:pPr>
              <a:spcBef>
                <a:spcPts val="3000"/>
              </a:spcBef>
            </a:pPr>
            <a:r>
              <a:rPr lang="en-US" dirty="0">
                <a:solidFill>
                  <a:schemeClr val="accent5"/>
                </a:solidFill>
                <a:latin typeface="+mj-lt"/>
              </a:rPr>
              <a:t>Médecins Sans Frontières (MSF)</a:t>
            </a:r>
          </a:p>
          <a:p>
            <a:r>
              <a:rPr lang="en-US" dirty="0" err="1"/>
              <a:t>Amanda.Banda@geneva.msf.org</a:t>
            </a:r>
            <a:r>
              <a:rPr lang="en-US" dirty="0"/>
              <a:t> </a:t>
            </a:r>
          </a:p>
          <a:p>
            <a:r>
              <a:rPr lang="en-US" dirty="0" err="1"/>
              <a:t>Manuel.Martin@geneva.msf.org</a:t>
            </a:r>
            <a:r>
              <a:rPr lang="en-US" dirty="0"/>
              <a:t> </a:t>
            </a:r>
          </a:p>
        </p:txBody>
      </p:sp>
      <p:cxnSp>
        <p:nvCxnSpPr>
          <p:cNvPr id="5" name="Straight Connector 4">
            <a:extLst>
              <a:ext uri="{FF2B5EF4-FFF2-40B4-BE49-F238E27FC236}">
                <a16:creationId xmlns:a16="http://schemas.microsoft.com/office/drawing/2014/main" id="{4A6A1F90-1459-2CD3-C980-83736112653E}"/>
              </a:ext>
            </a:extLst>
          </p:cNvPr>
          <p:cNvCxnSpPr>
            <a:cxnSpLocks/>
          </p:cNvCxnSpPr>
          <p:nvPr/>
        </p:nvCxnSpPr>
        <p:spPr>
          <a:xfrm>
            <a:off x="432752" y="4008503"/>
            <a:ext cx="54331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57C674F-B51B-76C5-44C1-30C08BF20E58}"/>
              </a:ext>
            </a:extLst>
          </p:cNvPr>
          <p:cNvCxnSpPr>
            <a:cxnSpLocks/>
          </p:cNvCxnSpPr>
          <p:nvPr/>
        </p:nvCxnSpPr>
        <p:spPr>
          <a:xfrm>
            <a:off x="432752" y="5209310"/>
            <a:ext cx="54331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81F04CC-5C17-CB5F-AD85-4AC866E1496E}"/>
              </a:ext>
            </a:extLst>
          </p:cNvPr>
          <p:cNvGrpSpPr/>
          <p:nvPr/>
        </p:nvGrpSpPr>
        <p:grpSpPr>
          <a:xfrm rot="16200000">
            <a:off x="5487316" y="4995030"/>
            <a:ext cx="91440" cy="428560"/>
            <a:chOff x="5810509" y="4712822"/>
            <a:chExt cx="91440" cy="428560"/>
          </a:xfrm>
        </p:grpSpPr>
        <p:sp>
          <p:nvSpPr>
            <p:cNvPr id="10" name="Oval 9">
              <a:extLst>
                <a:ext uri="{FF2B5EF4-FFF2-40B4-BE49-F238E27FC236}">
                  <a16:creationId xmlns:a16="http://schemas.microsoft.com/office/drawing/2014/main" id="{2A3E3F4B-3A5D-3F2A-CDE9-F93B0104FF9D}"/>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20F1D12-68E2-BF37-FDDF-870DB60715EB}"/>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3664286-E475-DEB4-2EB9-B3575E05BD01}"/>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4198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81F04CC-5C17-CB5F-AD85-4AC866E1496E}"/>
              </a:ext>
            </a:extLst>
          </p:cNvPr>
          <p:cNvGrpSpPr/>
          <p:nvPr/>
        </p:nvGrpSpPr>
        <p:grpSpPr>
          <a:xfrm rot="16200000">
            <a:off x="5487316" y="4995030"/>
            <a:ext cx="91440" cy="428560"/>
            <a:chOff x="5810509" y="4712822"/>
            <a:chExt cx="91440" cy="428560"/>
          </a:xfrm>
        </p:grpSpPr>
        <p:sp>
          <p:nvSpPr>
            <p:cNvPr id="10" name="Oval 9">
              <a:extLst>
                <a:ext uri="{FF2B5EF4-FFF2-40B4-BE49-F238E27FC236}">
                  <a16:creationId xmlns:a16="http://schemas.microsoft.com/office/drawing/2014/main" id="{2A3E3F4B-3A5D-3F2A-CDE9-F93B0104FF9D}"/>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20F1D12-68E2-BF37-FDDF-870DB60715EB}"/>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3664286-E475-DEB4-2EB9-B3575E05BD01}"/>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FBD02E9-E361-5AF3-393B-72372EA8D9F2}"/>
              </a:ext>
            </a:extLst>
          </p:cNvPr>
          <p:cNvSpPr txBox="1"/>
          <p:nvPr/>
        </p:nvSpPr>
        <p:spPr>
          <a:xfrm>
            <a:off x="354301" y="338277"/>
            <a:ext cx="11696185" cy="6063198"/>
          </a:xfrm>
          <a:prstGeom prst="rect">
            <a:avLst/>
          </a:prstGeom>
          <a:noFill/>
        </p:spPr>
        <p:txBody>
          <a:bodyPr wrap="square">
            <a:spAutoFit/>
          </a:bodyPr>
          <a:lstStyle/>
          <a:p>
            <a:r>
              <a:rPr lang="en-US" sz="2000" b="1" i="0" dirty="0">
                <a:solidFill>
                  <a:srgbClr val="222222"/>
                </a:solidFill>
                <a:effectLst/>
              </a:rPr>
              <a:t>These slides were developed by Treatment Action Group (TAG) and reviewed by members of the 1/4/6x24 Campaign Coalition, an international network of TB survivors, researchers, clinicians, activists, and civil society professionals who advocate for communities affected by TB. Their institutional affiliations include:</a:t>
            </a:r>
            <a:br>
              <a:rPr lang="en-US" sz="2000" dirty="0"/>
            </a:br>
            <a:br>
              <a:rPr lang="en-US" sz="2000" dirty="0"/>
            </a:br>
            <a:r>
              <a:rPr lang="en-US" b="0" i="0" dirty="0">
                <a:solidFill>
                  <a:srgbClr val="222222"/>
                </a:solidFill>
                <a:effectLst/>
              </a:rPr>
              <a:t>Treatment Action Group (TAG)			Lean on Me Foundation</a:t>
            </a:r>
            <a:br>
              <a:rPr lang="en-US" dirty="0"/>
            </a:br>
            <a:r>
              <a:rPr lang="en-US" b="0" i="0" dirty="0">
                <a:solidFill>
                  <a:srgbClr val="222222"/>
                </a:solidFill>
                <a:effectLst/>
              </a:rPr>
              <a:t>Partners In Health (PIH)				TB Women Global</a:t>
            </a:r>
            <a:br>
              <a:rPr lang="en-US" dirty="0"/>
            </a:br>
            <a:r>
              <a:rPr lang="en-US" b="0" i="0" dirty="0">
                <a:solidFill>
                  <a:srgbClr val="222222"/>
                </a:solidFill>
                <a:effectLst/>
              </a:rPr>
              <a:t>Médecins Sans Frontières (MSF)			</a:t>
            </a:r>
            <a:r>
              <a:rPr lang="en-US" b="0" i="0" dirty="0" err="1">
                <a:solidFill>
                  <a:srgbClr val="222222"/>
                </a:solidFill>
                <a:effectLst/>
              </a:rPr>
              <a:t>Wote</a:t>
            </a:r>
            <a:r>
              <a:rPr lang="en-US" b="0" i="0" dirty="0">
                <a:solidFill>
                  <a:srgbClr val="222222"/>
                </a:solidFill>
                <a:effectLst/>
              </a:rPr>
              <a:t> Youth Development Projects</a:t>
            </a:r>
            <a:br>
              <a:rPr lang="en-US" dirty="0"/>
            </a:br>
            <a:r>
              <a:rPr lang="en-US" b="0" i="0" dirty="0">
                <a:solidFill>
                  <a:srgbClr val="222222"/>
                </a:solidFill>
                <a:effectLst/>
              </a:rPr>
              <a:t>Global Coalition of TB Advocates (GCTA)		Zambia Association for Prevention of HIV and TB (ZAPHIT)</a:t>
            </a:r>
            <a:br>
              <a:rPr lang="en-US" dirty="0"/>
            </a:br>
            <a:r>
              <a:rPr lang="en-US" b="0" i="0" dirty="0">
                <a:solidFill>
                  <a:srgbClr val="222222"/>
                </a:solidFill>
                <a:effectLst/>
              </a:rPr>
              <a:t>Treatment Action Campaign (TAC)			SMART4TB Consortium</a:t>
            </a:r>
            <a:br>
              <a:rPr lang="en-US" dirty="0"/>
            </a:br>
            <a:r>
              <a:rPr lang="en-US" b="0" i="0" dirty="0">
                <a:solidFill>
                  <a:srgbClr val="222222"/>
                </a:solidFill>
                <a:effectLst/>
              </a:rPr>
              <a:t>Global TB Community Advisory Board (TB CAB)</a:t>
            </a:r>
            <a:br>
              <a:rPr lang="en-US" dirty="0"/>
            </a:br>
            <a:r>
              <a:rPr lang="en-US" b="0" i="0" dirty="0">
                <a:solidFill>
                  <a:srgbClr val="222222"/>
                </a:solidFill>
                <a:effectLst/>
              </a:rPr>
              <a:t>Stop TB Partnership</a:t>
            </a:r>
            <a:br>
              <a:rPr lang="en-US" dirty="0"/>
            </a:br>
            <a:r>
              <a:rPr lang="en-US" b="0" i="0" dirty="0">
                <a:solidFill>
                  <a:srgbClr val="222222"/>
                </a:solidFill>
                <a:effectLst/>
              </a:rPr>
              <a:t>Survivors Against TB</a:t>
            </a:r>
            <a:br>
              <a:rPr lang="en-US" dirty="0"/>
            </a:br>
            <a:r>
              <a:rPr lang="en-US" b="0" i="0" dirty="0">
                <a:solidFill>
                  <a:srgbClr val="222222"/>
                </a:solidFill>
                <a:effectLst/>
              </a:rPr>
              <a:t>Results Canada</a:t>
            </a:r>
            <a:br>
              <a:rPr lang="en-US" dirty="0"/>
            </a:br>
            <a:r>
              <a:rPr lang="en-US" b="0" i="0" dirty="0">
                <a:solidFill>
                  <a:srgbClr val="222222"/>
                </a:solidFill>
                <a:effectLst/>
              </a:rPr>
              <a:t>The Sentinel Project on Pediatric Drug-Resistant TB</a:t>
            </a:r>
            <a:br>
              <a:rPr lang="en-US" dirty="0"/>
            </a:br>
            <a:r>
              <a:rPr lang="en-US" b="0" i="0" dirty="0">
                <a:solidFill>
                  <a:srgbClr val="222222"/>
                </a:solidFill>
                <a:effectLst/>
              </a:rPr>
              <a:t>We Are TB</a:t>
            </a:r>
            <a:br>
              <a:rPr lang="en-US" dirty="0"/>
            </a:br>
            <a:r>
              <a:rPr lang="en-US" b="0" i="0" dirty="0">
                <a:solidFill>
                  <a:srgbClr val="222222"/>
                </a:solidFill>
                <a:effectLst/>
              </a:rPr>
              <a:t>TBPPM Learning Network</a:t>
            </a:r>
            <a:br>
              <a:rPr lang="en-US" dirty="0"/>
            </a:br>
            <a:r>
              <a:rPr lang="en-US" b="0" i="0" dirty="0">
                <a:solidFill>
                  <a:srgbClr val="222222"/>
                </a:solidFill>
                <a:effectLst/>
              </a:rPr>
              <a:t>Asia Pacific Counsel of AIDS Service Organizations (APCASO)</a:t>
            </a:r>
            <a:br>
              <a:rPr lang="en-US" dirty="0"/>
            </a:br>
            <a:r>
              <a:rPr lang="en-US" b="0" i="0" dirty="0">
                <a:solidFill>
                  <a:srgbClr val="222222"/>
                </a:solidFill>
                <a:effectLst/>
              </a:rPr>
              <a:t>African Coalition on TB (ACT)</a:t>
            </a:r>
            <a:br>
              <a:rPr lang="en-US" dirty="0"/>
            </a:br>
            <a:r>
              <a:rPr lang="en-US" b="0" i="0" dirty="0">
                <a:solidFill>
                  <a:srgbClr val="222222"/>
                </a:solidFill>
                <a:effectLst/>
              </a:rPr>
              <a:t>TB Europe Coalition (TBEC)</a:t>
            </a:r>
          </a:p>
          <a:p>
            <a:r>
              <a:rPr lang="en-US" dirty="0"/>
              <a:t>O’Neill Institute for National and Global Health Law at Georgetown University</a:t>
            </a:r>
          </a:p>
        </p:txBody>
      </p:sp>
    </p:spTree>
    <p:extLst>
      <p:ext uri="{BB962C8B-B14F-4D97-AF65-F5344CB8AC3E}">
        <p14:creationId xmlns:p14="http://schemas.microsoft.com/office/powerpoint/2010/main" val="4290536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6865F9-39CE-1B20-1FF8-4638B2731389}"/>
              </a:ext>
            </a:extLst>
          </p:cNvPr>
          <p:cNvSpPr txBox="1"/>
          <p:nvPr/>
        </p:nvSpPr>
        <p:spPr>
          <a:xfrm>
            <a:off x="638881" y="4501453"/>
            <a:ext cx="10909640" cy="1065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600" b="1">
                <a:latin typeface="+mj-lt"/>
                <a:ea typeface="+mj-ea"/>
                <a:cs typeface="+mj-cs"/>
              </a:rPr>
              <a:t>FOR MORE INFORMATION, AND TO FIND COMMITMENTS AND OTHER CAMPAIGN RESOURCES</a:t>
            </a:r>
          </a:p>
        </p:txBody>
      </p:sp>
      <p:pic>
        <p:nvPicPr>
          <p:cNvPr id="3" name="Picture 2">
            <a:extLst>
              <a:ext uri="{FF2B5EF4-FFF2-40B4-BE49-F238E27FC236}">
                <a16:creationId xmlns:a16="http://schemas.microsoft.com/office/drawing/2014/main" id="{7995F9C1-E6EF-94C5-817E-70790C9CB5A5}"/>
              </a:ext>
            </a:extLst>
          </p:cNvPr>
          <p:cNvPicPr>
            <a:picLocks noChangeAspect="1"/>
          </p:cNvPicPr>
          <p:nvPr/>
        </p:nvPicPr>
        <p:blipFill>
          <a:blip r:embed="rId2"/>
          <a:stretch>
            <a:fillRect/>
          </a:stretch>
        </p:blipFill>
        <p:spPr>
          <a:xfrm>
            <a:off x="1320783" y="320040"/>
            <a:ext cx="3612930" cy="3895344"/>
          </a:xfrm>
          <a:prstGeom prst="rect">
            <a:avLst/>
          </a:prstGeom>
        </p:spPr>
      </p:pic>
      <p:pic>
        <p:nvPicPr>
          <p:cNvPr id="5" name="Picture 2" descr="QR Feedback Creator | Get Honest Customer Feedback With a Simple QR Code">
            <a:extLst>
              <a:ext uri="{FF2B5EF4-FFF2-40B4-BE49-F238E27FC236}">
                <a16:creationId xmlns:a16="http://schemas.microsoft.com/office/drawing/2014/main" id="{25287176-757E-9721-A89E-692F239982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4496" y="1061105"/>
            <a:ext cx="5614416" cy="241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63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C30E786-78F7-37E8-85F4-38B302A7003C}"/>
              </a:ext>
            </a:extLst>
          </p:cNvPr>
          <p:cNvSpPr/>
          <p:nvPr/>
        </p:nvSpPr>
        <p:spPr>
          <a:xfrm>
            <a:off x="0" y="5007935"/>
            <a:ext cx="12192000" cy="10813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BE99C24C-982D-9B91-8C11-9887EE04D24C}"/>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WHY DO WE NEED THIS CAMPAIGN?</a:t>
            </a:r>
          </a:p>
        </p:txBody>
      </p:sp>
      <p:sp>
        <p:nvSpPr>
          <p:cNvPr id="16" name="TextBox 15">
            <a:extLst>
              <a:ext uri="{FF2B5EF4-FFF2-40B4-BE49-F238E27FC236}">
                <a16:creationId xmlns:a16="http://schemas.microsoft.com/office/drawing/2014/main" id="{28C77479-DBB5-E4C6-9B5C-28088F87493A}"/>
              </a:ext>
            </a:extLst>
          </p:cNvPr>
          <p:cNvSpPr txBox="1"/>
          <p:nvPr/>
        </p:nvSpPr>
        <p:spPr>
          <a:xfrm>
            <a:off x="9421413" y="6489407"/>
            <a:ext cx="2576945" cy="215444"/>
          </a:xfrm>
          <a:prstGeom prst="rect">
            <a:avLst/>
          </a:prstGeom>
          <a:noFill/>
        </p:spPr>
        <p:txBody>
          <a:bodyPr wrap="square" rtlCol="0">
            <a:spAutoFit/>
          </a:bodyPr>
          <a:lstStyle/>
          <a:p>
            <a:pPr algn="r"/>
            <a:r>
              <a:rPr lang="en-US" sz="800" i="1" dirty="0"/>
              <a:t>STBP Global Plan, 2023-2030</a:t>
            </a:r>
          </a:p>
        </p:txBody>
      </p:sp>
      <p:sp>
        <p:nvSpPr>
          <p:cNvPr id="3" name="TextBox 2">
            <a:extLst>
              <a:ext uri="{FF2B5EF4-FFF2-40B4-BE49-F238E27FC236}">
                <a16:creationId xmlns:a16="http://schemas.microsoft.com/office/drawing/2014/main" id="{2D344D33-11FE-FA1D-3548-5CF8980D2E8C}"/>
              </a:ext>
            </a:extLst>
          </p:cNvPr>
          <p:cNvSpPr txBox="1"/>
          <p:nvPr/>
        </p:nvSpPr>
        <p:spPr>
          <a:xfrm>
            <a:off x="294528" y="1473088"/>
            <a:ext cx="3724579" cy="400110"/>
          </a:xfrm>
          <a:prstGeom prst="rect">
            <a:avLst/>
          </a:prstGeom>
          <a:noFill/>
        </p:spPr>
        <p:txBody>
          <a:bodyPr wrap="square" rtlCol="0">
            <a:spAutoFit/>
          </a:bodyPr>
          <a:lstStyle/>
          <a:p>
            <a:pPr algn="ctr"/>
            <a:r>
              <a:rPr lang="en-US" sz="1000" b="1" dirty="0">
                <a:latin typeface="+mj-lt"/>
              </a:rPr>
              <a:t>Projected impact of comprehensive TB interventions in Indonesia, 2019-2030</a:t>
            </a:r>
          </a:p>
        </p:txBody>
      </p:sp>
      <p:sp>
        <p:nvSpPr>
          <p:cNvPr id="5" name="TextBox 4">
            <a:extLst>
              <a:ext uri="{FF2B5EF4-FFF2-40B4-BE49-F238E27FC236}">
                <a16:creationId xmlns:a16="http://schemas.microsoft.com/office/drawing/2014/main" id="{B91022BD-8593-8334-A212-C2825429254A}"/>
              </a:ext>
            </a:extLst>
          </p:cNvPr>
          <p:cNvSpPr txBox="1"/>
          <p:nvPr/>
        </p:nvSpPr>
        <p:spPr>
          <a:xfrm>
            <a:off x="4410648" y="1473088"/>
            <a:ext cx="3724579" cy="553998"/>
          </a:xfrm>
          <a:prstGeom prst="rect">
            <a:avLst/>
          </a:prstGeom>
          <a:noFill/>
        </p:spPr>
        <p:txBody>
          <a:bodyPr wrap="square" rtlCol="0">
            <a:spAutoFit/>
          </a:bodyPr>
          <a:lstStyle/>
          <a:p>
            <a:pPr algn="ctr"/>
            <a:r>
              <a:rPr lang="en-US" sz="1000" b="1" dirty="0">
                <a:latin typeface="+mj-lt"/>
              </a:rPr>
              <a:t>Projected impact of comprehensive </a:t>
            </a:r>
            <a:br>
              <a:rPr lang="en-US" sz="1000" b="1" dirty="0">
                <a:latin typeface="+mj-lt"/>
              </a:rPr>
            </a:br>
            <a:r>
              <a:rPr lang="en-US" sz="1000" b="1" dirty="0">
                <a:latin typeface="+mj-lt"/>
              </a:rPr>
              <a:t>TB interventions in Kenya, with detecting subclinical TB, 2019-2030</a:t>
            </a:r>
          </a:p>
        </p:txBody>
      </p:sp>
      <p:sp>
        <p:nvSpPr>
          <p:cNvPr id="6" name="TextBox 5">
            <a:extLst>
              <a:ext uri="{FF2B5EF4-FFF2-40B4-BE49-F238E27FC236}">
                <a16:creationId xmlns:a16="http://schemas.microsoft.com/office/drawing/2014/main" id="{4C889B54-C8B4-D47A-77A2-7937A0C1FCB5}"/>
              </a:ext>
            </a:extLst>
          </p:cNvPr>
          <p:cNvSpPr txBox="1"/>
          <p:nvPr/>
        </p:nvSpPr>
        <p:spPr>
          <a:xfrm>
            <a:off x="8595827" y="1473088"/>
            <a:ext cx="3301645" cy="400110"/>
          </a:xfrm>
          <a:prstGeom prst="rect">
            <a:avLst/>
          </a:prstGeom>
          <a:noFill/>
        </p:spPr>
        <p:txBody>
          <a:bodyPr wrap="square" rtlCol="0">
            <a:spAutoFit/>
          </a:bodyPr>
          <a:lstStyle/>
          <a:p>
            <a:pPr algn="ctr"/>
            <a:r>
              <a:rPr lang="en-US" sz="1000" b="1" dirty="0">
                <a:latin typeface="+mj-lt"/>
              </a:rPr>
              <a:t>Projected impact of comprehensive TB interventions in Ukraine, 2019-2030</a:t>
            </a:r>
          </a:p>
        </p:txBody>
      </p:sp>
      <p:pic>
        <p:nvPicPr>
          <p:cNvPr id="15" name="Picture 14" descr="A screenshot of a computer&#10;&#10;Description automatically generated with low confidence">
            <a:extLst>
              <a:ext uri="{FF2B5EF4-FFF2-40B4-BE49-F238E27FC236}">
                <a16:creationId xmlns:a16="http://schemas.microsoft.com/office/drawing/2014/main" id="{20FD19E2-9D92-BDA9-0959-B889DB88F0CD}"/>
              </a:ext>
            </a:extLst>
          </p:cNvPr>
          <p:cNvPicPr>
            <a:picLocks noChangeAspect="1"/>
          </p:cNvPicPr>
          <p:nvPr/>
        </p:nvPicPr>
        <p:blipFill rotWithShape="1">
          <a:blip r:embed="rId2">
            <a:extLst>
              <a:ext uri="{28A0092B-C50C-407E-A947-70E740481C1C}">
                <a14:useLocalDpi xmlns:a14="http://schemas.microsoft.com/office/drawing/2010/main" val="0"/>
              </a:ext>
            </a:extLst>
          </a:blip>
          <a:srcRect t="11334" b="29897"/>
          <a:stretch/>
        </p:blipFill>
        <p:spPr>
          <a:xfrm>
            <a:off x="0" y="2108580"/>
            <a:ext cx="12192000" cy="3745335"/>
          </a:xfrm>
          <a:prstGeom prst="rect">
            <a:avLst/>
          </a:prstGeom>
        </p:spPr>
      </p:pic>
    </p:spTree>
    <p:extLst>
      <p:ext uri="{BB962C8B-B14F-4D97-AF65-F5344CB8AC3E}">
        <p14:creationId xmlns:p14="http://schemas.microsoft.com/office/powerpoint/2010/main" val="404234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Background pattern&#10;&#10;Description automatically generated with low confidence">
            <a:extLst>
              <a:ext uri="{FF2B5EF4-FFF2-40B4-BE49-F238E27FC236}">
                <a16:creationId xmlns:a16="http://schemas.microsoft.com/office/drawing/2014/main" id="{87BF516B-257B-C9C8-CA32-C4E5431C0A08}"/>
              </a:ext>
            </a:extLst>
          </p:cNvPr>
          <p:cNvPicPr>
            <a:picLocks noChangeAspect="1"/>
          </p:cNvPicPr>
          <p:nvPr/>
        </p:nvPicPr>
        <p:blipFill rotWithShape="1">
          <a:blip r:embed="rId2">
            <a:extLst>
              <a:ext uri="{28A0092B-C50C-407E-A947-70E740481C1C}">
                <a14:useLocalDpi xmlns:a14="http://schemas.microsoft.com/office/drawing/2010/main" val="0"/>
              </a:ext>
            </a:extLst>
          </a:blip>
          <a:srcRect l="7831"/>
          <a:stretch/>
        </p:blipFill>
        <p:spPr>
          <a:xfrm>
            <a:off x="-1" y="5331454"/>
            <a:ext cx="8305461" cy="1160007"/>
          </a:xfrm>
          <a:prstGeom prst="rect">
            <a:avLst/>
          </a:prstGeom>
        </p:spPr>
      </p:pic>
      <p:sp>
        <p:nvSpPr>
          <p:cNvPr id="2" name="Rectangle 2">
            <a:extLst>
              <a:ext uri="{FF2B5EF4-FFF2-40B4-BE49-F238E27FC236}">
                <a16:creationId xmlns:a16="http://schemas.microsoft.com/office/drawing/2014/main" id="{FAE578DC-9C31-A733-0398-FE9E37C7D6A3}"/>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WHAT DOES IT MEAN?</a:t>
            </a:r>
          </a:p>
        </p:txBody>
      </p:sp>
      <p:grpSp>
        <p:nvGrpSpPr>
          <p:cNvPr id="3" name="Group 2">
            <a:extLst>
              <a:ext uri="{FF2B5EF4-FFF2-40B4-BE49-F238E27FC236}">
                <a16:creationId xmlns:a16="http://schemas.microsoft.com/office/drawing/2014/main" id="{8F4342EE-B926-5EC9-599C-6A30E5DF9B1D}"/>
              </a:ext>
            </a:extLst>
          </p:cNvPr>
          <p:cNvGrpSpPr/>
          <p:nvPr/>
        </p:nvGrpSpPr>
        <p:grpSpPr>
          <a:xfrm>
            <a:off x="902390" y="1248640"/>
            <a:ext cx="10274172" cy="1622952"/>
            <a:chOff x="902390" y="1248640"/>
            <a:chExt cx="10274172" cy="1622952"/>
          </a:xfrm>
        </p:grpSpPr>
        <p:pic>
          <p:nvPicPr>
            <p:cNvPr id="9" name="Graphic 8">
              <a:extLst>
                <a:ext uri="{FF2B5EF4-FFF2-40B4-BE49-F238E27FC236}">
                  <a16:creationId xmlns:a16="http://schemas.microsoft.com/office/drawing/2014/main" id="{5181EFE9-2C1C-52A7-A9D9-F1515C29EA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2510" y="1263808"/>
              <a:ext cx="1622951" cy="1607784"/>
            </a:xfrm>
            <a:prstGeom prst="rect">
              <a:avLst/>
            </a:prstGeom>
          </p:spPr>
        </p:pic>
        <p:pic>
          <p:nvPicPr>
            <p:cNvPr id="6" name="Graphic 5">
              <a:extLst>
                <a:ext uri="{FF2B5EF4-FFF2-40B4-BE49-F238E27FC236}">
                  <a16:creationId xmlns:a16="http://schemas.microsoft.com/office/drawing/2014/main" id="{B9FD80D4-CBDB-DFE1-55D0-4656910457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1409" y="1263808"/>
              <a:ext cx="1585033" cy="1600200"/>
            </a:xfrm>
            <a:prstGeom prst="rect">
              <a:avLst/>
            </a:prstGeom>
          </p:spPr>
        </p:pic>
        <p:grpSp>
          <p:nvGrpSpPr>
            <p:cNvPr id="25" name="Group 24">
              <a:extLst>
                <a:ext uri="{FF2B5EF4-FFF2-40B4-BE49-F238E27FC236}">
                  <a16:creationId xmlns:a16="http://schemas.microsoft.com/office/drawing/2014/main" id="{C90AA279-8CAE-2E9F-220F-39155B2E79CF}"/>
                </a:ext>
              </a:extLst>
            </p:cNvPr>
            <p:cNvGrpSpPr/>
            <p:nvPr/>
          </p:nvGrpSpPr>
          <p:grpSpPr>
            <a:xfrm>
              <a:off x="6888236" y="1462938"/>
              <a:ext cx="1080594" cy="1139800"/>
              <a:chOff x="6888236" y="1717377"/>
              <a:chExt cx="1080594" cy="1139800"/>
            </a:xfrm>
          </p:grpSpPr>
          <p:sp>
            <p:nvSpPr>
              <p:cNvPr id="19" name="TextBox 18">
                <a:extLst>
                  <a:ext uri="{FF2B5EF4-FFF2-40B4-BE49-F238E27FC236}">
                    <a16:creationId xmlns:a16="http://schemas.microsoft.com/office/drawing/2014/main" id="{2CBD11A1-F2EF-BA5B-6B21-985F0D01FC99}"/>
                  </a:ext>
                </a:extLst>
              </p:cNvPr>
              <p:cNvSpPr txBox="1"/>
              <p:nvPr/>
            </p:nvSpPr>
            <p:spPr>
              <a:xfrm>
                <a:off x="6888236" y="1717377"/>
                <a:ext cx="1057524" cy="1107996"/>
              </a:xfrm>
              <a:prstGeom prst="rect">
                <a:avLst/>
              </a:prstGeom>
              <a:noFill/>
            </p:spPr>
            <p:txBody>
              <a:bodyPr wrap="square" rtlCol="0">
                <a:spAutoFit/>
              </a:bodyPr>
              <a:lstStyle/>
              <a:p>
                <a:pPr algn="ctr"/>
                <a:r>
                  <a:rPr lang="en-US" sz="6600" dirty="0">
                    <a:solidFill>
                      <a:schemeClr val="accent5"/>
                    </a:solidFill>
                    <a:latin typeface="+mj-lt"/>
                  </a:rPr>
                  <a:t>6</a:t>
                </a:r>
              </a:p>
            </p:txBody>
          </p:sp>
          <p:sp>
            <p:nvSpPr>
              <p:cNvPr id="20" name="TextBox 19">
                <a:extLst>
                  <a:ext uri="{FF2B5EF4-FFF2-40B4-BE49-F238E27FC236}">
                    <a16:creationId xmlns:a16="http://schemas.microsoft.com/office/drawing/2014/main" id="{203E7AF3-8011-6A1D-3CDF-F69EF3136735}"/>
                  </a:ext>
                </a:extLst>
              </p:cNvPr>
              <p:cNvSpPr txBox="1"/>
              <p:nvPr/>
            </p:nvSpPr>
            <p:spPr>
              <a:xfrm>
                <a:off x="6911306" y="1749181"/>
                <a:ext cx="1057524" cy="1107996"/>
              </a:xfrm>
              <a:prstGeom prst="rect">
                <a:avLst/>
              </a:prstGeom>
              <a:noFill/>
            </p:spPr>
            <p:txBody>
              <a:bodyPr wrap="square" rtlCol="0">
                <a:spAutoFit/>
              </a:bodyPr>
              <a:lstStyle/>
              <a:p>
                <a:pPr algn="ctr"/>
                <a:r>
                  <a:rPr lang="en-US" sz="6600" dirty="0">
                    <a:ln>
                      <a:solidFill>
                        <a:schemeClr val="tx1"/>
                      </a:solidFill>
                    </a:ln>
                    <a:noFill/>
                    <a:latin typeface="+mj-lt"/>
                  </a:rPr>
                  <a:t>6</a:t>
                </a:r>
              </a:p>
            </p:txBody>
          </p:sp>
        </p:grpSp>
        <p:grpSp>
          <p:nvGrpSpPr>
            <p:cNvPr id="24" name="Group 23">
              <a:extLst>
                <a:ext uri="{FF2B5EF4-FFF2-40B4-BE49-F238E27FC236}">
                  <a16:creationId xmlns:a16="http://schemas.microsoft.com/office/drawing/2014/main" id="{CF35CD9E-412B-71A0-87B3-290C0A79CF32}"/>
                </a:ext>
              </a:extLst>
            </p:cNvPr>
            <p:cNvGrpSpPr/>
            <p:nvPr/>
          </p:nvGrpSpPr>
          <p:grpSpPr>
            <a:xfrm>
              <a:off x="4021600" y="1526546"/>
              <a:ext cx="1080594" cy="1139800"/>
              <a:chOff x="4021600" y="1780985"/>
              <a:chExt cx="1080594" cy="1139800"/>
            </a:xfrm>
          </p:grpSpPr>
          <p:sp>
            <p:nvSpPr>
              <p:cNvPr id="17" name="TextBox 16">
                <a:extLst>
                  <a:ext uri="{FF2B5EF4-FFF2-40B4-BE49-F238E27FC236}">
                    <a16:creationId xmlns:a16="http://schemas.microsoft.com/office/drawing/2014/main" id="{C0F21C90-F88C-CBA6-6C30-60EDCECCFE41}"/>
                  </a:ext>
                </a:extLst>
              </p:cNvPr>
              <p:cNvSpPr txBox="1"/>
              <p:nvPr/>
            </p:nvSpPr>
            <p:spPr>
              <a:xfrm>
                <a:off x="4021600" y="1780985"/>
                <a:ext cx="1057524" cy="1107996"/>
              </a:xfrm>
              <a:prstGeom prst="rect">
                <a:avLst/>
              </a:prstGeom>
              <a:noFill/>
            </p:spPr>
            <p:txBody>
              <a:bodyPr wrap="square" rtlCol="0">
                <a:spAutoFit/>
              </a:bodyPr>
              <a:lstStyle/>
              <a:p>
                <a:pPr algn="ctr"/>
                <a:r>
                  <a:rPr lang="en-US" sz="6600" dirty="0">
                    <a:solidFill>
                      <a:schemeClr val="accent5"/>
                    </a:solidFill>
                    <a:latin typeface="+mj-lt"/>
                  </a:rPr>
                  <a:t>4</a:t>
                </a:r>
              </a:p>
            </p:txBody>
          </p:sp>
          <p:sp>
            <p:nvSpPr>
              <p:cNvPr id="18" name="TextBox 17">
                <a:extLst>
                  <a:ext uri="{FF2B5EF4-FFF2-40B4-BE49-F238E27FC236}">
                    <a16:creationId xmlns:a16="http://schemas.microsoft.com/office/drawing/2014/main" id="{C01C3F92-0A7B-01EF-EA16-A6C8FD4F154B}"/>
                  </a:ext>
                </a:extLst>
              </p:cNvPr>
              <p:cNvSpPr txBox="1"/>
              <p:nvPr/>
            </p:nvSpPr>
            <p:spPr>
              <a:xfrm>
                <a:off x="4044670" y="1812789"/>
                <a:ext cx="1057524" cy="1107996"/>
              </a:xfrm>
              <a:prstGeom prst="rect">
                <a:avLst/>
              </a:prstGeom>
              <a:noFill/>
            </p:spPr>
            <p:txBody>
              <a:bodyPr wrap="square" rtlCol="0">
                <a:spAutoFit/>
              </a:bodyPr>
              <a:lstStyle/>
              <a:p>
                <a:pPr algn="ctr"/>
                <a:r>
                  <a:rPr lang="en-US" sz="6600" dirty="0">
                    <a:ln>
                      <a:solidFill>
                        <a:schemeClr val="tx1"/>
                      </a:solidFill>
                    </a:ln>
                    <a:noFill/>
                    <a:latin typeface="+mj-lt"/>
                  </a:rPr>
                  <a:t>4</a:t>
                </a:r>
              </a:p>
            </p:txBody>
          </p:sp>
        </p:grpSp>
        <p:pic>
          <p:nvPicPr>
            <p:cNvPr id="4" name="Graphic 3">
              <a:extLst>
                <a:ext uri="{FF2B5EF4-FFF2-40B4-BE49-F238E27FC236}">
                  <a16:creationId xmlns:a16="http://schemas.microsoft.com/office/drawing/2014/main" id="{1EF0F299-37E3-BE88-4303-901D3A7FF1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390" y="1248640"/>
              <a:ext cx="1622951" cy="1607784"/>
            </a:xfrm>
            <a:prstGeom prst="rect">
              <a:avLst/>
            </a:prstGeom>
          </p:spPr>
        </p:pic>
        <p:pic>
          <p:nvPicPr>
            <p:cNvPr id="8" name="Graphic 7">
              <a:extLst>
                <a:ext uri="{FF2B5EF4-FFF2-40B4-BE49-F238E27FC236}">
                  <a16:creationId xmlns:a16="http://schemas.microsoft.com/office/drawing/2014/main" id="{74E82D55-3C88-5197-C2A1-64718E3708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5341" y="1822290"/>
              <a:ext cx="1188720" cy="57428"/>
            </a:xfrm>
            <a:prstGeom prst="rect">
              <a:avLst/>
            </a:prstGeom>
          </p:spPr>
        </p:pic>
        <p:pic>
          <p:nvPicPr>
            <p:cNvPr id="10" name="Graphic 9">
              <a:extLst>
                <a:ext uri="{FF2B5EF4-FFF2-40B4-BE49-F238E27FC236}">
                  <a16:creationId xmlns:a16="http://schemas.microsoft.com/office/drawing/2014/main" id="{AE22B029-7CD4-33B2-BA3E-0E15B36A14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91529" y="1248640"/>
              <a:ext cx="1585033" cy="1600200"/>
            </a:xfrm>
            <a:prstGeom prst="rect">
              <a:avLst/>
            </a:prstGeom>
          </p:spPr>
        </p:pic>
        <p:pic>
          <p:nvPicPr>
            <p:cNvPr id="12" name="Graphic 11">
              <a:extLst>
                <a:ext uri="{FF2B5EF4-FFF2-40B4-BE49-F238E27FC236}">
                  <a16:creationId xmlns:a16="http://schemas.microsoft.com/office/drawing/2014/main" id="{C4E9F8DD-48A4-CE6E-A10A-FE8B79878D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5116" y="2388158"/>
              <a:ext cx="1188720" cy="57428"/>
            </a:xfrm>
            <a:prstGeom prst="rect">
              <a:avLst/>
            </a:prstGeom>
          </p:spPr>
        </p:pic>
        <p:pic>
          <p:nvPicPr>
            <p:cNvPr id="13" name="Graphic 12">
              <a:extLst>
                <a:ext uri="{FF2B5EF4-FFF2-40B4-BE49-F238E27FC236}">
                  <a16:creationId xmlns:a16="http://schemas.microsoft.com/office/drawing/2014/main" id="{5E031203-4F5F-7166-A865-7A0EAE5CDB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05461" y="1817823"/>
              <a:ext cx="1188720" cy="57428"/>
            </a:xfrm>
            <a:prstGeom prst="rect">
              <a:avLst/>
            </a:prstGeom>
          </p:spPr>
        </p:pic>
        <p:grpSp>
          <p:nvGrpSpPr>
            <p:cNvPr id="23" name="Group 22">
              <a:extLst>
                <a:ext uri="{FF2B5EF4-FFF2-40B4-BE49-F238E27FC236}">
                  <a16:creationId xmlns:a16="http://schemas.microsoft.com/office/drawing/2014/main" id="{5934563B-78C9-AC48-3314-76EDD66015F0}"/>
                </a:ext>
              </a:extLst>
            </p:cNvPr>
            <p:cNvGrpSpPr/>
            <p:nvPr/>
          </p:nvGrpSpPr>
          <p:grpSpPr>
            <a:xfrm>
              <a:off x="1089328" y="1494742"/>
              <a:ext cx="1080594" cy="1139800"/>
              <a:chOff x="1089328" y="1749181"/>
              <a:chExt cx="1080594" cy="1139800"/>
            </a:xfrm>
          </p:grpSpPr>
          <p:sp>
            <p:nvSpPr>
              <p:cNvPr id="15" name="TextBox 14">
                <a:extLst>
                  <a:ext uri="{FF2B5EF4-FFF2-40B4-BE49-F238E27FC236}">
                    <a16:creationId xmlns:a16="http://schemas.microsoft.com/office/drawing/2014/main" id="{ABB1189F-5181-DC17-5A9D-6A5C4E6BEF99}"/>
                  </a:ext>
                </a:extLst>
              </p:cNvPr>
              <p:cNvSpPr txBox="1"/>
              <p:nvPr/>
            </p:nvSpPr>
            <p:spPr>
              <a:xfrm>
                <a:off x="1089328" y="1749181"/>
                <a:ext cx="1057524" cy="1107996"/>
              </a:xfrm>
              <a:prstGeom prst="rect">
                <a:avLst/>
              </a:prstGeom>
              <a:noFill/>
            </p:spPr>
            <p:txBody>
              <a:bodyPr wrap="square" rtlCol="0">
                <a:spAutoFit/>
              </a:bodyPr>
              <a:lstStyle/>
              <a:p>
                <a:pPr algn="ctr"/>
                <a:r>
                  <a:rPr lang="en-US" sz="6600" dirty="0">
                    <a:solidFill>
                      <a:schemeClr val="accent5"/>
                    </a:solidFill>
                    <a:latin typeface="+mj-lt"/>
                  </a:rPr>
                  <a:t>1</a:t>
                </a:r>
              </a:p>
            </p:txBody>
          </p:sp>
          <p:sp>
            <p:nvSpPr>
              <p:cNvPr id="16" name="TextBox 15">
                <a:extLst>
                  <a:ext uri="{FF2B5EF4-FFF2-40B4-BE49-F238E27FC236}">
                    <a16:creationId xmlns:a16="http://schemas.microsoft.com/office/drawing/2014/main" id="{B5F55185-35E9-2DBE-0536-09ECCA92B0A2}"/>
                  </a:ext>
                </a:extLst>
              </p:cNvPr>
              <p:cNvSpPr txBox="1"/>
              <p:nvPr/>
            </p:nvSpPr>
            <p:spPr>
              <a:xfrm>
                <a:off x="1112398" y="1780985"/>
                <a:ext cx="1057524" cy="1107996"/>
              </a:xfrm>
              <a:prstGeom prst="rect">
                <a:avLst/>
              </a:prstGeom>
              <a:noFill/>
            </p:spPr>
            <p:txBody>
              <a:bodyPr wrap="square" rtlCol="0">
                <a:spAutoFit/>
              </a:bodyPr>
              <a:lstStyle/>
              <a:p>
                <a:pPr algn="ctr"/>
                <a:r>
                  <a:rPr lang="en-US" sz="6600" dirty="0">
                    <a:ln>
                      <a:solidFill>
                        <a:schemeClr val="tx1"/>
                      </a:solidFill>
                    </a:ln>
                    <a:noFill/>
                    <a:latin typeface="+mj-lt"/>
                  </a:rPr>
                  <a:t>1</a:t>
                </a:r>
              </a:p>
            </p:txBody>
          </p:sp>
        </p:grpSp>
        <p:grpSp>
          <p:nvGrpSpPr>
            <p:cNvPr id="26" name="Group 25">
              <a:extLst>
                <a:ext uri="{FF2B5EF4-FFF2-40B4-BE49-F238E27FC236}">
                  <a16:creationId xmlns:a16="http://schemas.microsoft.com/office/drawing/2014/main" id="{3EF97A48-CD1F-B48D-A7E2-0C5F4C0DF267}"/>
                </a:ext>
              </a:extLst>
            </p:cNvPr>
            <p:cNvGrpSpPr/>
            <p:nvPr/>
          </p:nvGrpSpPr>
          <p:grpSpPr>
            <a:xfrm>
              <a:off x="9797191" y="1796893"/>
              <a:ext cx="1080594" cy="601669"/>
              <a:chOff x="9797191" y="2051332"/>
              <a:chExt cx="1080594" cy="601669"/>
            </a:xfrm>
          </p:grpSpPr>
          <p:sp>
            <p:nvSpPr>
              <p:cNvPr id="21" name="TextBox 20">
                <a:extLst>
                  <a:ext uri="{FF2B5EF4-FFF2-40B4-BE49-F238E27FC236}">
                    <a16:creationId xmlns:a16="http://schemas.microsoft.com/office/drawing/2014/main" id="{98B3180A-8401-B0F0-256F-61256B61944B}"/>
                  </a:ext>
                </a:extLst>
              </p:cNvPr>
              <p:cNvSpPr txBox="1"/>
              <p:nvPr/>
            </p:nvSpPr>
            <p:spPr>
              <a:xfrm>
                <a:off x="9797191" y="2051332"/>
                <a:ext cx="1057524" cy="584775"/>
              </a:xfrm>
              <a:prstGeom prst="rect">
                <a:avLst/>
              </a:prstGeom>
              <a:noFill/>
            </p:spPr>
            <p:txBody>
              <a:bodyPr wrap="square" rtlCol="0">
                <a:spAutoFit/>
              </a:bodyPr>
              <a:lstStyle/>
              <a:p>
                <a:pPr algn="ctr"/>
                <a:r>
                  <a:rPr lang="en-US" sz="3200" dirty="0">
                    <a:solidFill>
                      <a:schemeClr val="accent5"/>
                    </a:solidFill>
                    <a:latin typeface="+mj-lt"/>
                  </a:rPr>
                  <a:t>x24</a:t>
                </a:r>
              </a:p>
            </p:txBody>
          </p:sp>
          <p:sp>
            <p:nvSpPr>
              <p:cNvPr id="22" name="TextBox 21">
                <a:extLst>
                  <a:ext uri="{FF2B5EF4-FFF2-40B4-BE49-F238E27FC236}">
                    <a16:creationId xmlns:a16="http://schemas.microsoft.com/office/drawing/2014/main" id="{CCBDB35F-9FF1-1EE9-669F-EC0A8B1950B0}"/>
                  </a:ext>
                </a:extLst>
              </p:cNvPr>
              <p:cNvSpPr txBox="1"/>
              <p:nvPr/>
            </p:nvSpPr>
            <p:spPr>
              <a:xfrm>
                <a:off x="9820261" y="2068226"/>
                <a:ext cx="1057524" cy="584775"/>
              </a:xfrm>
              <a:prstGeom prst="rect">
                <a:avLst/>
              </a:prstGeom>
              <a:noFill/>
            </p:spPr>
            <p:txBody>
              <a:bodyPr wrap="square" rtlCol="0">
                <a:spAutoFit/>
              </a:bodyPr>
              <a:lstStyle/>
              <a:p>
                <a:pPr algn="ctr"/>
                <a:r>
                  <a:rPr lang="en-US" sz="3200" dirty="0">
                    <a:ln>
                      <a:solidFill>
                        <a:schemeClr val="tx1"/>
                      </a:solidFill>
                    </a:ln>
                    <a:noFill/>
                    <a:latin typeface="+mj-lt"/>
                  </a:rPr>
                  <a:t>x24</a:t>
                </a:r>
              </a:p>
            </p:txBody>
          </p:sp>
        </p:grpSp>
      </p:grpSp>
      <p:sp>
        <p:nvSpPr>
          <p:cNvPr id="28" name="Rectangle 2">
            <a:extLst>
              <a:ext uri="{FF2B5EF4-FFF2-40B4-BE49-F238E27FC236}">
                <a16:creationId xmlns:a16="http://schemas.microsoft.com/office/drawing/2014/main" id="{B84042AE-423E-EEF7-8A9F-4433A6E92D28}"/>
              </a:ext>
            </a:extLst>
          </p:cNvPr>
          <p:cNvSpPr txBox="1">
            <a:spLocks noChangeArrowheads="1"/>
          </p:cNvSpPr>
          <p:nvPr/>
        </p:nvSpPr>
        <p:spPr>
          <a:xfrm>
            <a:off x="642663" y="2984649"/>
            <a:ext cx="1950854"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t>one-month or once weekly treatment regimens for </a:t>
            </a:r>
            <a:r>
              <a:rPr kumimoji="0" lang="en-US" sz="1600" b="1" i="0" strike="noStrike" kern="1200" cap="none" spc="0" normalizeH="0" baseline="0" noProof="0" dirty="0">
                <a:ln>
                  <a:noFill/>
                </a:ln>
                <a:solidFill>
                  <a:prstClr val="black"/>
                </a:solidFill>
                <a:effectLst/>
                <a:uLnTx/>
                <a:uFillTx/>
                <a:ea typeface="+mn-ea"/>
                <a:cs typeface="Arial" panose="020B0604020202020204" pitchFamily="34" charset="0"/>
              </a:rPr>
              <a:t>TB prevention. </a:t>
            </a:r>
            <a:endParaRPr lang="en-US" sz="1600" b="1" dirty="0">
              <a:solidFill>
                <a:prstClr val="black"/>
              </a:solidFill>
              <a:ea typeface="+mn-ea"/>
              <a:cs typeface="Arial" panose="020B0604020202020204" pitchFamily="34" charset="0"/>
            </a:endParaRPr>
          </a:p>
        </p:txBody>
      </p:sp>
      <p:sp>
        <p:nvSpPr>
          <p:cNvPr id="29" name="Rectangle 2">
            <a:extLst>
              <a:ext uri="{FF2B5EF4-FFF2-40B4-BE49-F238E27FC236}">
                <a16:creationId xmlns:a16="http://schemas.microsoft.com/office/drawing/2014/main" id="{9B16FA46-D82C-B443-9D12-82A2CF6A40F2}"/>
              </a:ext>
            </a:extLst>
          </p:cNvPr>
          <p:cNvSpPr txBox="1">
            <a:spLocks noChangeArrowheads="1"/>
          </p:cNvSpPr>
          <p:nvPr/>
        </p:nvSpPr>
        <p:spPr>
          <a:xfrm>
            <a:off x="3477239" y="2984648"/>
            <a:ext cx="2253371"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t>four-month treatment regimens for </a:t>
            </a:r>
            <a:b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t>drug-sensitive TB.  </a:t>
            </a:r>
            <a:endParaRPr lang="en-US" sz="1600" b="1" dirty="0">
              <a:solidFill>
                <a:prstClr val="black"/>
              </a:solidFill>
              <a:ea typeface="+mn-ea"/>
              <a:cs typeface="Arial" panose="020B0604020202020204" pitchFamily="34" charset="0"/>
            </a:endParaRPr>
          </a:p>
        </p:txBody>
      </p:sp>
      <p:sp>
        <p:nvSpPr>
          <p:cNvPr id="30" name="Rectangle 2">
            <a:extLst>
              <a:ext uri="{FF2B5EF4-FFF2-40B4-BE49-F238E27FC236}">
                <a16:creationId xmlns:a16="http://schemas.microsoft.com/office/drawing/2014/main" id="{C6EE183F-A025-52E2-5FD2-760FDC400562}"/>
              </a:ext>
            </a:extLst>
          </p:cNvPr>
          <p:cNvSpPr txBox="1">
            <a:spLocks noChangeArrowheads="1"/>
          </p:cNvSpPr>
          <p:nvPr/>
        </p:nvSpPr>
        <p:spPr>
          <a:xfrm>
            <a:off x="6313382" y="2984647"/>
            <a:ext cx="2253371"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t>six-month treatment regimens for </a:t>
            </a:r>
            <a:b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t>drug-resistant TB.  </a:t>
            </a:r>
            <a:endParaRPr lang="en-US" sz="1600" b="1" dirty="0">
              <a:solidFill>
                <a:prstClr val="black"/>
              </a:solidFill>
              <a:ea typeface="+mn-ea"/>
              <a:cs typeface="Arial" panose="020B0604020202020204" pitchFamily="34" charset="0"/>
            </a:endParaRPr>
          </a:p>
        </p:txBody>
      </p:sp>
      <p:sp>
        <p:nvSpPr>
          <p:cNvPr id="32" name="Rectangle 2">
            <a:extLst>
              <a:ext uri="{FF2B5EF4-FFF2-40B4-BE49-F238E27FC236}">
                <a16:creationId xmlns:a16="http://schemas.microsoft.com/office/drawing/2014/main" id="{800740CF-BE0E-D28D-596C-08A7DBA747A8}"/>
              </a:ext>
            </a:extLst>
          </p:cNvPr>
          <p:cNvSpPr txBox="1">
            <a:spLocks noChangeArrowheads="1"/>
          </p:cNvSpPr>
          <p:nvPr/>
        </p:nvSpPr>
        <p:spPr>
          <a:xfrm>
            <a:off x="9199267" y="2984647"/>
            <a:ext cx="2253371"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t>by the end </a:t>
            </a:r>
            <a:b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t>of 2024. </a:t>
            </a:r>
            <a:endParaRPr lang="en-US" sz="1600" b="1" dirty="0">
              <a:solidFill>
                <a:prstClr val="black"/>
              </a:solidFill>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prstClr val="black"/>
                </a:solidFill>
                <a:effectLst/>
                <a:uLnTx/>
                <a:uFillTx/>
                <a:latin typeface="+mn-lt"/>
                <a:ea typeface="+mn-ea"/>
                <a:cs typeface="Arial" panose="020B0604020202020204" pitchFamily="34" charset="0"/>
              </a:rPr>
              <a:t>A deadline for having in place the “staff, stuff, space, systems, and support” needed for shorter TB regimens to be made accessible to everyone, everywhere as a human right.</a:t>
            </a:r>
          </a:p>
        </p:txBody>
      </p:sp>
      <p:sp>
        <p:nvSpPr>
          <p:cNvPr id="41" name="Rectangle 2">
            <a:extLst>
              <a:ext uri="{FF2B5EF4-FFF2-40B4-BE49-F238E27FC236}">
                <a16:creationId xmlns:a16="http://schemas.microsoft.com/office/drawing/2014/main" id="{372BF60D-38BB-D927-FD41-4C99EB886AC3}"/>
              </a:ext>
            </a:extLst>
          </p:cNvPr>
          <p:cNvSpPr txBox="1">
            <a:spLocks noChangeArrowheads="1"/>
          </p:cNvSpPr>
          <p:nvPr/>
        </p:nvSpPr>
        <p:spPr>
          <a:xfrm>
            <a:off x="574486" y="5552214"/>
            <a:ext cx="7394344"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t>&amp; priority research </a:t>
            </a:r>
            <a:r>
              <a:rPr kumimoji="0" lang="en-US" sz="16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to extend the benefits of short treatment and prevention regimens to any groups who cannot currently use them due to data gaps or research exclusions.</a:t>
            </a:r>
          </a:p>
        </p:txBody>
      </p:sp>
    </p:spTree>
    <p:extLst>
      <p:ext uri="{BB962C8B-B14F-4D97-AF65-F5344CB8AC3E}">
        <p14:creationId xmlns:p14="http://schemas.microsoft.com/office/powerpoint/2010/main" val="300923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78496-EF26-4012-B161-D729936531BB}"/>
              </a:ext>
            </a:extLst>
          </p:cNvPr>
          <p:cNvSpPr>
            <a:spLocks noGrp="1"/>
          </p:cNvSpPr>
          <p:nvPr>
            <p:ph idx="4294967295"/>
          </p:nvPr>
        </p:nvSpPr>
        <p:spPr>
          <a:xfrm>
            <a:off x="432752" y="1287168"/>
            <a:ext cx="10515600" cy="4486275"/>
          </a:xfrm>
        </p:spPr>
        <p:txBody>
          <a:bodyPr>
            <a:normAutofit fontScale="77500" lnSpcReduction="20000"/>
          </a:bodyPr>
          <a:lstStyle/>
          <a:p>
            <a:pPr marL="0" indent="0">
              <a:lnSpc>
                <a:spcPct val="120000"/>
              </a:lnSpc>
              <a:spcBef>
                <a:spcPts val="0"/>
              </a:spcBef>
              <a:buNone/>
            </a:pPr>
            <a:r>
              <a:rPr lang="en-US" sz="2600" dirty="0"/>
              <a:t>Throughout these materials, regimens are represented in short form where numbers represent the duration of treatment in months and letters represent the individual drugs that make up each regimen. </a:t>
            </a:r>
          </a:p>
          <a:p>
            <a:pPr marL="0" indent="0">
              <a:lnSpc>
                <a:spcPct val="120000"/>
              </a:lnSpc>
              <a:spcBef>
                <a:spcPts val="0"/>
              </a:spcBef>
              <a:buNone/>
            </a:pPr>
            <a:endParaRPr lang="en-US" sz="2600" dirty="0"/>
          </a:p>
          <a:p>
            <a:pPr marL="0" indent="0">
              <a:lnSpc>
                <a:spcPct val="120000"/>
              </a:lnSpc>
              <a:spcBef>
                <a:spcPts val="0"/>
              </a:spcBef>
              <a:buNone/>
            </a:pPr>
            <a:r>
              <a:rPr lang="en-US" sz="2600" dirty="0">
                <a:latin typeface="+mj-lt"/>
              </a:rPr>
              <a:t>For example: </a:t>
            </a:r>
          </a:p>
          <a:p>
            <a:pPr marL="0" indent="0">
              <a:lnSpc>
                <a:spcPct val="120000"/>
              </a:lnSpc>
              <a:spcBef>
                <a:spcPts val="0"/>
              </a:spcBef>
              <a:buNone/>
            </a:pPr>
            <a:endParaRPr lang="en-US" sz="2600" dirty="0">
              <a:latin typeface="+mj-lt"/>
            </a:endParaRPr>
          </a:p>
          <a:p>
            <a:pPr marL="0" indent="0">
              <a:lnSpc>
                <a:spcPct val="120000"/>
              </a:lnSpc>
              <a:spcBef>
                <a:spcPts val="0"/>
              </a:spcBef>
              <a:buNone/>
            </a:pPr>
            <a:r>
              <a:rPr lang="en-US" sz="2600" b="1" dirty="0"/>
              <a:t>3HP</a:t>
            </a:r>
            <a:r>
              <a:rPr lang="en-US" sz="2600" dirty="0"/>
              <a:t> = </a:t>
            </a:r>
            <a:r>
              <a:rPr lang="en-US" sz="2600" b="1" dirty="0"/>
              <a:t>3</a:t>
            </a:r>
            <a:r>
              <a:rPr lang="en-US" sz="2600" dirty="0"/>
              <a:t> months of isoniazid (</a:t>
            </a:r>
            <a:r>
              <a:rPr lang="en-US" sz="2600" b="1" dirty="0"/>
              <a:t>H</a:t>
            </a:r>
            <a:r>
              <a:rPr lang="en-US" sz="2600" dirty="0"/>
              <a:t>) and rifapentine (</a:t>
            </a:r>
            <a:r>
              <a:rPr lang="en-US" sz="2600" b="1" dirty="0"/>
              <a:t>P</a:t>
            </a:r>
            <a:r>
              <a:rPr lang="en-US" sz="2600" dirty="0"/>
              <a:t>)</a:t>
            </a:r>
          </a:p>
          <a:p>
            <a:pPr marL="0" indent="0">
              <a:lnSpc>
                <a:spcPct val="120000"/>
              </a:lnSpc>
              <a:spcBef>
                <a:spcPts val="0"/>
              </a:spcBef>
              <a:buNone/>
            </a:pPr>
            <a:r>
              <a:rPr lang="en-US" sz="2600" b="1" dirty="0"/>
              <a:t>4HPMZ</a:t>
            </a:r>
            <a:r>
              <a:rPr lang="en-US" sz="2600" dirty="0"/>
              <a:t> = </a:t>
            </a:r>
            <a:r>
              <a:rPr lang="en-US" sz="2600" b="1" dirty="0"/>
              <a:t>4</a:t>
            </a:r>
            <a:r>
              <a:rPr lang="en-US" sz="2600" dirty="0"/>
              <a:t> months of isoniazid (</a:t>
            </a:r>
            <a:r>
              <a:rPr lang="en-US" sz="2600" b="1" dirty="0"/>
              <a:t>H</a:t>
            </a:r>
            <a:r>
              <a:rPr lang="en-US" sz="2600" dirty="0"/>
              <a:t>), rifapentine (</a:t>
            </a:r>
            <a:r>
              <a:rPr lang="en-US" sz="2600" b="1" dirty="0"/>
              <a:t>P</a:t>
            </a:r>
            <a:r>
              <a:rPr lang="en-US" sz="2600" dirty="0"/>
              <a:t>), moxifloxacin (</a:t>
            </a:r>
            <a:r>
              <a:rPr lang="en-US" sz="2600" b="1" dirty="0"/>
              <a:t>M</a:t>
            </a:r>
            <a:r>
              <a:rPr lang="en-US" sz="2600" dirty="0"/>
              <a:t>), pyrazinamide (</a:t>
            </a:r>
            <a:r>
              <a:rPr lang="en-US" sz="2600" b="1" dirty="0"/>
              <a:t>Z</a:t>
            </a:r>
            <a:r>
              <a:rPr lang="en-US" sz="2600" dirty="0"/>
              <a:t>)</a:t>
            </a:r>
          </a:p>
          <a:p>
            <a:pPr marL="0" indent="0">
              <a:lnSpc>
                <a:spcPct val="120000"/>
              </a:lnSpc>
              <a:spcBef>
                <a:spcPts val="0"/>
              </a:spcBef>
              <a:buNone/>
            </a:pPr>
            <a:r>
              <a:rPr lang="en-US" sz="2600" b="1" dirty="0"/>
              <a:t>6BPaLM</a:t>
            </a:r>
            <a:r>
              <a:rPr lang="en-US" sz="2600" dirty="0"/>
              <a:t> = 6 months of </a:t>
            </a:r>
            <a:r>
              <a:rPr lang="en-US" sz="2600" dirty="0" err="1"/>
              <a:t>bedaquiline</a:t>
            </a:r>
            <a:r>
              <a:rPr lang="en-US" sz="2600" dirty="0"/>
              <a:t> (</a:t>
            </a:r>
            <a:r>
              <a:rPr lang="en-US" sz="2600" b="1" dirty="0"/>
              <a:t>B</a:t>
            </a:r>
            <a:r>
              <a:rPr lang="en-US" sz="2600" dirty="0"/>
              <a:t>), </a:t>
            </a:r>
            <a:r>
              <a:rPr lang="en-US" sz="2600" dirty="0" err="1"/>
              <a:t>pretomanid</a:t>
            </a:r>
            <a:r>
              <a:rPr lang="en-US" sz="2600" dirty="0"/>
              <a:t> (</a:t>
            </a:r>
            <a:r>
              <a:rPr lang="en-US" sz="2600" b="1" dirty="0"/>
              <a:t>Pa</a:t>
            </a:r>
            <a:r>
              <a:rPr lang="en-US" sz="2600" dirty="0"/>
              <a:t>), linezolid (</a:t>
            </a:r>
            <a:r>
              <a:rPr lang="en-US" sz="2600" b="1" dirty="0"/>
              <a:t>L</a:t>
            </a:r>
            <a:r>
              <a:rPr lang="en-US" sz="2600" dirty="0"/>
              <a:t>), moxifloxacin (</a:t>
            </a:r>
            <a:r>
              <a:rPr lang="en-US" sz="2600" b="1" dirty="0"/>
              <a:t>M</a:t>
            </a:r>
            <a:r>
              <a:rPr lang="en-US" sz="2600" dirty="0"/>
              <a:t>)</a:t>
            </a:r>
          </a:p>
          <a:p>
            <a:pPr marL="0" indent="0">
              <a:lnSpc>
                <a:spcPct val="120000"/>
              </a:lnSpc>
              <a:spcBef>
                <a:spcPts val="0"/>
              </a:spcBef>
              <a:buNone/>
            </a:pPr>
            <a:endParaRPr lang="en-US" sz="2600" dirty="0"/>
          </a:p>
          <a:p>
            <a:pPr marL="0" indent="0">
              <a:lnSpc>
                <a:spcPct val="120000"/>
              </a:lnSpc>
              <a:spcBef>
                <a:spcPts val="0"/>
              </a:spcBef>
              <a:buNone/>
            </a:pPr>
            <a:r>
              <a:rPr lang="en-US" sz="2600" b="1" dirty="0"/>
              <a:t>B</a:t>
            </a:r>
            <a:r>
              <a:rPr lang="en-US" sz="2600" dirty="0"/>
              <a:t>, </a:t>
            </a:r>
            <a:r>
              <a:rPr lang="en-US" sz="2600" dirty="0" err="1"/>
              <a:t>Bdq</a:t>
            </a:r>
            <a:r>
              <a:rPr lang="en-US" sz="2600" dirty="0"/>
              <a:t> = </a:t>
            </a:r>
            <a:r>
              <a:rPr lang="en-US" sz="2600" dirty="0" err="1"/>
              <a:t>bedaquiline</a:t>
            </a:r>
            <a:r>
              <a:rPr lang="en-US" sz="2600" dirty="0"/>
              <a:t>  </a:t>
            </a:r>
            <a:r>
              <a:rPr lang="en-US" sz="2600" b="1" dirty="0" err="1"/>
              <a:t>Cfz</a:t>
            </a:r>
            <a:r>
              <a:rPr lang="en-US" sz="2600" dirty="0"/>
              <a:t> = clofazimine  </a:t>
            </a:r>
            <a:r>
              <a:rPr lang="en-US" sz="2600" b="1" dirty="0"/>
              <a:t>Cs</a:t>
            </a:r>
            <a:r>
              <a:rPr lang="en-US" sz="2600" dirty="0"/>
              <a:t> = </a:t>
            </a:r>
            <a:r>
              <a:rPr lang="en-US" sz="2600" dirty="0" err="1"/>
              <a:t>cycloserine</a:t>
            </a:r>
            <a:endParaRPr lang="en-US" sz="2600" dirty="0"/>
          </a:p>
          <a:p>
            <a:pPr marL="0" indent="0">
              <a:lnSpc>
                <a:spcPct val="120000"/>
              </a:lnSpc>
              <a:spcBef>
                <a:spcPts val="0"/>
              </a:spcBef>
              <a:buNone/>
            </a:pPr>
            <a:r>
              <a:rPr lang="en-US" sz="2600" b="1" dirty="0"/>
              <a:t>E</a:t>
            </a:r>
            <a:r>
              <a:rPr lang="en-US" sz="2600" dirty="0"/>
              <a:t>, </a:t>
            </a:r>
            <a:r>
              <a:rPr lang="en-US" sz="2600" dirty="0" err="1"/>
              <a:t>Emb</a:t>
            </a:r>
            <a:r>
              <a:rPr lang="en-US" sz="2600" dirty="0"/>
              <a:t> = ethambutol  </a:t>
            </a:r>
            <a:r>
              <a:rPr lang="en-US" sz="2600" b="1" dirty="0"/>
              <a:t>H</a:t>
            </a:r>
            <a:r>
              <a:rPr lang="en-US" sz="2600" dirty="0"/>
              <a:t>, </a:t>
            </a:r>
            <a:r>
              <a:rPr lang="en-US" sz="2600" dirty="0" err="1"/>
              <a:t>Inh</a:t>
            </a:r>
            <a:r>
              <a:rPr lang="en-US" sz="2600" dirty="0"/>
              <a:t> = isoniazid  </a:t>
            </a:r>
            <a:r>
              <a:rPr lang="en-US" sz="2600" b="1" dirty="0"/>
              <a:t>L</a:t>
            </a:r>
            <a:r>
              <a:rPr lang="en-US" sz="2600" dirty="0"/>
              <a:t>, </a:t>
            </a:r>
            <a:r>
              <a:rPr lang="en-US" sz="2600" dirty="0" err="1"/>
              <a:t>Lzd</a:t>
            </a:r>
            <a:r>
              <a:rPr lang="en-US" sz="2600" dirty="0"/>
              <a:t> = linezolid  </a:t>
            </a:r>
          </a:p>
          <a:p>
            <a:pPr marL="0" indent="0">
              <a:lnSpc>
                <a:spcPct val="120000"/>
              </a:lnSpc>
              <a:spcBef>
                <a:spcPts val="0"/>
              </a:spcBef>
              <a:buNone/>
            </a:pPr>
            <a:r>
              <a:rPr lang="en-US" sz="2600" b="1" dirty="0" err="1"/>
              <a:t>Lfx</a:t>
            </a:r>
            <a:r>
              <a:rPr lang="en-US" sz="2600" dirty="0"/>
              <a:t> = levofloxacin  </a:t>
            </a:r>
            <a:r>
              <a:rPr lang="en-US" sz="2600" b="1" dirty="0"/>
              <a:t>M</a:t>
            </a:r>
            <a:r>
              <a:rPr lang="en-US" sz="2600" dirty="0"/>
              <a:t>, </a:t>
            </a:r>
            <a:r>
              <a:rPr lang="en-US" sz="2600" dirty="0" err="1"/>
              <a:t>Mfx</a:t>
            </a:r>
            <a:r>
              <a:rPr lang="en-US" sz="2600" dirty="0"/>
              <a:t> = moxifloxacin  </a:t>
            </a:r>
            <a:r>
              <a:rPr lang="en-US" sz="2600" b="1" dirty="0"/>
              <a:t>R</a:t>
            </a:r>
            <a:r>
              <a:rPr lang="en-US" sz="2600" dirty="0"/>
              <a:t>, Rif = rifampicin  </a:t>
            </a:r>
          </a:p>
          <a:p>
            <a:pPr marL="0" indent="0">
              <a:lnSpc>
                <a:spcPct val="120000"/>
              </a:lnSpc>
              <a:spcBef>
                <a:spcPts val="0"/>
              </a:spcBef>
              <a:buNone/>
            </a:pPr>
            <a:r>
              <a:rPr lang="en-US" sz="2600" b="1" dirty="0"/>
              <a:t>P</a:t>
            </a:r>
            <a:r>
              <a:rPr lang="en-US" sz="2600" dirty="0"/>
              <a:t>, </a:t>
            </a:r>
            <a:r>
              <a:rPr lang="en-US" sz="2600" dirty="0" err="1"/>
              <a:t>Rpt</a:t>
            </a:r>
            <a:r>
              <a:rPr lang="en-US" sz="2600" dirty="0"/>
              <a:t> = rifapentine  </a:t>
            </a:r>
            <a:r>
              <a:rPr lang="en-US" sz="2600" b="1" dirty="0"/>
              <a:t>Pa</a:t>
            </a:r>
            <a:r>
              <a:rPr lang="en-US" sz="2600" dirty="0"/>
              <a:t> = </a:t>
            </a:r>
            <a:r>
              <a:rPr lang="en-US" sz="2600" dirty="0" err="1"/>
              <a:t>pretomanid</a:t>
            </a:r>
            <a:r>
              <a:rPr lang="en-US" sz="2600" dirty="0"/>
              <a:t>  </a:t>
            </a:r>
            <a:r>
              <a:rPr lang="en-US" sz="2600" b="1" dirty="0"/>
              <a:t>Z</a:t>
            </a:r>
            <a:r>
              <a:rPr lang="en-US" sz="2600" dirty="0"/>
              <a:t>, </a:t>
            </a:r>
            <a:r>
              <a:rPr lang="en-US" sz="2600" dirty="0" err="1"/>
              <a:t>Pza</a:t>
            </a:r>
            <a:r>
              <a:rPr lang="en-US" sz="2600" dirty="0"/>
              <a:t> = pyrazinamide </a:t>
            </a:r>
          </a:p>
          <a:p>
            <a:pPr marL="0" indent="0">
              <a:lnSpc>
                <a:spcPct val="120000"/>
              </a:lnSpc>
              <a:spcBef>
                <a:spcPts val="0"/>
              </a:spcBef>
              <a:buNone/>
            </a:pPr>
            <a:endParaRPr lang="en-US" sz="2600" dirty="0"/>
          </a:p>
          <a:p>
            <a:pPr marL="0" indent="0">
              <a:lnSpc>
                <a:spcPct val="120000"/>
              </a:lnSpc>
              <a:spcBef>
                <a:spcPts val="0"/>
              </a:spcBef>
              <a:buNone/>
            </a:pPr>
            <a:endParaRPr lang="en-US" sz="2600" dirty="0"/>
          </a:p>
        </p:txBody>
      </p:sp>
      <p:sp>
        <p:nvSpPr>
          <p:cNvPr id="4" name="Rectangle 2">
            <a:extLst>
              <a:ext uri="{FF2B5EF4-FFF2-40B4-BE49-F238E27FC236}">
                <a16:creationId xmlns:a16="http://schemas.microsoft.com/office/drawing/2014/main" id="{8EB89AED-6579-4C59-2411-B78E15120B69}"/>
              </a:ext>
            </a:extLst>
          </p:cNvPr>
          <p:cNvSpPr txBox="1">
            <a:spLocks noChangeArrowheads="1"/>
          </p:cNvSpPr>
          <p:nvPr/>
        </p:nvSpPr>
        <p:spPr>
          <a:xfrm>
            <a:off x="432752" y="464286"/>
            <a:ext cx="10104113"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DRUG AND REGIMEN ABBREVIATIONS</a:t>
            </a:r>
          </a:p>
        </p:txBody>
      </p:sp>
      <p:pic>
        <p:nvPicPr>
          <p:cNvPr id="5" name="Graphic 4">
            <a:extLst>
              <a:ext uri="{FF2B5EF4-FFF2-40B4-BE49-F238E27FC236}">
                <a16:creationId xmlns:a16="http://schemas.microsoft.com/office/drawing/2014/main" id="{DA78DF63-BF7F-BF2F-8CB2-DC67BEE067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30573" y="429125"/>
            <a:ext cx="828675" cy="790575"/>
          </a:xfrm>
          <a:prstGeom prst="rect">
            <a:avLst/>
          </a:prstGeom>
        </p:spPr>
      </p:pic>
    </p:spTree>
    <p:extLst>
      <p:ext uri="{BB962C8B-B14F-4D97-AF65-F5344CB8AC3E}">
        <p14:creationId xmlns:p14="http://schemas.microsoft.com/office/powerpoint/2010/main" val="372112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78496-EF26-4012-B161-D729936531BB}"/>
              </a:ext>
            </a:extLst>
          </p:cNvPr>
          <p:cNvSpPr>
            <a:spLocks noGrp="1"/>
          </p:cNvSpPr>
          <p:nvPr>
            <p:ph idx="4294967295"/>
          </p:nvPr>
        </p:nvSpPr>
        <p:spPr>
          <a:xfrm>
            <a:off x="432752" y="1185862"/>
            <a:ext cx="10515600" cy="4486275"/>
          </a:xfrm>
        </p:spPr>
        <p:txBody>
          <a:bodyPr>
            <a:normAutofit/>
          </a:bodyPr>
          <a:lstStyle/>
          <a:p>
            <a:pPr marL="0" indent="0">
              <a:buNone/>
            </a:pPr>
            <a:r>
              <a:rPr lang="en-US" sz="1800" dirty="0"/>
              <a:t>ACTG = AIDS Clinical Trials Group (NIH supported)</a:t>
            </a:r>
          </a:p>
          <a:p>
            <a:pPr marL="0" indent="0">
              <a:buNone/>
            </a:pPr>
            <a:r>
              <a:rPr lang="en-US" sz="1800" dirty="0"/>
              <a:t>CDC = United States Centers for Disease Control and Prevention</a:t>
            </a:r>
          </a:p>
          <a:p>
            <a:pPr marL="0" indent="0">
              <a:buNone/>
            </a:pPr>
            <a:r>
              <a:rPr lang="en-US" sz="1800" dirty="0"/>
              <a:t>CLHIV = children living with HIV</a:t>
            </a:r>
          </a:p>
          <a:p>
            <a:pPr marL="0" indent="0">
              <a:buNone/>
            </a:pPr>
            <a:r>
              <a:rPr lang="en-US" sz="1800" dirty="0"/>
              <a:t>DS-TB = drug-sensitive TB</a:t>
            </a:r>
          </a:p>
          <a:p>
            <a:pPr marL="0" indent="0">
              <a:buNone/>
            </a:pPr>
            <a:r>
              <a:rPr lang="en-US" sz="1800" dirty="0"/>
              <a:t>DR-TB = drug-resistant TB</a:t>
            </a:r>
          </a:p>
          <a:p>
            <a:pPr marL="0" indent="0">
              <a:buNone/>
            </a:pPr>
            <a:r>
              <a:rPr lang="en-US" sz="1800" dirty="0"/>
              <a:t>LMICs = low- and middle-income countries</a:t>
            </a:r>
          </a:p>
          <a:p>
            <a:pPr marL="0" indent="0">
              <a:buNone/>
            </a:pPr>
            <a:r>
              <a:rPr lang="en-US" sz="1800" dirty="0"/>
              <a:t>NIH = United States National Institutes of Health</a:t>
            </a:r>
          </a:p>
          <a:p>
            <a:pPr marL="0" indent="0">
              <a:buNone/>
            </a:pPr>
            <a:r>
              <a:rPr lang="en-US" sz="1800" dirty="0"/>
              <a:t>PLHIV = people living with HIV</a:t>
            </a:r>
          </a:p>
          <a:p>
            <a:pPr marL="0" indent="0">
              <a:buNone/>
            </a:pPr>
            <a:r>
              <a:rPr lang="en-US" sz="1800" dirty="0"/>
              <a:t>TBTC = Tuberculosis Trials Consortium (CDC supported)</a:t>
            </a:r>
          </a:p>
          <a:p>
            <a:pPr marL="0" indent="0">
              <a:buNone/>
            </a:pPr>
            <a:r>
              <a:rPr lang="en-US" sz="1800" dirty="0"/>
              <a:t>TPT = TB preventive treatment</a:t>
            </a:r>
          </a:p>
        </p:txBody>
      </p:sp>
      <p:sp>
        <p:nvSpPr>
          <p:cNvPr id="4" name="Rectangle 2">
            <a:extLst>
              <a:ext uri="{FF2B5EF4-FFF2-40B4-BE49-F238E27FC236}">
                <a16:creationId xmlns:a16="http://schemas.microsoft.com/office/drawing/2014/main" id="{77006EFA-D878-D323-01EA-614FE54A43C2}"/>
              </a:ext>
            </a:extLst>
          </p:cNvPr>
          <p:cNvSpPr txBox="1">
            <a:spLocks noChangeArrowheads="1"/>
          </p:cNvSpPr>
          <p:nvPr/>
        </p:nvSpPr>
        <p:spPr>
          <a:xfrm>
            <a:off x="432752" y="464286"/>
            <a:ext cx="10104113"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OTHER ABBREVIATIONS</a:t>
            </a:r>
          </a:p>
        </p:txBody>
      </p:sp>
      <p:pic>
        <p:nvPicPr>
          <p:cNvPr id="5" name="Graphic 4">
            <a:extLst>
              <a:ext uri="{FF2B5EF4-FFF2-40B4-BE49-F238E27FC236}">
                <a16:creationId xmlns:a16="http://schemas.microsoft.com/office/drawing/2014/main" id="{E168D5AE-F650-C40D-B75B-C0E3DEBD1F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3071" y="395788"/>
            <a:ext cx="841375" cy="857250"/>
          </a:xfrm>
          <a:prstGeom prst="rect">
            <a:avLst/>
          </a:prstGeom>
        </p:spPr>
      </p:pic>
    </p:spTree>
    <p:extLst>
      <p:ext uri="{BB962C8B-B14F-4D97-AF65-F5344CB8AC3E}">
        <p14:creationId xmlns:p14="http://schemas.microsoft.com/office/powerpoint/2010/main" val="363137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5270ECA-95D1-231F-A195-8BCF93246DD2}"/>
              </a:ext>
            </a:extLst>
          </p:cNvPr>
          <p:cNvSpPr txBox="1">
            <a:spLocks noChangeArrowheads="1"/>
          </p:cNvSpPr>
          <p:nvPr/>
        </p:nvSpPr>
        <p:spPr>
          <a:xfrm>
            <a:off x="432752" y="464286"/>
            <a:ext cx="9355304"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NOW &amp; THEN: BENEFITS OF SCIENCE</a:t>
            </a:r>
          </a:p>
        </p:txBody>
      </p:sp>
      <p:pic>
        <p:nvPicPr>
          <p:cNvPr id="8" name="Graphic 7">
            <a:extLst>
              <a:ext uri="{FF2B5EF4-FFF2-40B4-BE49-F238E27FC236}">
                <a16:creationId xmlns:a16="http://schemas.microsoft.com/office/drawing/2014/main" id="{FBCB5024-732C-7022-6CE7-89F91B28D35C}"/>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432752" y="1108220"/>
            <a:ext cx="11181122" cy="5476101"/>
          </a:xfrm>
          <a:prstGeom prst="rect">
            <a:avLst/>
          </a:prstGeom>
        </p:spPr>
      </p:pic>
      <p:sp>
        <p:nvSpPr>
          <p:cNvPr id="39" name="Rectangle: Rounded Corners 38">
            <a:extLst>
              <a:ext uri="{FF2B5EF4-FFF2-40B4-BE49-F238E27FC236}">
                <a16:creationId xmlns:a16="http://schemas.microsoft.com/office/drawing/2014/main" id="{F45E0D57-1C05-8178-65BE-16D6B3370718}"/>
              </a:ext>
            </a:extLst>
          </p:cNvPr>
          <p:cNvSpPr/>
          <p:nvPr/>
        </p:nvSpPr>
        <p:spPr>
          <a:xfrm>
            <a:off x="1425547" y="5755567"/>
            <a:ext cx="2425954" cy="73726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D92D2220-08F3-1304-0360-82CF2B82FC27}"/>
              </a:ext>
            </a:extLst>
          </p:cNvPr>
          <p:cNvSpPr/>
          <p:nvPr/>
        </p:nvSpPr>
        <p:spPr>
          <a:xfrm>
            <a:off x="1422025" y="4933545"/>
            <a:ext cx="2425954" cy="7267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2A9A7A21-4222-7B89-85AB-8A9CFF072FC2}"/>
              </a:ext>
            </a:extLst>
          </p:cNvPr>
          <p:cNvSpPr/>
          <p:nvPr/>
        </p:nvSpPr>
        <p:spPr>
          <a:xfrm>
            <a:off x="1417217" y="3547512"/>
            <a:ext cx="2425954" cy="78767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118DA031-23C1-58C2-2F9F-04466E849067}"/>
              </a:ext>
            </a:extLst>
          </p:cNvPr>
          <p:cNvSpPr/>
          <p:nvPr/>
        </p:nvSpPr>
        <p:spPr>
          <a:xfrm>
            <a:off x="1828799" y="1798669"/>
            <a:ext cx="1486987" cy="55666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0E215A8-20D2-B743-D03B-75875D474E8C}"/>
              </a:ext>
            </a:extLst>
          </p:cNvPr>
          <p:cNvSpPr/>
          <p:nvPr/>
        </p:nvSpPr>
        <p:spPr>
          <a:xfrm>
            <a:off x="1828799" y="1209709"/>
            <a:ext cx="1486987" cy="31749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2F9C8546-34AF-29A8-5E8C-BB38557E03A0}"/>
              </a:ext>
            </a:extLst>
          </p:cNvPr>
          <p:cNvSpPr/>
          <p:nvPr/>
        </p:nvSpPr>
        <p:spPr>
          <a:xfrm>
            <a:off x="7995760" y="5728817"/>
            <a:ext cx="2914240" cy="704885"/>
          </a:xfrm>
          <a:prstGeom prst="roundRect">
            <a:avLst/>
          </a:prstGeom>
          <a:solidFill>
            <a:srgbClr val="046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6FAB7D5C-605E-7F36-5389-01E97E7D26AE}"/>
              </a:ext>
            </a:extLst>
          </p:cNvPr>
          <p:cNvSpPr/>
          <p:nvPr/>
        </p:nvSpPr>
        <p:spPr>
          <a:xfrm>
            <a:off x="8002804" y="5088699"/>
            <a:ext cx="2914240" cy="555113"/>
          </a:xfrm>
          <a:prstGeom prst="roundRect">
            <a:avLst/>
          </a:prstGeom>
          <a:solidFill>
            <a:srgbClr val="046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94CA00BF-E240-9AB9-93A1-53DB43EFC0E7}"/>
              </a:ext>
            </a:extLst>
          </p:cNvPr>
          <p:cNvSpPr/>
          <p:nvPr/>
        </p:nvSpPr>
        <p:spPr>
          <a:xfrm>
            <a:off x="7973148" y="3610480"/>
            <a:ext cx="2914240" cy="918990"/>
          </a:xfrm>
          <a:prstGeom prst="roundRect">
            <a:avLst/>
          </a:prstGeom>
          <a:solidFill>
            <a:srgbClr val="046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43D8978-8512-0655-3DB0-9428CCD19532}"/>
              </a:ext>
            </a:extLst>
          </p:cNvPr>
          <p:cNvSpPr/>
          <p:nvPr/>
        </p:nvSpPr>
        <p:spPr>
          <a:xfrm>
            <a:off x="8156578" y="1894718"/>
            <a:ext cx="2280019" cy="1124447"/>
          </a:xfrm>
          <a:prstGeom prst="roundRect">
            <a:avLst/>
          </a:prstGeom>
          <a:solidFill>
            <a:srgbClr val="504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0AF665A-0C94-5955-99F2-FC87C94A8C57}"/>
              </a:ext>
            </a:extLst>
          </p:cNvPr>
          <p:cNvSpPr/>
          <p:nvPr/>
        </p:nvSpPr>
        <p:spPr>
          <a:xfrm>
            <a:off x="8442251" y="1181086"/>
            <a:ext cx="1728339" cy="64633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A7DDB3B-5F66-3837-DA69-EAB20BCBFDA4}"/>
              </a:ext>
            </a:extLst>
          </p:cNvPr>
          <p:cNvSpPr txBox="1"/>
          <p:nvPr/>
        </p:nvSpPr>
        <p:spPr>
          <a:xfrm rot="16200000">
            <a:off x="-811954" y="2576233"/>
            <a:ext cx="3051313" cy="369332"/>
          </a:xfrm>
          <a:prstGeom prst="rect">
            <a:avLst/>
          </a:prstGeom>
          <a:noFill/>
        </p:spPr>
        <p:txBody>
          <a:bodyPr wrap="square" rtlCol="0">
            <a:spAutoFit/>
          </a:bodyPr>
          <a:lstStyle/>
          <a:p>
            <a:pPr algn="r"/>
            <a:r>
              <a:rPr lang="en-US" dirty="0">
                <a:solidFill>
                  <a:schemeClr val="accent4">
                    <a:lumMod val="20000"/>
                    <a:lumOff val="80000"/>
                  </a:schemeClr>
                </a:solidFill>
                <a:latin typeface="+mj-lt"/>
              </a:rPr>
              <a:t>THEN: PRE-2016</a:t>
            </a:r>
          </a:p>
        </p:txBody>
      </p:sp>
      <p:sp>
        <p:nvSpPr>
          <p:cNvPr id="34" name="TextBox 33">
            <a:extLst>
              <a:ext uri="{FF2B5EF4-FFF2-40B4-BE49-F238E27FC236}">
                <a16:creationId xmlns:a16="http://schemas.microsoft.com/office/drawing/2014/main" id="{7B958E0B-4270-DCAF-2D95-F85CA10FCCE7}"/>
              </a:ext>
            </a:extLst>
          </p:cNvPr>
          <p:cNvSpPr txBox="1"/>
          <p:nvPr/>
        </p:nvSpPr>
        <p:spPr>
          <a:xfrm>
            <a:off x="1355128" y="1217746"/>
            <a:ext cx="2480791" cy="276999"/>
          </a:xfrm>
          <a:prstGeom prst="rect">
            <a:avLst/>
          </a:prstGeom>
          <a:noFill/>
        </p:spPr>
        <p:txBody>
          <a:bodyPr wrap="square">
            <a:spAutoFit/>
          </a:bodyPr>
          <a:lstStyle/>
          <a:p>
            <a:pPr algn="ctr" defTabSz="685800">
              <a:buClrTx/>
            </a:pPr>
            <a:r>
              <a:rPr lang="en-US" sz="1200" b="1" kern="1200" dirty="0">
                <a:latin typeface="Arial Narrow" panose="020B0604020202020204" pitchFamily="34" charset="0"/>
                <a:ea typeface="+mn-ea"/>
                <a:cs typeface="Arial Narrow" panose="020B0604020202020204" pitchFamily="34" charset="0"/>
              </a:rPr>
              <a:t>6-36 IPT </a:t>
            </a:r>
            <a:r>
              <a:rPr lang="en-US" sz="1200" kern="1200" dirty="0">
                <a:latin typeface="Arial Narrow" panose="020B0604020202020204" pitchFamily="34" charset="0"/>
                <a:ea typeface="+mn-ea"/>
                <a:cs typeface="Arial Narrow" panose="020B0604020202020204" pitchFamily="34" charset="0"/>
              </a:rPr>
              <a:t>(</a:t>
            </a:r>
            <a:r>
              <a:rPr lang="en-US" sz="1200" kern="1200" dirty="0" err="1">
                <a:latin typeface="Arial Narrow" panose="020B0604020202020204" pitchFamily="34" charset="0"/>
                <a:ea typeface="+mn-ea"/>
                <a:cs typeface="Arial Narrow" panose="020B0604020202020204" pitchFamily="34" charset="0"/>
              </a:rPr>
              <a:t>Inh</a:t>
            </a:r>
            <a:r>
              <a:rPr lang="en-US" sz="1200" kern="1200" dirty="0">
                <a:latin typeface="Arial Narrow" panose="020B0604020202020204" pitchFamily="34" charset="0"/>
                <a:ea typeface="+mn-ea"/>
                <a:cs typeface="Arial Narrow" panose="020B0604020202020204" pitchFamily="34" charset="0"/>
              </a:rPr>
              <a:t> daily)</a:t>
            </a:r>
          </a:p>
        </p:txBody>
      </p:sp>
      <p:grpSp>
        <p:nvGrpSpPr>
          <p:cNvPr id="78" name="Group 77">
            <a:extLst>
              <a:ext uri="{FF2B5EF4-FFF2-40B4-BE49-F238E27FC236}">
                <a16:creationId xmlns:a16="http://schemas.microsoft.com/office/drawing/2014/main" id="{EF31A2F5-6119-B785-4BBD-F3B292DA5243}"/>
              </a:ext>
            </a:extLst>
          </p:cNvPr>
          <p:cNvGrpSpPr/>
          <p:nvPr/>
        </p:nvGrpSpPr>
        <p:grpSpPr>
          <a:xfrm>
            <a:off x="4821498" y="1239567"/>
            <a:ext cx="2261164" cy="619386"/>
            <a:chOff x="4821498" y="1358844"/>
            <a:chExt cx="2261164" cy="619386"/>
          </a:xfrm>
        </p:grpSpPr>
        <p:sp>
          <p:nvSpPr>
            <p:cNvPr id="19" name="Rectangle: Rounded Corners 18">
              <a:extLst>
                <a:ext uri="{FF2B5EF4-FFF2-40B4-BE49-F238E27FC236}">
                  <a16:creationId xmlns:a16="http://schemas.microsoft.com/office/drawing/2014/main" id="{543ECD0B-A836-6458-03F6-BFCA98DBECC3}"/>
                </a:ext>
              </a:extLst>
            </p:cNvPr>
            <p:cNvSpPr/>
            <p:nvPr/>
          </p:nvSpPr>
          <p:spPr>
            <a:xfrm>
              <a:off x="4860304" y="1392784"/>
              <a:ext cx="2183552" cy="5642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sp>
          <p:nvSpPr>
            <p:cNvPr id="21" name="Rectangle: Rounded Corners 20">
              <a:extLst>
                <a:ext uri="{FF2B5EF4-FFF2-40B4-BE49-F238E27FC236}">
                  <a16:creationId xmlns:a16="http://schemas.microsoft.com/office/drawing/2014/main" id="{AB859306-3539-9FE6-DC7D-22748DC5EACF}"/>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2" name="Group 21">
              <a:extLst>
                <a:ext uri="{FF2B5EF4-FFF2-40B4-BE49-F238E27FC236}">
                  <a16:creationId xmlns:a16="http://schemas.microsoft.com/office/drawing/2014/main" id="{283B8257-92EC-0BF2-A179-AFB199D866EB}"/>
                </a:ext>
              </a:extLst>
            </p:cNvPr>
            <p:cNvGrpSpPr/>
            <p:nvPr/>
          </p:nvGrpSpPr>
          <p:grpSpPr>
            <a:xfrm>
              <a:off x="4821498" y="1456722"/>
              <a:ext cx="91440" cy="428560"/>
              <a:chOff x="8311168" y="2917354"/>
              <a:chExt cx="91440" cy="428560"/>
            </a:xfrm>
          </p:grpSpPr>
          <p:sp>
            <p:nvSpPr>
              <p:cNvPr id="23" name="Oval 22">
                <a:extLst>
                  <a:ext uri="{FF2B5EF4-FFF2-40B4-BE49-F238E27FC236}">
                    <a16:creationId xmlns:a16="http://schemas.microsoft.com/office/drawing/2014/main" id="{61E77938-1A88-B14E-C2D9-2CEB60CB7E05}"/>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Oval 23">
                <a:extLst>
                  <a:ext uri="{FF2B5EF4-FFF2-40B4-BE49-F238E27FC236}">
                    <a16:creationId xmlns:a16="http://schemas.microsoft.com/office/drawing/2014/main" id="{A8FF3175-D64F-6271-CEFC-37A9A9818501}"/>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Oval 24">
                <a:extLst>
                  <a:ext uri="{FF2B5EF4-FFF2-40B4-BE49-F238E27FC236}">
                    <a16:creationId xmlns:a16="http://schemas.microsoft.com/office/drawing/2014/main" id="{19312F8B-4BB2-06E9-EEA0-0B6958BCCA0F}"/>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8" name="TextBox 27">
              <a:extLst>
                <a:ext uri="{FF2B5EF4-FFF2-40B4-BE49-F238E27FC236}">
                  <a16:creationId xmlns:a16="http://schemas.microsoft.com/office/drawing/2014/main" id="{529A5B54-3711-A11A-AD06-6FB22BB6E93C}"/>
                </a:ext>
              </a:extLst>
            </p:cNvPr>
            <p:cNvSpPr txBox="1"/>
            <p:nvPr/>
          </p:nvSpPr>
          <p:spPr>
            <a:xfrm>
              <a:off x="4951745" y="1475962"/>
              <a:ext cx="2012678" cy="425758"/>
            </a:xfrm>
            <a:prstGeom prst="rect">
              <a:avLst/>
            </a:prstGeom>
            <a:noFill/>
          </p:spPr>
          <p:txBody>
            <a:bodyPr wrap="square">
              <a:spAutoFit/>
            </a:bodyPr>
            <a:lstStyle/>
            <a:p>
              <a:pPr algn="ctr" defTabSz="685800">
                <a:lnSpc>
                  <a:spcPts val="1300"/>
                </a:lnSpc>
                <a:buClrTx/>
              </a:pPr>
              <a:r>
                <a:rPr lang="en-US" sz="1200" b="1" kern="1200" dirty="0">
                  <a:latin typeface="Arial Narrow" panose="020B0604020202020204" pitchFamily="34" charset="0"/>
                  <a:ea typeface="+mn-ea"/>
                  <a:cs typeface="Arial Narrow" panose="020B0604020202020204" pitchFamily="34" charset="0"/>
                </a:rPr>
                <a:t>TB infection</a:t>
              </a:r>
            </a:p>
            <a:p>
              <a:pPr algn="ctr" defTabSz="685800">
                <a:lnSpc>
                  <a:spcPts val="1300"/>
                </a:lnSpc>
                <a:buClrTx/>
              </a:pPr>
              <a:r>
                <a:rPr lang="en-US" sz="1200" kern="1200" dirty="0">
                  <a:latin typeface="Arial Narrow" panose="020B0604020202020204" pitchFamily="34" charset="0"/>
                  <a:ea typeface="+mn-ea"/>
                  <a:cs typeface="Arial Narrow" panose="020B0604020202020204" pitchFamily="34" charset="0"/>
                </a:rPr>
                <a:t>sensitive contact</a:t>
              </a:r>
            </a:p>
          </p:txBody>
        </p:sp>
      </p:grpSp>
      <p:sp>
        <p:nvSpPr>
          <p:cNvPr id="62" name="TextBox 61">
            <a:extLst>
              <a:ext uri="{FF2B5EF4-FFF2-40B4-BE49-F238E27FC236}">
                <a16:creationId xmlns:a16="http://schemas.microsoft.com/office/drawing/2014/main" id="{BCD3F6C9-8DCF-3D3E-B113-3EDE3EC324EA}"/>
              </a:ext>
            </a:extLst>
          </p:cNvPr>
          <p:cNvSpPr txBox="1"/>
          <p:nvPr/>
        </p:nvSpPr>
        <p:spPr>
          <a:xfrm>
            <a:off x="1355128" y="1832708"/>
            <a:ext cx="2476148" cy="461665"/>
          </a:xfrm>
          <a:prstGeom prst="rect">
            <a:avLst/>
          </a:prstGeom>
          <a:noFill/>
        </p:spPr>
        <p:txBody>
          <a:bodyPr wrap="square">
            <a:spAutoFit/>
          </a:bodyPr>
          <a:lstStyle/>
          <a:p>
            <a:pPr algn="ctr" defTabSz="685800">
              <a:buClrTx/>
            </a:pPr>
            <a:r>
              <a:rPr lang="en-US" sz="1200" b="1" kern="1200" dirty="0">
                <a:latin typeface="Arial Narrow" panose="020B0604020202020204" pitchFamily="34" charset="0"/>
                <a:ea typeface="+mn-ea"/>
                <a:cs typeface="Arial Narrow" panose="020B0604020202020204" pitchFamily="34" charset="0"/>
              </a:rPr>
              <a:t>6-month regimen</a:t>
            </a:r>
          </a:p>
          <a:p>
            <a:pPr algn="ctr" defTabSz="685800">
              <a:buClrTx/>
            </a:pPr>
            <a:r>
              <a:rPr lang="en-US" sz="1200" kern="1200" dirty="0">
                <a:latin typeface="Arial Narrow" panose="020B0604020202020204" pitchFamily="34" charset="0"/>
                <a:ea typeface="+mn-ea"/>
                <a:cs typeface="Arial Narrow" panose="020B0604020202020204" pitchFamily="34" charset="0"/>
              </a:rPr>
              <a:t>Rif </a:t>
            </a:r>
            <a:r>
              <a:rPr lang="en-US" sz="1200" kern="1200" dirty="0" err="1">
                <a:latin typeface="Arial Narrow" panose="020B0604020202020204" pitchFamily="34" charset="0"/>
                <a:ea typeface="+mn-ea"/>
                <a:cs typeface="Arial Narrow" panose="020B0604020202020204" pitchFamily="34" charset="0"/>
              </a:rPr>
              <a:t>Inh</a:t>
            </a:r>
            <a:r>
              <a:rPr lang="en-US" sz="1200" kern="1200" dirty="0">
                <a:latin typeface="Arial Narrow" panose="020B0604020202020204" pitchFamily="34" charset="0"/>
                <a:ea typeface="+mn-ea"/>
                <a:cs typeface="Arial Narrow" panose="020B0604020202020204" pitchFamily="34" charset="0"/>
              </a:rPr>
              <a:t> </a:t>
            </a:r>
            <a:r>
              <a:rPr lang="en-US" sz="1200" kern="1200" dirty="0" err="1">
                <a:latin typeface="Arial Narrow" panose="020B0604020202020204" pitchFamily="34" charset="0"/>
                <a:ea typeface="+mn-ea"/>
                <a:cs typeface="Arial Narrow" panose="020B0604020202020204" pitchFamily="34" charset="0"/>
              </a:rPr>
              <a:t>Pza</a:t>
            </a:r>
            <a:r>
              <a:rPr lang="en-US" sz="1200" kern="1200" dirty="0">
                <a:latin typeface="Arial Narrow" panose="020B0604020202020204" pitchFamily="34" charset="0"/>
                <a:ea typeface="+mn-ea"/>
                <a:cs typeface="Arial Narrow" panose="020B0604020202020204" pitchFamily="34" charset="0"/>
              </a:rPr>
              <a:t> </a:t>
            </a:r>
            <a:r>
              <a:rPr lang="en-US" sz="1200" kern="1200" dirty="0" err="1">
                <a:latin typeface="Arial Narrow" panose="020B0604020202020204" pitchFamily="34" charset="0"/>
                <a:ea typeface="+mn-ea"/>
                <a:cs typeface="Arial Narrow" panose="020B0604020202020204" pitchFamily="34" charset="0"/>
              </a:rPr>
              <a:t>Emb</a:t>
            </a:r>
            <a:endParaRPr lang="en-US" sz="1200" kern="1200" dirty="0">
              <a:latin typeface="Arial Narrow" panose="020B0604020202020204" pitchFamily="34" charset="0"/>
              <a:ea typeface="+mn-ea"/>
              <a:cs typeface="Arial Narrow" panose="020B0604020202020204" pitchFamily="34" charset="0"/>
            </a:endParaRPr>
          </a:p>
        </p:txBody>
      </p:sp>
      <p:sp>
        <p:nvSpPr>
          <p:cNvPr id="77" name="TextBox 76">
            <a:extLst>
              <a:ext uri="{FF2B5EF4-FFF2-40B4-BE49-F238E27FC236}">
                <a16:creationId xmlns:a16="http://schemas.microsoft.com/office/drawing/2014/main" id="{7097084E-CC01-6DB2-0B1A-62C14B62DA7B}"/>
              </a:ext>
            </a:extLst>
          </p:cNvPr>
          <p:cNvSpPr txBox="1"/>
          <p:nvPr/>
        </p:nvSpPr>
        <p:spPr>
          <a:xfrm>
            <a:off x="1355128" y="3643536"/>
            <a:ext cx="2528014" cy="646331"/>
          </a:xfrm>
          <a:prstGeom prst="rect">
            <a:avLst/>
          </a:prstGeom>
          <a:noFill/>
        </p:spPr>
        <p:txBody>
          <a:bodyPr wrap="square">
            <a:spAutoFit/>
          </a:bodyPr>
          <a:lstStyle/>
          <a:p>
            <a:pPr algn="ctr" defTabSz="685800">
              <a:buClrTx/>
            </a:pPr>
            <a:r>
              <a:rPr lang="en-US" sz="1200" b="1" kern="1200" dirty="0">
                <a:latin typeface="Arial Narrow" panose="020B0604020202020204" pitchFamily="34" charset="0"/>
                <a:ea typeface="+mn-ea"/>
                <a:cs typeface="Arial Narrow" panose="020B0604020202020204" pitchFamily="34" charset="0"/>
              </a:rPr>
              <a:t>18–24-month individualized regimens</a:t>
            </a:r>
          </a:p>
          <a:p>
            <a:pPr algn="ctr" defTabSz="685800">
              <a:buClrTx/>
            </a:pPr>
            <a:r>
              <a:rPr lang="en-US" sz="1200" kern="1200" dirty="0" err="1">
                <a:latin typeface="Arial Narrow" panose="020B0604020202020204" pitchFamily="34" charset="0"/>
                <a:ea typeface="+mn-ea"/>
                <a:cs typeface="Arial Narrow" panose="020B0604020202020204" pitchFamily="34" charset="0"/>
              </a:rPr>
              <a:t>Amk</a:t>
            </a:r>
            <a:r>
              <a:rPr lang="en-US" sz="1200" kern="1200" dirty="0">
                <a:latin typeface="Arial Narrow" panose="020B0604020202020204" pitchFamily="34" charset="0"/>
                <a:ea typeface="+mn-ea"/>
                <a:cs typeface="Arial Narrow" panose="020B0604020202020204" pitchFamily="34" charset="0"/>
              </a:rPr>
              <a:t> (or Kan or Cap) </a:t>
            </a:r>
            <a:r>
              <a:rPr lang="en-US" sz="1200" kern="1200" dirty="0" err="1">
                <a:latin typeface="Arial Narrow" panose="020B0604020202020204" pitchFamily="34" charset="0"/>
                <a:ea typeface="+mn-ea"/>
                <a:cs typeface="Arial Narrow" panose="020B0604020202020204" pitchFamily="34" charset="0"/>
              </a:rPr>
              <a:t>Mfx</a:t>
            </a:r>
            <a:r>
              <a:rPr lang="en-US" sz="1200" kern="1200" dirty="0">
                <a:latin typeface="Arial Narrow" panose="020B0604020202020204" pitchFamily="34" charset="0"/>
                <a:ea typeface="+mn-ea"/>
                <a:cs typeface="Arial Narrow" panose="020B0604020202020204" pitchFamily="34" charset="0"/>
              </a:rPr>
              <a:t> (or </a:t>
            </a:r>
            <a:r>
              <a:rPr lang="en-US" sz="1200" kern="1200" dirty="0" err="1">
                <a:latin typeface="Arial Narrow" panose="020B0604020202020204" pitchFamily="34" charset="0"/>
                <a:ea typeface="+mn-ea"/>
                <a:cs typeface="Arial Narrow" panose="020B0604020202020204" pitchFamily="34" charset="0"/>
              </a:rPr>
              <a:t>Lfx</a:t>
            </a:r>
            <a:r>
              <a:rPr lang="en-US" sz="1200" kern="1200" dirty="0">
                <a:latin typeface="Arial Narrow" panose="020B0604020202020204" pitchFamily="34" charset="0"/>
                <a:ea typeface="+mn-ea"/>
                <a:cs typeface="Arial Narrow" panose="020B0604020202020204" pitchFamily="34" charset="0"/>
              </a:rPr>
              <a:t>) </a:t>
            </a:r>
          </a:p>
          <a:p>
            <a:pPr algn="ctr" defTabSz="685800">
              <a:buClrTx/>
            </a:pPr>
            <a:r>
              <a:rPr lang="en-US" sz="1200" kern="1200" dirty="0">
                <a:latin typeface="Arial Narrow" panose="020B0604020202020204" pitchFamily="34" charset="0"/>
                <a:ea typeface="+mn-ea"/>
                <a:cs typeface="Arial Narrow" panose="020B0604020202020204" pitchFamily="34" charset="0"/>
              </a:rPr>
              <a:t>Eth (or Pro) Cs PAS</a:t>
            </a:r>
          </a:p>
        </p:txBody>
      </p:sp>
      <p:sp>
        <p:nvSpPr>
          <p:cNvPr id="9" name="TextBox 8">
            <a:extLst>
              <a:ext uri="{FF2B5EF4-FFF2-40B4-BE49-F238E27FC236}">
                <a16:creationId xmlns:a16="http://schemas.microsoft.com/office/drawing/2014/main" id="{C55D4F7F-9DDB-48F0-FD2A-2897A8066708}"/>
              </a:ext>
            </a:extLst>
          </p:cNvPr>
          <p:cNvSpPr txBox="1"/>
          <p:nvPr/>
        </p:nvSpPr>
        <p:spPr>
          <a:xfrm rot="5400000">
            <a:off x="9802607" y="2576233"/>
            <a:ext cx="3051313" cy="369332"/>
          </a:xfrm>
          <a:prstGeom prst="rect">
            <a:avLst/>
          </a:prstGeom>
          <a:noFill/>
        </p:spPr>
        <p:txBody>
          <a:bodyPr wrap="square" rtlCol="0">
            <a:spAutoFit/>
          </a:bodyPr>
          <a:lstStyle/>
          <a:p>
            <a:r>
              <a:rPr lang="en-US" dirty="0">
                <a:solidFill>
                  <a:schemeClr val="accent4">
                    <a:lumMod val="20000"/>
                    <a:lumOff val="80000"/>
                  </a:schemeClr>
                </a:solidFill>
                <a:latin typeface="+mj-lt"/>
              </a:rPr>
              <a:t>NOW: 2022</a:t>
            </a:r>
          </a:p>
        </p:txBody>
      </p:sp>
      <p:sp>
        <p:nvSpPr>
          <p:cNvPr id="31" name="TextBox 30">
            <a:extLst>
              <a:ext uri="{FF2B5EF4-FFF2-40B4-BE49-F238E27FC236}">
                <a16:creationId xmlns:a16="http://schemas.microsoft.com/office/drawing/2014/main" id="{612CF758-A56D-D29C-7ECB-BD7381807A02}"/>
              </a:ext>
            </a:extLst>
          </p:cNvPr>
          <p:cNvSpPr txBox="1"/>
          <p:nvPr/>
        </p:nvSpPr>
        <p:spPr>
          <a:xfrm>
            <a:off x="7840945" y="1181086"/>
            <a:ext cx="2920118" cy="646331"/>
          </a:xfrm>
          <a:prstGeom prst="rect">
            <a:avLst/>
          </a:prstGeom>
          <a:noFill/>
        </p:spPr>
        <p:txBody>
          <a:bodyPr wrap="square">
            <a:spAutoFit/>
          </a:bodyPr>
          <a:lstStyle/>
          <a:p>
            <a:pPr algn="ctr" defTabSz="685800">
              <a:buClrTx/>
            </a:pPr>
            <a:r>
              <a:rPr lang="en-US" sz="1200" b="1" kern="1200" dirty="0">
                <a:solidFill>
                  <a:schemeClr val="bg1"/>
                </a:solidFill>
                <a:latin typeface="Arial Narrow" panose="020B0604020202020204" pitchFamily="34" charset="0"/>
                <a:ea typeface="+mn-ea"/>
                <a:cs typeface="Arial Narrow" panose="020B0604020202020204" pitchFamily="34" charset="0"/>
              </a:rPr>
              <a:t>1HP </a:t>
            </a:r>
            <a:r>
              <a:rPr lang="en-US" sz="1200" kern="1200" dirty="0">
                <a:solidFill>
                  <a:schemeClr val="bg1"/>
                </a:solidFill>
                <a:latin typeface="Arial Narrow" panose="020B0604020202020204" pitchFamily="34" charset="0"/>
                <a:ea typeface="+mn-ea"/>
                <a:cs typeface="Arial Narrow" panose="020B0604020202020204" pitchFamily="34" charset="0"/>
              </a:rPr>
              <a:t>(</a:t>
            </a:r>
            <a:r>
              <a:rPr lang="en-US" sz="1200" kern="1200" dirty="0" err="1">
                <a:solidFill>
                  <a:schemeClr val="bg1"/>
                </a:solidFill>
                <a:latin typeface="Arial Narrow" panose="020B0604020202020204" pitchFamily="34" charset="0"/>
                <a:ea typeface="+mn-ea"/>
                <a:cs typeface="Arial Narrow" panose="020B0604020202020204" pitchFamily="34" charset="0"/>
              </a:rPr>
              <a:t>Rpt</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Inh</a:t>
            </a:r>
            <a:r>
              <a:rPr lang="en-US" sz="1200" kern="1200" dirty="0">
                <a:solidFill>
                  <a:schemeClr val="bg1"/>
                </a:solidFill>
                <a:latin typeface="Arial Narrow" panose="020B0604020202020204" pitchFamily="34" charset="0"/>
                <a:ea typeface="+mn-ea"/>
                <a:cs typeface="Arial Narrow" panose="020B0604020202020204" pitchFamily="34" charset="0"/>
              </a:rPr>
              <a:t> daily)</a:t>
            </a:r>
          </a:p>
          <a:p>
            <a:pPr algn="ctr" defTabSz="685800">
              <a:buClrTx/>
            </a:pPr>
            <a:r>
              <a:rPr lang="en-US" sz="1200" b="1" kern="1200" dirty="0">
                <a:solidFill>
                  <a:schemeClr val="bg1"/>
                </a:solidFill>
                <a:latin typeface="Arial Narrow" panose="020B0604020202020204" pitchFamily="34" charset="0"/>
                <a:ea typeface="+mn-ea"/>
                <a:cs typeface="Arial Narrow" panose="020B0604020202020204" pitchFamily="34" charset="0"/>
              </a:rPr>
              <a:t>3HP </a:t>
            </a:r>
            <a:r>
              <a:rPr lang="en-US" sz="1200" kern="1200" dirty="0">
                <a:solidFill>
                  <a:schemeClr val="bg1"/>
                </a:solidFill>
                <a:latin typeface="Arial Narrow" panose="020B0604020202020204" pitchFamily="34" charset="0"/>
                <a:ea typeface="+mn-ea"/>
                <a:cs typeface="Arial Narrow" panose="020B0604020202020204" pitchFamily="34" charset="0"/>
              </a:rPr>
              <a:t>(</a:t>
            </a:r>
            <a:r>
              <a:rPr lang="en-US" sz="1200" kern="1200" dirty="0" err="1">
                <a:solidFill>
                  <a:schemeClr val="bg1"/>
                </a:solidFill>
                <a:latin typeface="Arial Narrow" panose="020B0604020202020204" pitchFamily="34" charset="0"/>
                <a:ea typeface="+mn-ea"/>
                <a:cs typeface="Arial Narrow" panose="020B0604020202020204" pitchFamily="34" charset="0"/>
              </a:rPr>
              <a:t>Rpt</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Inh</a:t>
            </a:r>
            <a:r>
              <a:rPr lang="en-US" sz="1200" kern="1200" dirty="0">
                <a:solidFill>
                  <a:schemeClr val="bg1"/>
                </a:solidFill>
                <a:latin typeface="Arial Narrow" panose="020B0604020202020204" pitchFamily="34" charset="0"/>
                <a:ea typeface="+mn-ea"/>
                <a:cs typeface="Arial Narrow" panose="020B0604020202020204" pitchFamily="34" charset="0"/>
              </a:rPr>
              <a:t> once weekly) </a:t>
            </a:r>
            <a:br>
              <a:rPr lang="en-US" sz="1200" kern="1200" dirty="0">
                <a:solidFill>
                  <a:schemeClr val="bg1"/>
                </a:solidFill>
                <a:latin typeface="Arial Narrow" panose="020B0604020202020204" pitchFamily="34" charset="0"/>
                <a:ea typeface="+mn-ea"/>
                <a:cs typeface="Arial Narrow" panose="020B0604020202020204" pitchFamily="34" charset="0"/>
              </a:rPr>
            </a:br>
            <a:r>
              <a:rPr lang="en-US" sz="1200" b="1" kern="1200" dirty="0">
                <a:solidFill>
                  <a:schemeClr val="bg1"/>
                </a:solidFill>
                <a:latin typeface="Arial Narrow" panose="020B0604020202020204" pitchFamily="34" charset="0"/>
                <a:ea typeface="+mn-ea"/>
                <a:cs typeface="Arial Narrow" panose="020B0604020202020204" pitchFamily="34" charset="0"/>
              </a:rPr>
              <a:t>3HR </a:t>
            </a:r>
            <a:r>
              <a:rPr lang="en-US" sz="1200" kern="1200" dirty="0">
                <a:solidFill>
                  <a:schemeClr val="bg1"/>
                </a:solidFill>
                <a:latin typeface="Arial Narrow" panose="020B0604020202020204" pitchFamily="34" charset="0"/>
                <a:ea typeface="+mn-ea"/>
                <a:cs typeface="Arial Narrow" panose="020B0604020202020204" pitchFamily="34" charset="0"/>
              </a:rPr>
              <a:t>(Rif </a:t>
            </a:r>
            <a:r>
              <a:rPr lang="en-US" sz="1200" kern="1200" dirty="0" err="1">
                <a:solidFill>
                  <a:schemeClr val="bg1"/>
                </a:solidFill>
                <a:latin typeface="Arial Narrow" panose="020B0604020202020204" pitchFamily="34" charset="0"/>
                <a:ea typeface="+mn-ea"/>
                <a:cs typeface="Arial Narrow" panose="020B0604020202020204" pitchFamily="34" charset="0"/>
              </a:rPr>
              <a:t>Inh</a:t>
            </a:r>
            <a:r>
              <a:rPr lang="en-US" sz="1200" kern="1200" dirty="0">
                <a:solidFill>
                  <a:schemeClr val="bg1"/>
                </a:solidFill>
                <a:latin typeface="Arial Narrow" panose="020B0604020202020204" pitchFamily="34" charset="0"/>
                <a:ea typeface="+mn-ea"/>
                <a:cs typeface="Arial Narrow" panose="020B0604020202020204" pitchFamily="34" charset="0"/>
              </a:rPr>
              <a:t> daily)</a:t>
            </a:r>
          </a:p>
        </p:txBody>
      </p:sp>
      <p:sp>
        <p:nvSpPr>
          <p:cNvPr id="50" name="TextBox 49">
            <a:extLst>
              <a:ext uri="{FF2B5EF4-FFF2-40B4-BE49-F238E27FC236}">
                <a16:creationId xmlns:a16="http://schemas.microsoft.com/office/drawing/2014/main" id="{CF73A5FB-9D9A-9295-66B4-CDD208F69B48}"/>
              </a:ext>
            </a:extLst>
          </p:cNvPr>
          <p:cNvSpPr txBox="1"/>
          <p:nvPr/>
        </p:nvSpPr>
        <p:spPr>
          <a:xfrm>
            <a:off x="7840945" y="1900904"/>
            <a:ext cx="2896584" cy="1092607"/>
          </a:xfrm>
          <a:prstGeom prst="rect">
            <a:avLst/>
          </a:prstGeom>
          <a:noFill/>
        </p:spPr>
        <p:txBody>
          <a:bodyPr wrap="square">
            <a:spAutoFit/>
          </a:bodyPr>
          <a:lstStyle/>
          <a:p>
            <a:pPr algn="ctr" defTabSz="685800">
              <a:buClrTx/>
            </a:pPr>
            <a:r>
              <a:rPr lang="en-US" sz="1200" b="1" kern="1200" dirty="0">
                <a:solidFill>
                  <a:schemeClr val="bg1"/>
                </a:solidFill>
                <a:latin typeface="Arial Narrow" panose="020B0604020202020204" pitchFamily="34" charset="0"/>
                <a:ea typeface="+mn-ea"/>
                <a:cs typeface="Arial Narrow" panose="020B0604020202020204" pitchFamily="34" charset="0"/>
              </a:rPr>
              <a:t>4-month HPMZ regimen (S31/A5349)</a:t>
            </a:r>
          </a:p>
          <a:p>
            <a:pPr algn="ctr" defTabSz="685800">
              <a:buClrTx/>
            </a:pPr>
            <a:r>
              <a:rPr lang="en-US" sz="1200" kern="1200" dirty="0" err="1">
                <a:solidFill>
                  <a:schemeClr val="bg1"/>
                </a:solidFill>
                <a:latin typeface="Arial Narrow" panose="020B0604020202020204" pitchFamily="34" charset="0"/>
                <a:ea typeface="+mn-ea"/>
                <a:cs typeface="Arial Narrow" panose="020B0604020202020204" pitchFamily="34" charset="0"/>
              </a:rPr>
              <a:t>Rpt</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Inh</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Pza</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Mfx</a:t>
            </a:r>
            <a:endParaRPr lang="en-US" sz="1200" kern="1200" dirty="0">
              <a:solidFill>
                <a:schemeClr val="bg1"/>
              </a:solidFill>
              <a:latin typeface="Arial Narrow" panose="020B0604020202020204" pitchFamily="34" charset="0"/>
              <a:ea typeface="+mn-ea"/>
              <a:cs typeface="Arial Narrow" panose="020B0604020202020204" pitchFamily="34" charset="0"/>
            </a:endParaRPr>
          </a:p>
          <a:p>
            <a:pPr algn="ctr" defTabSz="685800">
              <a:spcBef>
                <a:spcPts val="600"/>
              </a:spcBef>
              <a:buClrTx/>
            </a:pPr>
            <a:r>
              <a:rPr lang="en-US" sz="1200" b="1" kern="1200" dirty="0">
                <a:solidFill>
                  <a:schemeClr val="bg1"/>
                </a:solidFill>
                <a:latin typeface="Arial Narrow" panose="020B0604020202020204" pitchFamily="34" charset="0"/>
                <a:ea typeface="+mn-ea"/>
                <a:cs typeface="Arial Narrow" panose="020B0604020202020204" pitchFamily="34" charset="0"/>
              </a:rPr>
              <a:t>4-month HRZE regimen (SHINE)</a:t>
            </a:r>
            <a:br>
              <a:rPr lang="en-US" sz="1200" b="1" kern="1200" dirty="0">
                <a:solidFill>
                  <a:schemeClr val="bg1"/>
                </a:solidFill>
                <a:latin typeface="Arial Narrow" panose="020B0604020202020204" pitchFamily="34" charset="0"/>
                <a:ea typeface="+mn-ea"/>
                <a:cs typeface="Arial Narrow" panose="020B0604020202020204" pitchFamily="34" charset="0"/>
              </a:rPr>
            </a:br>
            <a:r>
              <a:rPr lang="en-US" sz="1200" kern="1200" dirty="0">
                <a:solidFill>
                  <a:schemeClr val="bg1"/>
                </a:solidFill>
                <a:latin typeface="Arial Narrow" panose="020B0604020202020204" pitchFamily="34" charset="0"/>
                <a:ea typeface="+mn-ea"/>
                <a:cs typeface="Arial Narrow" panose="020B0604020202020204" pitchFamily="34" charset="0"/>
              </a:rPr>
              <a:t>Rif </a:t>
            </a:r>
            <a:r>
              <a:rPr lang="en-US" sz="1200" kern="1200" dirty="0" err="1">
                <a:solidFill>
                  <a:schemeClr val="bg1"/>
                </a:solidFill>
                <a:latin typeface="Arial Narrow" panose="020B0604020202020204" pitchFamily="34" charset="0"/>
                <a:ea typeface="+mn-ea"/>
                <a:cs typeface="Arial Narrow" panose="020B0604020202020204" pitchFamily="34" charset="0"/>
              </a:rPr>
              <a:t>Inh</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Pza</a:t>
            </a:r>
            <a:r>
              <a:rPr lang="en-US" sz="1200" kern="1200" dirty="0">
                <a:solidFill>
                  <a:schemeClr val="bg1"/>
                </a:solidFill>
                <a:latin typeface="Arial Narrow" panose="020B0604020202020204" pitchFamily="34" charset="0"/>
                <a:ea typeface="+mn-ea"/>
                <a:cs typeface="Arial Narrow" panose="020B0604020202020204" pitchFamily="34" charset="0"/>
              </a:rPr>
              <a:t> +/- </a:t>
            </a:r>
            <a:r>
              <a:rPr lang="en-US" sz="1200" kern="1200" dirty="0" err="1">
                <a:solidFill>
                  <a:schemeClr val="bg1"/>
                </a:solidFill>
                <a:latin typeface="Arial Narrow" panose="020B0604020202020204" pitchFamily="34" charset="0"/>
                <a:ea typeface="+mn-ea"/>
                <a:cs typeface="Arial Narrow" panose="020B0604020202020204" pitchFamily="34" charset="0"/>
              </a:rPr>
              <a:t>Emb</a:t>
            </a:r>
            <a:endParaRPr lang="en-US" sz="1200" kern="1200" dirty="0">
              <a:solidFill>
                <a:schemeClr val="bg1"/>
              </a:solidFill>
              <a:latin typeface="Arial Narrow" panose="020B0604020202020204" pitchFamily="34" charset="0"/>
              <a:ea typeface="+mn-ea"/>
              <a:cs typeface="Arial Narrow" panose="020B0604020202020204" pitchFamily="34" charset="0"/>
            </a:endParaRPr>
          </a:p>
          <a:p>
            <a:pPr algn="ctr" defTabSz="685800">
              <a:buClrTx/>
            </a:pPr>
            <a:r>
              <a:rPr lang="en-US" sz="1200" kern="1200" dirty="0">
                <a:solidFill>
                  <a:schemeClr val="bg1"/>
                </a:solidFill>
                <a:latin typeface="Arial Narrow" panose="020B0604020202020204" pitchFamily="34" charset="0"/>
                <a:ea typeface="+mn-ea"/>
                <a:cs typeface="Arial Narrow" panose="020B0604020202020204" pitchFamily="34" charset="0"/>
              </a:rPr>
              <a:t>(only for children with minimal TB)</a:t>
            </a:r>
          </a:p>
        </p:txBody>
      </p:sp>
      <p:sp>
        <p:nvSpPr>
          <p:cNvPr id="73" name="TextBox 72">
            <a:extLst>
              <a:ext uri="{FF2B5EF4-FFF2-40B4-BE49-F238E27FC236}">
                <a16:creationId xmlns:a16="http://schemas.microsoft.com/office/drawing/2014/main" id="{84ABB5CC-DE31-0D89-AD38-BFE40E06B32F}"/>
              </a:ext>
            </a:extLst>
          </p:cNvPr>
          <p:cNvSpPr txBox="1"/>
          <p:nvPr/>
        </p:nvSpPr>
        <p:spPr>
          <a:xfrm>
            <a:off x="7840945" y="3617877"/>
            <a:ext cx="3132774" cy="907941"/>
          </a:xfrm>
          <a:prstGeom prst="rect">
            <a:avLst/>
          </a:prstGeom>
          <a:noFill/>
        </p:spPr>
        <p:txBody>
          <a:bodyPr wrap="square">
            <a:spAutoFit/>
          </a:bodyPr>
          <a:lstStyle/>
          <a:p>
            <a:pPr algn="ctr" defTabSz="685800">
              <a:buClrTx/>
            </a:pPr>
            <a:r>
              <a:rPr lang="en-US" sz="1200" b="1" kern="1200" dirty="0">
                <a:solidFill>
                  <a:schemeClr val="bg1"/>
                </a:solidFill>
                <a:latin typeface="Arial Narrow" panose="020B0604020202020204" pitchFamily="34" charset="0"/>
                <a:ea typeface="+mn-ea"/>
                <a:cs typeface="Arial Narrow" panose="020B0604020202020204" pitchFamily="34" charset="0"/>
              </a:rPr>
              <a:t>6-9-month </a:t>
            </a:r>
            <a:r>
              <a:rPr lang="en-US" sz="1200" b="1" kern="1200" dirty="0" err="1">
                <a:solidFill>
                  <a:schemeClr val="bg1"/>
                </a:solidFill>
                <a:latin typeface="Arial Narrow" panose="020B0604020202020204" pitchFamily="34" charset="0"/>
                <a:ea typeface="+mn-ea"/>
                <a:cs typeface="Arial Narrow" panose="020B0604020202020204" pitchFamily="34" charset="0"/>
              </a:rPr>
              <a:t>BPaLM</a:t>
            </a:r>
            <a:r>
              <a:rPr lang="en-US" sz="1200" b="1" kern="1200" dirty="0">
                <a:solidFill>
                  <a:schemeClr val="bg1"/>
                </a:solidFill>
                <a:latin typeface="Arial Narrow" panose="020B0604020202020204" pitchFamily="34" charset="0"/>
                <a:ea typeface="+mn-ea"/>
                <a:cs typeface="Arial Narrow" panose="020B0604020202020204" pitchFamily="34" charset="0"/>
              </a:rPr>
              <a:t> regimen (TB-PRACTECAL)</a:t>
            </a:r>
          </a:p>
          <a:p>
            <a:pPr algn="ctr" defTabSz="685800">
              <a:buClrTx/>
            </a:pPr>
            <a:r>
              <a:rPr lang="en-US" sz="1200" kern="1200" dirty="0" err="1">
                <a:solidFill>
                  <a:schemeClr val="bg1"/>
                </a:solidFill>
                <a:latin typeface="Arial Narrow" panose="020B0604020202020204" pitchFamily="34" charset="0"/>
                <a:ea typeface="+mn-ea"/>
                <a:cs typeface="Arial Narrow" panose="020B0604020202020204" pitchFamily="34" charset="0"/>
              </a:rPr>
              <a:t>Bdq</a:t>
            </a:r>
            <a:r>
              <a:rPr lang="en-US" sz="1200" kern="1200" dirty="0">
                <a:solidFill>
                  <a:schemeClr val="bg1"/>
                </a:solidFill>
                <a:latin typeface="Arial Narrow" panose="020B0604020202020204" pitchFamily="34" charset="0"/>
                <a:ea typeface="+mn-ea"/>
                <a:cs typeface="Arial Narrow" panose="020B0604020202020204" pitchFamily="34" charset="0"/>
              </a:rPr>
              <a:t> Pa </a:t>
            </a:r>
            <a:r>
              <a:rPr lang="en-US" sz="1200" kern="1200" dirty="0" err="1">
                <a:solidFill>
                  <a:schemeClr val="bg1"/>
                </a:solidFill>
                <a:latin typeface="Arial Narrow" panose="020B0604020202020204" pitchFamily="34" charset="0"/>
                <a:ea typeface="+mn-ea"/>
                <a:cs typeface="Arial Narrow" panose="020B0604020202020204" pitchFamily="34" charset="0"/>
              </a:rPr>
              <a:t>Lzd</a:t>
            </a:r>
            <a:r>
              <a:rPr lang="en-US" sz="1200" b="1"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Mfx</a:t>
            </a:r>
            <a:endParaRPr lang="en-US" sz="1200" kern="1200" dirty="0">
              <a:solidFill>
                <a:schemeClr val="bg1"/>
              </a:solidFill>
              <a:latin typeface="Arial Narrow" panose="020B0604020202020204" pitchFamily="34" charset="0"/>
              <a:ea typeface="+mn-ea"/>
              <a:cs typeface="Arial Narrow" panose="020B0604020202020204" pitchFamily="34" charset="0"/>
            </a:endParaRPr>
          </a:p>
          <a:p>
            <a:pPr algn="ctr" defTabSz="685800">
              <a:spcBef>
                <a:spcPts val="600"/>
              </a:spcBef>
              <a:buClrTx/>
            </a:pPr>
            <a:r>
              <a:rPr lang="en-US" sz="1200" b="1" kern="1200" dirty="0">
                <a:solidFill>
                  <a:schemeClr val="bg1"/>
                </a:solidFill>
                <a:latin typeface="Arial Narrow" panose="020B0604020202020204" pitchFamily="34" charset="0"/>
                <a:ea typeface="+mn-ea"/>
                <a:cs typeface="Arial Narrow" panose="020B0604020202020204" pitchFamily="34" charset="0"/>
              </a:rPr>
              <a:t>9–12-month standardized regimen</a:t>
            </a:r>
          </a:p>
          <a:p>
            <a:pPr algn="ctr" defTabSz="685800">
              <a:buClrTx/>
            </a:pPr>
            <a:r>
              <a:rPr lang="en-US" sz="1200" kern="1200" dirty="0" err="1">
                <a:solidFill>
                  <a:schemeClr val="bg1"/>
                </a:solidFill>
                <a:latin typeface="Arial Narrow" panose="020B0604020202020204" pitchFamily="34" charset="0"/>
                <a:ea typeface="+mn-ea"/>
                <a:cs typeface="Arial Narrow" panose="020B0604020202020204" pitchFamily="34" charset="0"/>
              </a:rPr>
              <a:t>Bdq</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Lzd</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hdH</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Lfx</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Cfz</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Pza</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Emb</a:t>
            </a:r>
            <a:endParaRPr lang="en-US" sz="1200" kern="1200" dirty="0">
              <a:solidFill>
                <a:schemeClr val="bg1"/>
              </a:solidFill>
              <a:latin typeface="Arial Narrow" panose="020B0604020202020204" pitchFamily="34" charset="0"/>
              <a:ea typeface="+mn-ea"/>
              <a:cs typeface="Arial Narrow" panose="020B0604020202020204" pitchFamily="34" charset="0"/>
            </a:endParaRPr>
          </a:p>
        </p:txBody>
      </p:sp>
      <p:sp>
        <p:nvSpPr>
          <p:cNvPr id="101" name="TextBox 100">
            <a:extLst>
              <a:ext uri="{FF2B5EF4-FFF2-40B4-BE49-F238E27FC236}">
                <a16:creationId xmlns:a16="http://schemas.microsoft.com/office/drawing/2014/main" id="{1E9A7BC7-C5B0-DFBE-5C5C-148BA197B977}"/>
              </a:ext>
            </a:extLst>
          </p:cNvPr>
          <p:cNvSpPr txBox="1"/>
          <p:nvPr/>
        </p:nvSpPr>
        <p:spPr>
          <a:xfrm>
            <a:off x="7840945" y="5124530"/>
            <a:ext cx="3132774" cy="1277273"/>
          </a:xfrm>
          <a:prstGeom prst="rect">
            <a:avLst/>
          </a:prstGeom>
          <a:noFill/>
        </p:spPr>
        <p:txBody>
          <a:bodyPr wrap="square">
            <a:spAutoFit/>
          </a:bodyPr>
          <a:lstStyle/>
          <a:p>
            <a:pPr algn="ctr" defTabSz="685800">
              <a:buClrTx/>
            </a:pPr>
            <a:r>
              <a:rPr lang="en-US" sz="1200" b="1" kern="1200" dirty="0">
                <a:solidFill>
                  <a:schemeClr val="bg1"/>
                </a:solidFill>
                <a:latin typeface="Arial Narrow" panose="020B0604020202020204" pitchFamily="34" charset="0"/>
                <a:ea typeface="+mn-ea"/>
                <a:cs typeface="Arial Narrow" panose="020B0604020202020204" pitchFamily="34" charset="0"/>
              </a:rPr>
              <a:t>6–9-month </a:t>
            </a:r>
            <a:r>
              <a:rPr lang="en-US" sz="1200" b="1" kern="1200" dirty="0" err="1">
                <a:solidFill>
                  <a:schemeClr val="bg1"/>
                </a:solidFill>
                <a:latin typeface="Arial Narrow" panose="020B0604020202020204" pitchFamily="34" charset="0"/>
                <a:ea typeface="+mn-ea"/>
                <a:cs typeface="Arial Narrow" panose="020B0604020202020204" pitchFamily="34" charset="0"/>
              </a:rPr>
              <a:t>BPaL</a:t>
            </a:r>
            <a:r>
              <a:rPr lang="en-US" sz="1200" b="1" kern="1200" dirty="0">
                <a:solidFill>
                  <a:schemeClr val="bg1"/>
                </a:solidFill>
                <a:latin typeface="Arial Narrow" panose="020B0604020202020204" pitchFamily="34" charset="0"/>
                <a:ea typeface="+mn-ea"/>
                <a:cs typeface="Arial Narrow" panose="020B0604020202020204" pitchFamily="34" charset="0"/>
              </a:rPr>
              <a:t> regimen (Nix-TB, </a:t>
            </a:r>
            <a:r>
              <a:rPr lang="en-US" sz="1200" b="1" kern="1200" dirty="0" err="1">
                <a:solidFill>
                  <a:schemeClr val="bg1"/>
                </a:solidFill>
                <a:latin typeface="Arial Narrow" panose="020B0604020202020204" pitchFamily="34" charset="0"/>
                <a:ea typeface="+mn-ea"/>
                <a:cs typeface="Arial Narrow" panose="020B0604020202020204" pitchFamily="34" charset="0"/>
              </a:rPr>
              <a:t>ZeNix</a:t>
            </a:r>
            <a:r>
              <a:rPr lang="en-US" sz="1200" b="1" kern="1200" dirty="0">
                <a:solidFill>
                  <a:schemeClr val="bg1"/>
                </a:solidFill>
                <a:latin typeface="Arial Narrow" panose="020B0604020202020204" pitchFamily="34" charset="0"/>
                <a:ea typeface="+mn-ea"/>
                <a:cs typeface="Arial Narrow" panose="020B0604020202020204" pitchFamily="34" charset="0"/>
              </a:rPr>
              <a:t>)</a:t>
            </a:r>
          </a:p>
          <a:p>
            <a:pPr algn="ctr" defTabSz="685800">
              <a:buClrTx/>
            </a:pPr>
            <a:r>
              <a:rPr lang="en-US" sz="1200" kern="1200" dirty="0" err="1">
                <a:solidFill>
                  <a:schemeClr val="bg1"/>
                </a:solidFill>
                <a:latin typeface="Arial Narrow" panose="020B0604020202020204" pitchFamily="34" charset="0"/>
                <a:ea typeface="+mn-ea"/>
                <a:cs typeface="Arial Narrow" panose="020B0604020202020204" pitchFamily="34" charset="0"/>
              </a:rPr>
              <a:t>Bdq</a:t>
            </a:r>
            <a:r>
              <a:rPr lang="en-US" sz="1200" kern="1200" dirty="0">
                <a:solidFill>
                  <a:schemeClr val="bg1"/>
                </a:solidFill>
                <a:latin typeface="Arial Narrow" panose="020B0604020202020204" pitchFamily="34" charset="0"/>
                <a:ea typeface="+mn-ea"/>
                <a:cs typeface="Arial Narrow" panose="020B0604020202020204" pitchFamily="34" charset="0"/>
              </a:rPr>
              <a:t> Pa </a:t>
            </a:r>
            <a:r>
              <a:rPr lang="en-US" sz="1200" kern="1200" dirty="0" err="1">
                <a:solidFill>
                  <a:schemeClr val="bg1"/>
                </a:solidFill>
                <a:latin typeface="Arial Narrow" panose="020B0604020202020204" pitchFamily="34" charset="0"/>
                <a:ea typeface="+mn-ea"/>
                <a:cs typeface="Arial Narrow" panose="020B0604020202020204" pitchFamily="34" charset="0"/>
              </a:rPr>
              <a:t>Lzd</a:t>
            </a:r>
            <a:endParaRPr lang="en-US" sz="1200" kern="1200" dirty="0">
              <a:solidFill>
                <a:schemeClr val="bg1"/>
              </a:solidFill>
              <a:latin typeface="Arial Narrow" panose="020B0604020202020204" pitchFamily="34" charset="0"/>
              <a:ea typeface="+mn-ea"/>
              <a:cs typeface="Arial Narrow" panose="020B0604020202020204" pitchFamily="34" charset="0"/>
            </a:endParaRPr>
          </a:p>
          <a:p>
            <a:pPr algn="ctr" defTabSz="685800">
              <a:buClrTx/>
            </a:pPr>
            <a:endParaRPr lang="en-US" sz="1200" kern="1200" dirty="0">
              <a:solidFill>
                <a:schemeClr val="bg1"/>
              </a:solidFill>
              <a:latin typeface="Arial Narrow" panose="020B0604020202020204" pitchFamily="34" charset="0"/>
              <a:ea typeface="+mn-ea"/>
              <a:cs typeface="Arial Narrow" panose="020B0604020202020204" pitchFamily="34" charset="0"/>
            </a:endParaRPr>
          </a:p>
          <a:p>
            <a:pPr algn="ctr" defTabSz="685800">
              <a:spcBef>
                <a:spcPts val="600"/>
              </a:spcBef>
              <a:buClrTx/>
            </a:pPr>
            <a:r>
              <a:rPr lang="en-US" sz="1200" b="1" kern="1200" dirty="0">
                <a:solidFill>
                  <a:schemeClr val="bg1"/>
                </a:solidFill>
                <a:latin typeface="Arial Narrow" panose="020B0604020202020204" pitchFamily="34" charset="0"/>
                <a:ea typeface="+mn-ea"/>
                <a:cs typeface="Arial Narrow" panose="020B0604020202020204" pitchFamily="34" charset="0"/>
              </a:rPr>
              <a:t>18–20-month individualized regimens</a:t>
            </a:r>
            <a:endParaRPr lang="en-US" sz="1200" kern="1200" dirty="0">
              <a:solidFill>
                <a:schemeClr val="bg1"/>
              </a:solidFill>
              <a:latin typeface="Arial Narrow" panose="020B0604020202020204" pitchFamily="34" charset="0"/>
              <a:ea typeface="+mn-ea"/>
              <a:cs typeface="Arial Narrow" panose="020B0604020202020204" pitchFamily="34" charset="0"/>
            </a:endParaRPr>
          </a:p>
          <a:p>
            <a:pPr algn="ctr" defTabSz="685800"/>
            <a:r>
              <a:rPr lang="en-US" sz="1200" kern="1200" dirty="0">
                <a:solidFill>
                  <a:schemeClr val="bg1"/>
                </a:solidFill>
                <a:latin typeface="Arial Narrow" panose="020B0604020202020204" pitchFamily="34" charset="0"/>
                <a:ea typeface="+mn-ea"/>
                <a:cs typeface="Arial Narrow" panose="020B0604020202020204" pitchFamily="34" charset="0"/>
              </a:rPr>
              <a:t>*</a:t>
            </a:r>
            <a:r>
              <a:rPr lang="en-US" sz="1200" kern="1200" dirty="0" err="1">
                <a:solidFill>
                  <a:schemeClr val="bg1"/>
                </a:solidFill>
                <a:latin typeface="Arial Narrow" panose="020B0604020202020204" pitchFamily="34" charset="0"/>
                <a:ea typeface="+mn-ea"/>
                <a:cs typeface="Arial Narrow" panose="020B0604020202020204" pitchFamily="34" charset="0"/>
              </a:rPr>
              <a:t>Bdq</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Lzd</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Cfz</a:t>
            </a:r>
            <a:r>
              <a:rPr lang="en-US" sz="1200" kern="1200" dirty="0">
                <a:solidFill>
                  <a:schemeClr val="bg1"/>
                </a:solidFill>
                <a:latin typeface="Arial Narrow" panose="020B0604020202020204" pitchFamily="34" charset="0"/>
                <a:ea typeface="+mn-ea"/>
                <a:cs typeface="Arial Narrow" panose="020B0604020202020204" pitchFamily="34" charset="0"/>
              </a:rPr>
              <a:t> Cs +/- </a:t>
            </a:r>
            <a:r>
              <a:rPr lang="en-US" sz="1200" kern="1200" dirty="0" err="1">
                <a:solidFill>
                  <a:schemeClr val="bg1"/>
                </a:solidFill>
                <a:latin typeface="Arial Narrow" panose="020B0604020202020204" pitchFamily="34" charset="0"/>
                <a:ea typeface="+mn-ea"/>
                <a:cs typeface="Arial Narrow" panose="020B0604020202020204" pitchFamily="34" charset="0"/>
              </a:rPr>
              <a:t>Dlm</a:t>
            </a:r>
            <a:endParaRPr lang="en-US" sz="1200" kern="1200" dirty="0">
              <a:solidFill>
                <a:schemeClr val="bg1"/>
              </a:solidFill>
              <a:latin typeface="Arial Narrow" panose="020B0604020202020204" pitchFamily="34" charset="0"/>
              <a:ea typeface="+mn-ea"/>
              <a:cs typeface="Arial Narrow" panose="020B0604020202020204" pitchFamily="34" charset="0"/>
            </a:endParaRPr>
          </a:p>
          <a:p>
            <a:pPr algn="ctr" defTabSz="685800">
              <a:buClrTx/>
            </a:pPr>
            <a:r>
              <a:rPr lang="en-US" sz="1200" kern="1200" dirty="0">
                <a:solidFill>
                  <a:schemeClr val="bg1"/>
                </a:solidFill>
                <a:latin typeface="Arial Narrow" panose="020B0604020202020204" pitchFamily="34" charset="0"/>
                <a:ea typeface="+mn-ea"/>
                <a:cs typeface="Arial Narrow" panose="020B0604020202020204" pitchFamily="34" charset="0"/>
              </a:rPr>
              <a:t>*</a:t>
            </a:r>
            <a:r>
              <a:rPr lang="en-US" sz="1200" kern="1200" dirty="0" err="1">
                <a:solidFill>
                  <a:schemeClr val="bg1"/>
                </a:solidFill>
                <a:latin typeface="Arial Narrow" panose="020B0604020202020204" pitchFamily="34" charset="0"/>
                <a:ea typeface="+mn-ea"/>
                <a:cs typeface="Arial Narrow" panose="020B0604020202020204" pitchFamily="34" charset="0"/>
              </a:rPr>
              <a:t>Lzd</a:t>
            </a:r>
            <a:r>
              <a:rPr lang="en-US" sz="1200" kern="1200" dirty="0">
                <a:solidFill>
                  <a:schemeClr val="bg1"/>
                </a:solidFill>
                <a:latin typeface="Arial Narrow" panose="020B0604020202020204" pitchFamily="34" charset="0"/>
                <a:ea typeface="+mn-ea"/>
                <a:cs typeface="Arial Narrow" panose="020B0604020202020204" pitchFamily="34" charset="0"/>
              </a:rPr>
              <a:t> </a:t>
            </a:r>
            <a:r>
              <a:rPr lang="en-US" sz="1200" kern="1200" dirty="0" err="1">
                <a:solidFill>
                  <a:schemeClr val="bg1"/>
                </a:solidFill>
                <a:latin typeface="Arial Narrow" panose="020B0604020202020204" pitchFamily="34" charset="0"/>
                <a:ea typeface="+mn-ea"/>
                <a:cs typeface="Arial Narrow" panose="020B0604020202020204" pitchFamily="34" charset="0"/>
              </a:rPr>
              <a:t>Cfz</a:t>
            </a:r>
            <a:r>
              <a:rPr lang="en-US" sz="1200" kern="1200" dirty="0">
                <a:solidFill>
                  <a:schemeClr val="bg1"/>
                </a:solidFill>
                <a:latin typeface="Arial Narrow" panose="020B0604020202020204" pitchFamily="34" charset="0"/>
                <a:ea typeface="+mn-ea"/>
                <a:cs typeface="Arial Narrow" panose="020B0604020202020204" pitchFamily="34" charset="0"/>
              </a:rPr>
              <a:t> Cs </a:t>
            </a:r>
            <a:r>
              <a:rPr lang="en-US" sz="1200" kern="1200" dirty="0" err="1">
                <a:solidFill>
                  <a:schemeClr val="bg1"/>
                </a:solidFill>
                <a:latin typeface="Arial Narrow" panose="020B0604020202020204" pitchFamily="34" charset="0"/>
                <a:ea typeface="+mn-ea"/>
                <a:cs typeface="Arial Narrow" panose="020B0604020202020204" pitchFamily="34" charset="0"/>
              </a:rPr>
              <a:t>Dlm</a:t>
            </a:r>
            <a:r>
              <a:rPr lang="en-US" sz="1200" kern="1200" dirty="0">
                <a:solidFill>
                  <a:schemeClr val="bg1"/>
                </a:solidFill>
                <a:latin typeface="Arial Narrow" panose="020B0604020202020204" pitchFamily="34" charset="0"/>
                <a:ea typeface="+mn-ea"/>
                <a:cs typeface="Arial Narrow" panose="020B0604020202020204" pitchFamily="34" charset="0"/>
              </a:rPr>
              <a:t> +/- other Group C drugs</a:t>
            </a:r>
          </a:p>
        </p:txBody>
      </p:sp>
      <p:grpSp>
        <p:nvGrpSpPr>
          <p:cNvPr id="103" name="Group 102">
            <a:extLst>
              <a:ext uri="{FF2B5EF4-FFF2-40B4-BE49-F238E27FC236}">
                <a16:creationId xmlns:a16="http://schemas.microsoft.com/office/drawing/2014/main" id="{36653E1D-E5C9-C933-660A-2B63422DA246}"/>
              </a:ext>
            </a:extLst>
          </p:cNvPr>
          <p:cNvGrpSpPr/>
          <p:nvPr/>
        </p:nvGrpSpPr>
        <p:grpSpPr>
          <a:xfrm>
            <a:off x="4834941" y="5108423"/>
            <a:ext cx="2261164" cy="719146"/>
            <a:chOff x="4821498" y="1358844"/>
            <a:chExt cx="2261164" cy="719146"/>
          </a:xfrm>
        </p:grpSpPr>
        <p:sp>
          <p:nvSpPr>
            <p:cNvPr id="106" name="Rectangle: Rounded Corners 105">
              <a:extLst>
                <a:ext uri="{FF2B5EF4-FFF2-40B4-BE49-F238E27FC236}">
                  <a16:creationId xmlns:a16="http://schemas.microsoft.com/office/drawing/2014/main" id="{5B66A0DB-2E81-5C96-A21D-F381F27CC37F}"/>
                </a:ext>
              </a:extLst>
            </p:cNvPr>
            <p:cNvSpPr/>
            <p:nvPr/>
          </p:nvSpPr>
          <p:spPr>
            <a:xfrm>
              <a:off x="4860304" y="1392783"/>
              <a:ext cx="2183552" cy="66603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7" name="Rectangle: Rounded Corners 106">
              <a:extLst>
                <a:ext uri="{FF2B5EF4-FFF2-40B4-BE49-F238E27FC236}">
                  <a16:creationId xmlns:a16="http://schemas.microsoft.com/office/drawing/2014/main" id="{7EFC60C7-B03B-0A2D-029F-06A1994BDBD3}"/>
                </a:ext>
              </a:extLst>
            </p:cNvPr>
            <p:cNvSpPr/>
            <p:nvPr/>
          </p:nvSpPr>
          <p:spPr>
            <a:xfrm>
              <a:off x="4870486" y="1358844"/>
              <a:ext cx="2212176" cy="7191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08" name="Group 107">
              <a:extLst>
                <a:ext uri="{FF2B5EF4-FFF2-40B4-BE49-F238E27FC236}">
                  <a16:creationId xmlns:a16="http://schemas.microsoft.com/office/drawing/2014/main" id="{D911AC7B-79B5-9BB8-D11F-A1286765347B}"/>
                </a:ext>
              </a:extLst>
            </p:cNvPr>
            <p:cNvGrpSpPr/>
            <p:nvPr/>
          </p:nvGrpSpPr>
          <p:grpSpPr>
            <a:xfrm>
              <a:off x="4821498" y="1511392"/>
              <a:ext cx="91440" cy="428560"/>
              <a:chOff x="8311168" y="2917354"/>
              <a:chExt cx="91440" cy="428560"/>
            </a:xfrm>
          </p:grpSpPr>
          <p:sp>
            <p:nvSpPr>
              <p:cNvPr id="110" name="Oval 109">
                <a:extLst>
                  <a:ext uri="{FF2B5EF4-FFF2-40B4-BE49-F238E27FC236}">
                    <a16:creationId xmlns:a16="http://schemas.microsoft.com/office/drawing/2014/main" id="{53B524EF-AE78-591D-9E32-635D525920E3}"/>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1" name="Oval 110">
                <a:extLst>
                  <a:ext uri="{FF2B5EF4-FFF2-40B4-BE49-F238E27FC236}">
                    <a16:creationId xmlns:a16="http://schemas.microsoft.com/office/drawing/2014/main" id="{158FBE1C-285D-D5FA-93BF-AD322EAEDB0C}"/>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Oval 111">
                <a:extLst>
                  <a:ext uri="{FF2B5EF4-FFF2-40B4-BE49-F238E27FC236}">
                    <a16:creationId xmlns:a16="http://schemas.microsoft.com/office/drawing/2014/main" id="{BCFF80DD-9D7C-4C5E-4135-6624C06F87E6}"/>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09" name="TextBox 108">
              <a:extLst>
                <a:ext uri="{FF2B5EF4-FFF2-40B4-BE49-F238E27FC236}">
                  <a16:creationId xmlns:a16="http://schemas.microsoft.com/office/drawing/2014/main" id="{210EDDC2-C273-75E9-4C6F-DC1B74BE169F}"/>
                </a:ext>
              </a:extLst>
            </p:cNvPr>
            <p:cNvSpPr txBox="1"/>
            <p:nvPr/>
          </p:nvSpPr>
          <p:spPr>
            <a:xfrm>
              <a:off x="4951745" y="1401413"/>
              <a:ext cx="2012678" cy="592470"/>
            </a:xfrm>
            <a:prstGeom prst="rect">
              <a:avLst/>
            </a:prstGeom>
            <a:noFill/>
          </p:spPr>
          <p:txBody>
            <a:bodyPr wrap="square">
              <a:spAutoFit/>
            </a:bodyPr>
            <a:lstStyle/>
            <a:p>
              <a:pPr algn="ctr" defTabSz="685800">
                <a:lnSpc>
                  <a:spcPts val="1300"/>
                </a:lnSpc>
                <a:buClrTx/>
              </a:pPr>
              <a:r>
                <a:rPr lang="en-US" sz="1200" b="1" kern="1200" dirty="0">
                  <a:latin typeface="Arial Narrow" panose="020B0604020202020204" pitchFamily="34" charset="0"/>
                  <a:ea typeface="+mn-ea"/>
                  <a:cs typeface="Arial Narrow" panose="020B0604020202020204" pitchFamily="34" charset="0"/>
                </a:rPr>
                <a:t>pre-XDR-TB</a:t>
              </a:r>
            </a:p>
            <a:p>
              <a:pPr algn="ctr" defTabSz="685800">
                <a:lnSpc>
                  <a:spcPts val="1300"/>
                </a:lnSpc>
                <a:buClrTx/>
              </a:pPr>
              <a:r>
                <a:rPr lang="en-US" sz="1200" kern="1200" dirty="0">
                  <a:latin typeface="Arial Narrow" panose="020B0604020202020204" pitchFamily="34" charset="0"/>
                  <a:ea typeface="+mn-ea"/>
                  <a:cs typeface="Arial Narrow" panose="020B0604020202020204" pitchFamily="34" charset="0"/>
                </a:rPr>
                <a:t>+ fluoroquinolone resistance</a:t>
              </a:r>
            </a:p>
            <a:p>
              <a:pPr algn="ctr" defTabSz="685800">
                <a:lnSpc>
                  <a:spcPts val="1300"/>
                </a:lnSpc>
                <a:buClrTx/>
              </a:pPr>
              <a:r>
                <a:rPr lang="en-US" sz="1200" kern="1200" dirty="0">
                  <a:latin typeface="Arial Narrow" panose="020B0604020202020204" pitchFamily="34" charset="0"/>
                  <a:ea typeface="+mn-ea"/>
                  <a:cs typeface="Arial Narrow" panose="020B0604020202020204" pitchFamily="34" charset="0"/>
                </a:rPr>
                <a:t>i.e., levofloxacin, moxifloxacin</a:t>
              </a:r>
            </a:p>
          </p:txBody>
        </p:sp>
      </p:grpSp>
      <p:grpSp>
        <p:nvGrpSpPr>
          <p:cNvPr id="114" name="Group 113">
            <a:extLst>
              <a:ext uri="{FF2B5EF4-FFF2-40B4-BE49-F238E27FC236}">
                <a16:creationId xmlns:a16="http://schemas.microsoft.com/office/drawing/2014/main" id="{E1007F2B-47D2-0BC6-6C4A-FF8F8FC9AD3D}"/>
              </a:ext>
            </a:extLst>
          </p:cNvPr>
          <p:cNvGrpSpPr/>
          <p:nvPr/>
        </p:nvGrpSpPr>
        <p:grpSpPr>
          <a:xfrm>
            <a:off x="4826611" y="5901005"/>
            <a:ext cx="2261164" cy="719146"/>
            <a:chOff x="4821498" y="1358844"/>
            <a:chExt cx="2261164" cy="719146"/>
          </a:xfrm>
        </p:grpSpPr>
        <p:sp>
          <p:nvSpPr>
            <p:cNvPr id="117" name="Rectangle: Rounded Corners 116">
              <a:extLst>
                <a:ext uri="{FF2B5EF4-FFF2-40B4-BE49-F238E27FC236}">
                  <a16:creationId xmlns:a16="http://schemas.microsoft.com/office/drawing/2014/main" id="{D4871B17-D8FE-A8AA-245F-3AEB35A69F65}"/>
                </a:ext>
              </a:extLst>
            </p:cNvPr>
            <p:cNvSpPr/>
            <p:nvPr/>
          </p:nvSpPr>
          <p:spPr>
            <a:xfrm>
              <a:off x="4860304" y="1392783"/>
              <a:ext cx="2183552" cy="66603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8" name="Rectangle: Rounded Corners 117">
              <a:extLst>
                <a:ext uri="{FF2B5EF4-FFF2-40B4-BE49-F238E27FC236}">
                  <a16:creationId xmlns:a16="http://schemas.microsoft.com/office/drawing/2014/main" id="{7A96162A-B7C5-0EDB-0FC1-03CC4089DDF3}"/>
                </a:ext>
              </a:extLst>
            </p:cNvPr>
            <p:cNvSpPr/>
            <p:nvPr/>
          </p:nvSpPr>
          <p:spPr>
            <a:xfrm>
              <a:off x="4870486" y="1358844"/>
              <a:ext cx="2212176" cy="7191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19" name="Group 118">
              <a:extLst>
                <a:ext uri="{FF2B5EF4-FFF2-40B4-BE49-F238E27FC236}">
                  <a16:creationId xmlns:a16="http://schemas.microsoft.com/office/drawing/2014/main" id="{7ECB5815-DCEC-E10E-AD08-D79A80A83DA5}"/>
                </a:ext>
              </a:extLst>
            </p:cNvPr>
            <p:cNvGrpSpPr/>
            <p:nvPr/>
          </p:nvGrpSpPr>
          <p:grpSpPr>
            <a:xfrm>
              <a:off x="4821498" y="1511392"/>
              <a:ext cx="91440" cy="428560"/>
              <a:chOff x="8311168" y="2917354"/>
              <a:chExt cx="91440" cy="428560"/>
            </a:xfrm>
          </p:grpSpPr>
          <p:sp>
            <p:nvSpPr>
              <p:cNvPr id="121" name="Oval 120">
                <a:extLst>
                  <a:ext uri="{FF2B5EF4-FFF2-40B4-BE49-F238E27FC236}">
                    <a16:creationId xmlns:a16="http://schemas.microsoft.com/office/drawing/2014/main" id="{93807AF5-B881-DA7F-D2F5-0350CD7F10FD}"/>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2" name="Oval 121">
                <a:extLst>
                  <a:ext uri="{FF2B5EF4-FFF2-40B4-BE49-F238E27FC236}">
                    <a16:creationId xmlns:a16="http://schemas.microsoft.com/office/drawing/2014/main" id="{18144656-8C2B-22BB-71E5-C89E008E8208}"/>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3" name="Oval 122">
                <a:extLst>
                  <a:ext uri="{FF2B5EF4-FFF2-40B4-BE49-F238E27FC236}">
                    <a16:creationId xmlns:a16="http://schemas.microsoft.com/office/drawing/2014/main" id="{AEBBEE89-49DD-93B0-7633-D4DC9AACC7C6}"/>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20" name="TextBox 119">
              <a:extLst>
                <a:ext uri="{FF2B5EF4-FFF2-40B4-BE49-F238E27FC236}">
                  <a16:creationId xmlns:a16="http://schemas.microsoft.com/office/drawing/2014/main" id="{82E1D12A-A941-CEE7-4CDF-542B5E78F266}"/>
                </a:ext>
              </a:extLst>
            </p:cNvPr>
            <p:cNvSpPr txBox="1"/>
            <p:nvPr/>
          </p:nvSpPr>
          <p:spPr>
            <a:xfrm>
              <a:off x="4852344" y="1426263"/>
              <a:ext cx="2212175" cy="592470"/>
            </a:xfrm>
            <a:prstGeom prst="rect">
              <a:avLst/>
            </a:prstGeom>
            <a:noFill/>
          </p:spPr>
          <p:txBody>
            <a:bodyPr wrap="square">
              <a:spAutoFit/>
            </a:bodyPr>
            <a:lstStyle/>
            <a:p>
              <a:pPr algn="ctr" defTabSz="685800">
                <a:lnSpc>
                  <a:spcPts val="1300"/>
                </a:lnSpc>
                <a:buClrTx/>
              </a:pPr>
              <a:r>
                <a:rPr lang="en-US" sz="1200" b="1" kern="1200" dirty="0">
                  <a:latin typeface="Arial Narrow" panose="020B0604020202020204" pitchFamily="34" charset="0"/>
                  <a:ea typeface="+mn-ea"/>
                  <a:cs typeface="Arial Narrow" panose="020B0604020202020204" pitchFamily="34" charset="0"/>
                </a:rPr>
                <a:t>XDR-TB</a:t>
              </a:r>
            </a:p>
            <a:p>
              <a:pPr algn="ctr" defTabSz="685800">
                <a:lnSpc>
                  <a:spcPts val="1300"/>
                </a:lnSpc>
                <a:buClrTx/>
              </a:pPr>
              <a:r>
                <a:rPr lang="en-US" sz="1200" kern="1200" dirty="0">
                  <a:latin typeface="Arial Narrow" panose="020B0604020202020204" pitchFamily="34" charset="0"/>
                  <a:ea typeface="+mn-ea"/>
                  <a:cs typeface="Arial Narrow" panose="020B0604020202020204" pitchFamily="34" charset="0"/>
                </a:rPr>
                <a:t>+ resistance to other Group A </a:t>
              </a:r>
              <a:br>
                <a:rPr lang="en-US" sz="1200" kern="1200" dirty="0">
                  <a:latin typeface="Arial Narrow" panose="020B0604020202020204" pitchFamily="34" charset="0"/>
                  <a:ea typeface="+mn-ea"/>
                  <a:cs typeface="Arial Narrow" panose="020B0604020202020204" pitchFamily="34" charset="0"/>
                </a:rPr>
              </a:br>
              <a:r>
                <a:rPr lang="en-US" sz="1200" kern="1200" dirty="0">
                  <a:latin typeface="Arial Narrow" panose="020B0604020202020204" pitchFamily="34" charset="0"/>
                  <a:ea typeface="+mn-ea"/>
                  <a:cs typeface="Arial Narrow" panose="020B0604020202020204" pitchFamily="34" charset="0"/>
                </a:rPr>
                <a:t>drugs,</a:t>
              </a:r>
              <a:r>
                <a:rPr lang="en-US" sz="1200" dirty="0">
                  <a:latin typeface="Arial Narrow" panose="020B0604020202020204" pitchFamily="34" charset="0"/>
                  <a:cs typeface="Arial Narrow" panose="020B0604020202020204" pitchFamily="34" charset="0"/>
                </a:rPr>
                <a:t> </a:t>
              </a:r>
              <a:r>
                <a:rPr lang="en-US" sz="1200" kern="1200" dirty="0">
                  <a:latin typeface="Arial Narrow" panose="020B0604020202020204" pitchFamily="34" charset="0"/>
                  <a:ea typeface="+mn-ea"/>
                  <a:cs typeface="Arial Narrow" panose="020B0604020202020204" pitchFamily="34" charset="0"/>
                </a:rPr>
                <a:t>i.e., </a:t>
              </a:r>
              <a:r>
                <a:rPr lang="en-US" sz="1200" kern="1200" dirty="0" err="1">
                  <a:latin typeface="Arial Narrow" panose="020B0604020202020204" pitchFamily="34" charset="0"/>
                  <a:ea typeface="+mn-ea"/>
                  <a:cs typeface="Arial Narrow" panose="020B0604020202020204" pitchFamily="34" charset="0"/>
                </a:rPr>
                <a:t>bedaquiline</a:t>
              </a:r>
              <a:r>
                <a:rPr lang="en-US" sz="1200" kern="1200" dirty="0">
                  <a:latin typeface="Arial Narrow" panose="020B0604020202020204" pitchFamily="34" charset="0"/>
                  <a:ea typeface="+mn-ea"/>
                  <a:cs typeface="Arial Narrow" panose="020B0604020202020204" pitchFamily="34" charset="0"/>
                </a:rPr>
                <a:t>, linezolid</a:t>
              </a:r>
            </a:p>
          </p:txBody>
        </p:sp>
      </p:grpSp>
      <p:sp>
        <p:nvSpPr>
          <p:cNvPr id="124" name="TextBox 123">
            <a:extLst>
              <a:ext uri="{FF2B5EF4-FFF2-40B4-BE49-F238E27FC236}">
                <a16:creationId xmlns:a16="http://schemas.microsoft.com/office/drawing/2014/main" id="{6650A1D3-E641-DD30-6B33-D2335666333D}"/>
              </a:ext>
            </a:extLst>
          </p:cNvPr>
          <p:cNvSpPr txBox="1"/>
          <p:nvPr/>
        </p:nvSpPr>
        <p:spPr>
          <a:xfrm>
            <a:off x="1359716" y="4978860"/>
            <a:ext cx="2528014" cy="1461939"/>
          </a:xfrm>
          <a:prstGeom prst="rect">
            <a:avLst/>
          </a:prstGeom>
          <a:noFill/>
        </p:spPr>
        <p:txBody>
          <a:bodyPr wrap="square">
            <a:spAutoFit/>
          </a:bodyPr>
          <a:lstStyle/>
          <a:p>
            <a:pPr algn="ctr" defTabSz="685800">
              <a:buClrTx/>
            </a:pPr>
            <a:r>
              <a:rPr lang="en-US" sz="1200" b="1" kern="1200" dirty="0">
                <a:latin typeface="Arial Narrow" panose="020B0604020202020204" pitchFamily="34" charset="0"/>
                <a:ea typeface="+mn-ea"/>
                <a:cs typeface="Arial Narrow" panose="020B0604020202020204" pitchFamily="34" charset="0"/>
              </a:rPr>
              <a:t>18–24-month individualized regimens</a:t>
            </a:r>
          </a:p>
          <a:p>
            <a:pPr algn="ctr" defTabSz="685800">
              <a:buClrTx/>
            </a:pPr>
            <a:r>
              <a:rPr lang="en-US" sz="1200" kern="1200" dirty="0" err="1">
                <a:latin typeface="Arial Narrow" panose="020B0604020202020204" pitchFamily="34" charset="0"/>
                <a:ea typeface="+mn-ea"/>
                <a:cs typeface="Arial Narrow" panose="020B0604020202020204" pitchFamily="34" charset="0"/>
              </a:rPr>
              <a:t>Amk</a:t>
            </a:r>
            <a:r>
              <a:rPr lang="en-US" sz="1200" kern="1200" dirty="0">
                <a:latin typeface="Arial Narrow" panose="020B0604020202020204" pitchFamily="34" charset="0"/>
                <a:ea typeface="+mn-ea"/>
                <a:cs typeface="Arial Narrow" panose="020B0604020202020204" pitchFamily="34" charset="0"/>
              </a:rPr>
              <a:t> (or Kan or Cap) or </a:t>
            </a:r>
            <a:r>
              <a:rPr lang="en-US" sz="1200" kern="1200" dirty="0" err="1">
                <a:latin typeface="Arial Narrow" panose="020B0604020202020204" pitchFamily="34" charset="0"/>
                <a:ea typeface="+mn-ea"/>
                <a:cs typeface="Arial Narrow" panose="020B0604020202020204" pitchFamily="34" charset="0"/>
              </a:rPr>
              <a:t>Mfx</a:t>
            </a:r>
            <a:r>
              <a:rPr lang="en-US" sz="1200" kern="1200" dirty="0">
                <a:latin typeface="Arial Narrow" panose="020B0604020202020204" pitchFamily="34" charset="0"/>
                <a:ea typeface="+mn-ea"/>
                <a:cs typeface="Arial Narrow" panose="020B0604020202020204" pitchFamily="34" charset="0"/>
              </a:rPr>
              <a:t> (or </a:t>
            </a:r>
            <a:r>
              <a:rPr lang="en-US" sz="1200" kern="1200" dirty="0" err="1">
                <a:latin typeface="Arial Narrow" panose="020B0604020202020204" pitchFamily="34" charset="0"/>
                <a:ea typeface="+mn-ea"/>
                <a:cs typeface="Arial Narrow" panose="020B0604020202020204" pitchFamily="34" charset="0"/>
              </a:rPr>
              <a:t>Lfx</a:t>
            </a:r>
            <a:r>
              <a:rPr lang="en-US" sz="1200" kern="1200" dirty="0">
                <a:latin typeface="Arial Narrow" panose="020B0604020202020204" pitchFamily="34" charset="0"/>
                <a:ea typeface="+mn-ea"/>
                <a:cs typeface="Arial Narrow" panose="020B0604020202020204" pitchFamily="34" charset="0"/>
              </a:rPr>
              <a:t>) </a:t>
            </a:r>
          </a:p>
          <a:p>
            <a:pPr algn="ctr" defTabSz="685800">
              <a:buClrTx/>
            </a:pPr>
            <a:r>
              <a:rPr lang="en-US" sz="1200" kern="1200" dirty="0">
                <a:latin typeface="Arial Narrow" panose="020B0604020202020204" pitchFamily="34" charset="0"/>
                <a:ea typeface="+mn-ea"/>
                <a:cs typeface="Arial Narrow" panose="020B0604020202020204" pitchFamily="34" charset="0"/>
              </a:rPr>
              <a:t>Eth (or Pro) Cs PAS +/- </a:t>
            </a:r>
            <a:r>
              <a:rPr lang="en-US" sz="1200" kern="1200" dirty="0" err="1">
                <a:latin typeface="Arial Narrow" panose="020B0604020202020204" pitchFamily="34" charset="0"/>
                <a:ea typeface="+mn-ea"/>
                <a:cs typeface="Arial Narrow" panose="020B0604020202020204" pitchFamily="34" charset="0"/>
              </a:rPr>
              <a:t>Cfz</a:t>
            </a:r>
            <a:r>
              <a:rPr lang="en-US" sz="1200" kern="1200" dirty="0">
                <a:latin typeface="Arial Narrow" panose="020B0604020202020204" pitchFamily="34" charset="0"/>
                <a:ea typeface="+mn-ea"/>
                <a:cs typeface="Arial Narrow" panose="020B0604020202020204" pitchFamily="34" charset="0"/>
              </a:rPr>
              <a:t> or </a:t>
            </a:r>
            <a:r>
              <a:rPr lang="en-US" sz="1200" kern="1200" dirty="0" err="1">
                <a:latin typeface="Arial Narrow" panose="020B0604020202020204" pitchFamily="34" charset="0"/>
                <a:ea typeface="+mn-ea"/>
                <a:cs typeface="Arial Narrow" panose="020B0604020202020204" pitchFamily="34" charset="0"/>
              </a:rPr>
              <a:t>Lzd</a:t>
            </a:r>
            <a:br>
              <a:rPr lang="en-US" sz="1200" kern="1200" dirty="0">
                <a:latin typeface="Arial Narrow" panose="020B0604020202020204" pitchFamily="34" charset="0"/>
                <a:ea typeface="+mn-ea"/>
                <a:cs typeface="Arial Narrow" panose="020B0604020202020204" pitchFamily="34" charset="0"/>
              </a:rPr>
            </a:br>
            <a:endParaRPr lang="en-US" sz="1200" kern="1200" dirty="0">
              <a:latin typeface="Arial Narrow" panose="020B0604020202020204" pitchFamily="34" charset="0"/>
              <a:ea typeface="+mn-ea"/>
              <a:cs typeface="Arial Narrow" panose="020B0604020202020204" pitchFamily="34" charset="0"/>
            </a:endParaRPr>
          </a:p>
          <a:p>
            <a:pPr algn="ctr" defTabSz="685800">
              <a:spcBef>
                <a:spcPts val="600"/>
              </a:spcBef>
              <a:buClrTx/>
            </a:pPr>
            <a:r>
              <a:rPr lang="en-US" sz="1200" b="1" kern="1200" dirty="0">
                <a:latin typeface="Arial Narrow" panose="020B0604020202020204" pitchFamily="34" charset="0"/>
                <a:ea typeface="+mn-ea"/>
                <a:cs typeface="Arial Narrow" panose="020B0604020202020204" pitchFamily="34" charset="0"/>
              </a:rPr>
              <a:t>18–24-month individualized regimens</a:t>
            </a:r>
          </a:p>
          <a:p>
            <a:pPr algn="ctr" defTabSz="685800">
              <a:buClrTx/>
            </a:pPr>
            <a:r>
              <a:rPr lang="en-US" sz="1200" kern="1200" dirty="0">
                <a:latin typeface="Arial Narrow" panose="020B0604020202020204" pitchFamily="34" charset="0"/>
                <a:ea typeface="+mn-ea"/>
                <a:cs typeface="Arial Narrow" panose="020B0604020202020204" pitchFamily="34" charset="0"/>
              </a:rPr>
              <a:t>Eth (or Pro) Cs PAS </a:t>
            </a:r>
            <a:r>
              <a:rPr lang="en-US" sz="1200" kern="1200" dirty="0" err="1">
                <a:latin typeface="Arial Narrow" panose="020B0604020202020204" pitchFamily="34" charset="0"/>
                <a:ea typeface="+mn-ea"/>
                <a:cs typeface="Arial Narrow" panose="020B0604020202020204" pitchFamily="34" charset="0"/>
              </a:rPr>
              <a:t>Cfz</a:t>
            </a:r>
            <a:r>
              <a:rPr lang="en-US" sz="1200" kern="1200" dirty="0">
                <a:latin typeface="Arial Narrow" panose="020B0604020202020204" pitchFamily="34" charset="0"/>
                <a:ea typeface="+mn-ea"/>
                <a:cs typeface="Arial Narrow" panose="020B0604020202020204" pitchFamily="34" charset="0"/>
              </a:rPr>
              <a:t> </a:t>
            </a:r>
          </a:p>
          <a:p>
            <a:pPr algn="ctr" defTabSz="685800">
              <a:buClrTx/>
            </a:pPr>
            <a:r>
              <a:rPr lang="en-US" sz="1200" kern="1200" dirty="0">
                <a:latin typeface="Arial Narrow" panose="020B0604020202020204" pitchFamily="34" charset="0"/>
                <a:ea typeface="+mn-ea"/>
                <a:cs typeface="Arial Narrow" panose="020B0604020202020204" pitchFamily="34" charset="0"/>
              </a:rPr>
              <a:t>+/- </a:t>
            </a:r>
            <a:r>
              <a:rPr lang="en-US" sz="1200" kern="1200" dirty="0" err="1">
                <a:latin typeface="Arial Narrow" panose="020B0604020202020204" pitchFamily="34" charset="0"/>
                <a:ea typeface="+mn-ea"/>
                <a:cs typeface="Arial Narrow" panose="020B0604020202020204" pitchFamily="34" charset="0"/>
              </a:rPr>
              <a:t>Lzd</a:t>
            </a:r>
            <a:r>
              <a:rPr lang="en-US" sz="1200" kern="1200" dirty="0">
                <a:latin typeface="Arial Narrow" panose="020B0604020202020204" pitchFamily="34" charset="0"/>
                <a:ea typeface="+mn-ea"/>
                <a:cs typeface="Arial Narrow" panose="020B0604020202020204" pitchFamily="34" charset="0"/>
              </a:rPr>
              <a:t> +/- </a:t>
            </a:r>
            <a:r>
              <a:rPr lang="en-US" sz="1200" kern="1200" dirty="0" err="1">
                <a:latin typeface="Arial Narrow" panose="020B0604020202020204" pitchFamily="34" charset="0"/>
                <a:ea typeface="+mn-ea"/>
                <a:cs typeface="Arial Narrow" panose="020B0604020202020204" pitchFamily="34" charset="0"/>
              </a:rPr>
              <a:t>Bdq</a:t>
            </a:r>
            <a:r>
              <a:rPr lang="en-US" sz="1200" kern="1200" dirty="0">
                <a:latin typeface="Arial Narrow" panose="020B0604020202020204" pitchFamily="34" charset="0"/>
                <a:ea typeface="+mn-ea"/>
                <a:cs typeface="Arial Narrow" panose="020B0604020202020204" pitchFamily="34" charset="0"/>
              </a:rPr>
              <a:t> or </a:t>
            </a:r>
            <a:r>
              <a:rPr lang="en-US" sz="1200" kern="1200" dirty="0" err="1">
                <a:latin typeface="Arial Narrow" panose="020B0604020202020204" pitchFamily="34" charset="0"/>
                <a:ea typeface="+mn-ea"/>
                <a:cs typeface="Arial Narrow" panose="020B0604020202020204" pitchFamily="34" charset="0"/>
              </a:rPr>
              <a:t>Dlm</a:t>
            </a:r>
            <a:endParaRPr lang="en-US" sz="1200" kern="1200" dirty="0">
              <a:latin typeface="Arial Narrow" panose="020B0604020202020204" pitchFamily="34" charset="0"/>
              <a:ea typeface="+mn-ea"/>
              <a:cs typeface="Arial Narrow" panose="020B0604020202020204" pitchFamily="34" charset="0"/>
            </a:endParaRPr>
          </a:p>
        </p:txBody>
      </p:sp>
      <p:grpSp>
        <p:nvGrpSpPr>
          <p:cNvPr id="63" name="Group 62">
            <a:extLst>
              <a:ext uri="{FF2B5EF4-FFF2-40B4-BE49-F238E27FC236}">
                <a16:creationId xmlns:a16="http://schemas.microsoft.com/office/drawing/2014/main" id="{6AD4BDCA-8EDE-C04F-3F75-7DE68C4BDCD0}"/>
              </a:ext>
            </a:extLst>
          </p:cNvPr>
          <p:cNvGrpSpPr/>
          <p:nvPr/>
        </p:nvGrpSpPr>
        <p:grpSpPr>
          <a:xfrm>
            <a:off x="4834941" y="3616038"/>
            <a:ext cx="2261164" cy="719146"/>
            <a:chOff x="4821498" y="1358844"/>
            <a:chExt cx="2261164" cy="719146"/>
          </a:xfrm>
        </p:grpSpPr>
        <p:sp>
          <p:nvSpPr>
            <p:cNvPr id="64" name="Rectangle: Rounded Corners 63">
              <a:extLst>
                <a:ext uri="{FF2B5EF4-FFF2-40B4-BE49-F238E27FC236}">
                  <a16:creationId xmlns:a16="http://schemas.microsoft.com/office/drawing/2014/main" id="{8A5766B9-DA39-F1B0-7858-5D2A3AFDA7A7}"/>
                </a:ext>
              </a:extLst>
            </p:cNvPr>
            <p:cNvSpPr/>
            <p:nvPr/>
          </p:nvSpPr>
          <p:spPr>
            <a:xfrm>
              <a:off x="4860304" y="1392783"/>
              <a:ext cx="2183552" cy="66603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Rectangle: Rounded Corners 64">
              <a:extLst>
                <a:ext uri="{FF2B5EF4-FFF2-40B4-BE49-F238E27FC236}">
                  <a16:creationId xmlns:a16="http://schemas.microsoft.com/office/drawing/2014/main" id="{A67DC2F6-80E4-3664-7C61-DED497A756FF}"/>
                </a:ext>
              </a:extLst>
            </p:cNvPr>
            <p:cNvSpPr/>
            <p:nvPr/>
          </p:nvSpPr>
          <p:spPr>
            <a:xfrm>
              <a:off x="4870486" y="1358844"/>
              <a:ext cx="2212176" cy="7191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6" name="Group 65">
              <a:extLst>
                <a:ext uri="{FF2B5EF4-FFF2-40B4-BE49-F238E27FC236}">
                  <a16:creationId xmlns:a16="http://schemas.microsoft.com/office/drawing/2014/main" id="{E4801B21-9729-5AD2-3812-2A09E5004DDC}"/>
                </a:ext>
              </a:extLst>
            </p:cNvPr>
            <p:cNvGrpSpPr/>
            <p:nvPr/>
          </p:nvGrpSpPr>
          <p:grpSpPr>
            <a:xfrm>
              <a:off x="4821498" y="1511392"/>
              <a:ext cx="91440" cy="428560"/>
              <a:chOff x="8311168" y="2917354"/>
              <a:chExt cx="91440" cy="428560"/>
            </a:xfrm>
          </p:grpSpPr>
          <p:sp>
            <p:nvSpPr>
              <p:cNvPr id="68" name="Oval 67">
                <a:extLst>
                  <a:ext uri="{FF2B5EF4-FFF2-40B4-BE49-F238E27FC236}">
                    <a16:creationId xmlns:a16="http://schemas.microsoft.com/office/drawing/2014/main" id="{47D730A6-EEBF-9948-45C8-EE3DDCC6FAFF}"/>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Oval 68">
                <a:extLst>
                  <a:ext uri="{FF2B5EF4-FFF2-40B4-BE49-F238E27FC236}">
                    <a16:creationId xmlns:a16="http://schemas.microsoft.com/office/drawing/2014/main" id="{01D170C8-7AC6-0DAB-142B-C82CCA82562F}"/>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Oval 69">
                <a:extLst>
                  <a:ext uri="{FF2B5EF4-FFF2-40B4-BE49-F238E27FC236}">
                    <a16:creationId xmlns:a16="http://schemas.microsoft.com/office/drawing/2014/main" id="{EBFAC0AF-0F97-AADD-BE63-15BE2574F313}"/>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67" name="TextBox 66">
              <a:extLst>
                <a:ext uri="{FF2B5EF4-FFF2-40B4-BE49-F238E27FC236}">
                  <a16:creationId xmlns:a16="http://schemas.microsoft.com/office/drawing/2014/main" id="{3928B6D7-2CCD-458C-D6FD-E4EDF6E483A3}"/>
                </a:ext>
              </a:extLst>
            </p:cNvPr>
            <p:cNvSpPr txBox="1"/>
            <p:nvPr/>
          </p:nvSpPr>
          <p:spPr>
            <a:xfrm>
              <a:off x="4951745" y="1441173"/>
              <a:ext cx="2012678" cy="592470"/>
            </a:xfrm>
            <a:prstGeom prst="rect">
              <a:avLst/>
            </a:prstGeom>
            <a:noFill/>
          </p:spPr>
          <p:txBody>
            <a:bodyPr wrap="square">
              <a:spAutoFit/>
            </a:bodyPr>
            <a:lstStyle/>
            <a:p>
              <a:pPr algn="ctr" defTabSz="685800">
                <a:lnSpc>
                  <a:spcPts val="1300"/>
                </a:lnSpc>
                <a:buClrTx/>
              </a:pPr>
              <a:r>
                <a:rPr lang="en-US" sz="1200" b="1" kern="1200" dirty="0">
                  <a:latin typeface="Arial Narrow" panose="020B0604020202020204" pitchFamily="34" charset="0"/>
                  <a:ea typeface="+mn-ea"/>
                  <a:cs typeface="Arial Narrow" panose="020B0604020202020204" pitchFamily="34" charset="0"/>
                </a:rPr>
                <a:t>RR- / MDR-TB</a:t>
              </a:r>
            </a:p>
            <a:p>
              <a:pPr algn="ctr" defTabSz="685800">
                <a:lnSpc>
                  <a:spcPts val="1300"/>
                </a:lnSpc>
                <a:buClrTx/>
              </a:pPr>
              <a:r>
                <a:rPr lang="en-US" sz="1200" kern="1200" dirty="0">
                  <a:latin typeface="Arial Narrow" panose="020B0604020202020204" pitchFamily="34" charset="0"/>
                  <a:ea typeface="+mn-ea"/>
                  <a:cs typeface="Arial Narrow" panose="020B0604020202020204" pitchFamily="34" charset="0"/>
                </a:rPr>
                <a:t>rifampicin +/- isoniazid resistance </a:t>
              </a:r>
            </a:p>
          </p:txBody>
        </p:sp>
      </p:grpSp>
      <p:grpSp>
        <p:nvGrpSpPr>
          <p:cNvPr id="79" name="Group 78">
            <a:extLst>
              <a:ext uri="{FF2B5EF4-FFF2-40B4-BE49-F238E27FC236}">
                <a16:creationId xmlns:a16="http://schemas.microsoft.com/office/drawing/2014/main" id="{51784722-8E67-D620-62F5-0306FB05D09E}"/>
              </a:ext>
            </a:extLst>
          </p:cNvPr>
          <p:cNvGrpSpPr/>
          <p:nvPr/>
        </p:nvGrpSpPr>
        <p:grpSpPr>
          <a:xfrm>
            <a:off x="4827246" y="1927775"/>
            <a:ext cx="2261164" cy="619386"/>
            <a:chOff x="4821498" y="1358844"/>
            <a:chExt cx="2261164" cy="619386"/>
          </a:xfrm>
        </p:grpSpPr>
        <p:sp>
          <p:nvSpPr>
            <p:cNvPr id="80" name="Rectangle: Rounded Corners 79">
              <a:extLst>
                <a:ext uri="{FF2B5EF4-FFF2-40B4-BE49-F238E27FC236}">
                  <a16:creationId xmlns:a16="http://schemas.microsoft.com/office/drawing/2014/main" id="{F7EACB2A-24AD-67E6-40B7-77C2E7590DC9}"/>
                </a:ext>
              </a:extLst>
            </p:cNvPr>
            <p:cNvSpPr/>
            <p:nvPr/>
          </p:nvSpPr>
          <p:spPr>
            <a:xfrm>
              <a:off x="4860304" y="1392784"/>
              <a:ext cx="2183552" cy="564246"/>
            </a:xfrm>
            <a:prstGeom prst="roundRect">
              <a:avLst/>
            </a:prstGeom>
            <a:solidFill>
              <a:srgbClr val="C9B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1" name="Rectangle: Rounded Corners 80">
              <a:extLst>
                <a:ext uri="{FF2B5EF4-FFF2-40B4-BE49-F238E27FC236}">
                  <a16:creationId xmlns:a16="http://schemas.microsoft.com/office/drawing/2014/main" id="{FB8BF94A-4654-D03A-51AA-830B5B65064F}"/>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82" name="Group 81">
              <a:extLst>
                <a:ext uri="{FF2B5EF4-FFF2-40B4-BE49-F238E27FC236}">
                  <a16:creationId xmlns:a16="http://schemas.microsoft.com/office/drawing/2014/main" id="{BF0CE068-F4E0-67B5-98EF-B9EC2801DD4F}"/>
                </a:ext>
              </a:extLst>
            </p:cNvPr>
            <p:cNvGrpSpPr/>
            <p:nvPr/>
          </p:nvGrpSpPr>
          <p:grpSpPr>
            <a:xfrm>
              <a:off x="4821498" y="1456722"/>
              <a:ext cx="91440" cy="428560"/>
              <a:chOff x="8311168" y="2917354"/>
              <a:chExt cx="91440" cy="428560"/>
            </a:xfrm>
          </p:grpSpPr>
          <p:sp>
            <p:nvSpPr>
              <p:cNvPr id="84" name="Oval 83">
                <a:extLst>
                  <a:ext uri="{FF2B5EF4-FFF2-40B4-BE49-F238E27FC236}">
                    <a16:creationId xmlns:a16="http://schemas.microsoft.com/office/drawing/2014/main" id="{1C347BA2-CE87-8410-1CF2-8A3665429BE4}"/>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Oval 84">
                <a:extLst>
                  <a:ext uri="{FF2B5EF4-FFF2-40B4-BE49-F238E27FC236}">
                    <a16:creationId xmlns:a16="http://schemas.microsoft.com/office/drawing/2014/main" id="{00192D31-DB8D-1ECD-8BD0-383FF1BB7B04}"/>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6" name="Oval 85">
                <a:extLst>
                  <a:ext uri="{FF2B5EF4-FFF2-40B4-BE49-F238E27FC236}">
                    <a16:creationId xmlns:a16="http://schemas.microsoft.com/office/drawing/2014/main" id="{9DFE99A8-8E8D-75AF-BE62-9E9736F8B30D}"/>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83" name="TextBox 82">
              <a:extLst>
                <a:ext uri="{FF2B5EF4-FFF2-40B4-BE49-F238E27FC236}">
                  <a16:creationId xmlns:a16="http://schemas.microsoft.com/office/drawing/2014/main" id="{DB4664A0-B7BD-97BD-26D4-D54497B9A193}"/>
                </a:ext>
              </a:extLst>
            </p:cNvPr>
            <p:cNvSpPr txBox="1"/>
            <p:nvPr/>
          </p:nvSpPr>
          <p:spPr>
            <a:xfrm>
              <a:off x="4951745" y="1480932"/>
              <a:ext cx="2012678" cy="425758"/>
            </a:xfrm>
            <a:prstGeom prst="rect">
              <a:avLst/>
            </a:prstGeom>
            <a:noFill/>
          </p:spPr>
          <p:txBody>
            <a:bodyPr wrap="square">
              <a:spAutoFit/>
            </a:bodyPr>
            <a:lstStyle/>
            <a:p>
              <a:pPr algn="ctr" defTabSz="685800">
                <a:lnSpc>
                  <a:spcPts val="1300"/>
                </a:lnSpc>
                <a:buClrTx/>
              </a:pPr>
              <a:r>
                <a:rPr lang="en-US" sz="1200" b="1" kern="1200" dirty="0">
                  <a:latin typeface="Arial Narrow" panose="020B0604020202020204" pitchFamily="34" charset="0"/>
                  <a:ea typeface="+mn-ea"/>
                  <a:cs typeface="Arial Narrow" panose="020B0604020202020204" pitchFamily="34" charset="0"/>
                </a:rPr>
                <a:t>DS-TB</a:t>
              </a:r>
            </a:p>
            <a:p>
              <a:pPr algn="ctr" defTabSz="685800">
                <a:lnSpc>
                  <a:spcPts val="1300"/>
                </a:lnSpc>
                <a:buClrTx/>
              </a:pPr>
              <a:r>
                <a:rPr lang="en-US" sz="1200" kern="1200" dirty="0">
                  <a:latin typeface="Arial Narrow" panose="020B0604020202020204" pitchFamily="34" charset="0"/>
                  <a:ea typeface="+mn-ea"/>
                  <a:cs typeface="Arial Narrow" panose="020B0604020202020204" pitchFamily="34" charset="0"/>
                </a:rPr>
                <a:t>no resistance</a:t>
              </a:r>
            </a:p>
          </p:txBody>
        </p:sp>
      </p:grpSp>
      <p:pic>
        <p:nvPicPr>
          <p:cNvPr id="35" name="Graphic 34">
            <a:extLst>
              <a:ext uri="{FF2B5EF4-FFF2-40B4-BE49-F238E27FC236}">
                <a16:creationId xmlns:a16="http://schemas.microsoft.com/office/drawing/2014/main" id="{0050F0FD-4D99-0F9E-124A-DE0EA689DD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945465" y="1331410"/>
            <a:ext cx="946352" cy="45719"/>
          </a:xfrm>
          <a:prstGeom prst="rect">
            <a:avLst/>
          </a:prstGeom>
        </p:spPr>
      </p:pic>
      <p:pic>
        <p:nvPicPr>
          <p:cNvPr id="105" name="Graphic 104">
            <a:extLst>
              <a:ext uri="{FF2B5EF4-FFF2-40B4-BE49-F238E27FC236}">
                <a16:creationId xmlns:a16="http://schemas.microsoft.com/office/drawing/2014/main" id="{B91905FC-9254-DDD9-FD21-978497F875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922604" y="5263589"/>
            <a:ext cx="946352" cy="45719"/>
          </a:xfrm>
          <a:prstGeom prst="rect">
            <a:avLst/>
          </a:prstGeom>
        </p:spPr>
      </p:pic>
      <p:pic>
        <p:nvPicPr>
          <p:cNvPr id="116" name="Graphic 115">
            <a:extLst>
              <a:ext uri="{FF2B5EF4-FFF2-40B4-BE49-F238E27FC236}">
                <a16:creationId xmlns:a16="http://schemas.microsoft.com/office/drawing/2014/main" id="{41D32F27-F93A-3735-4C2F-115E857A34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930934" y="6056171"/>
            <a:ext cx="946352" cy="45719"/>
          </a:xfrm>
          <a:prstGeom prst="rect">
            <a:avLst/>
          </a:prstGeom>
        </p:spPr>
      </p:pic>
      <p:pic>
        <p:nvPicPr>
          <p:cNvPr id="72" name="Graphic 71">
            <a:extLst>
              <a:ext uri="{FF2B5EF4-FFF2-40B4-BE49-F238E27FC236}">
                <a16:creationId xmlns:a16="http://schemas.microsoft.com/office/drawing/2014/main" id="{E88B9059-41BC-D8A8-71DE-72CB24D25D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922604" y="3771204"/>
            <a:ext cx="946352" cy="45719"/>
          </a:xfrm>
          <a:prstGeom prst="rect">
            <a:avLst/>
          </a:prstGeom>
        </p:spPr>
      </p:pic>
      <p:pic>
        <p:nvPicPr>
          <p:cNvPr id="48" name="Graphic 47">
            <a:extLst>
              <a:ext uri="{FF2B5EF4-FFF2-40B4-BE49-F238E27FC236}">
                <a16:creationId xmlns:a16="http://schemas.microsoft.com/office/drawing/2014/main" id="{95F37697-FCF3-1302-5520-52B8075200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945465" y="2023926"/>
            <a:ext cx="946352" cy="45719"/>
          </a:xfrm>
          <a:prstGeom prst="rect">
            <a:avLst/>
          </a:prstGeom>
        </p:spPr>
      </p:pic>
      <p:pic>
        <p:nvPicPr>
          <p:cNvPr id="29" name="Graphic 28">
            <a:extLst>
              <a:ext uri="{FF2B5EF4-FFF2-40B4-BE49-F238E27FC236}">
                <a16:creationId xmlns:a16="http://schemas.microsoft.com/office/drawing/2014/main" id="{4FC5EC2A-6C97-74C0-E61E-5E7B0DEF44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7022638" y="1356685"/>
            <a:ext cx="946352" cy="45719"/>
          </a:xfrm>
          <a:prstGeom prst="rect">
            <a:avLst/>
          </a:prstGeom>
        </p:spPr>
      </p:pic>
      <p:pic>
        <p:nvPicPr>
          <p:cNvPr id="104" name="Graphic 103">
            <a:extLst>
              <a:ext uri="{FF2B5EF4-FFF2-40B4-BE49-F238E27FC236}">
                <a16:creationId xmlns:a16="http://schemas.microsoft.com/office/drawing/2014/main" id="{ADDA311E-2BC3-DD2B-C12B-6546D46948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6999777" y="5288864"/>
            <a:ext cx="946352" cy="45719"/>
          </a:xfrm>
          <a:prstGeom prst="rect">
            <a:avLst/>
          </a:prstGeom>
        </p:spPr>
      </p:pic>
      <p:pic>
        <p:nvPicPr>
          <p:cNvPr id="115" name="Graphic 114">
            <a:extLst>
              <a:ext uri="{FF2B5EF4-FFF2-40B4-BE49-F238E27FC236}">
                <a16:creationId xmlns:a16="http://schemas.microsoft.com/office/drawing/2014/main" id="{3E0F4771-92A4-2F11-CD50-AC10EBE19E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7008107" y="6081446"/>
            <a:ext cx="946352" cy="45719"/>
          </a:xfrm>
          <a:prstGeom prst="rect">
            <a:avLst/>
          </a:prstGeom>
        </p:spPr>
      </p:pic>
      <p:pic>
        <p:nvPicPr>
          <p:cNvPr id="126" name="Graphic 125">
            <a:extLst>
              <a:ext uri="{FF2B5EF4-FFF2-40B4-BE49-F238E27FC236}">
                <a16:creationId xmlns:a16="http://schemas.microsoft.com/office/drawing/2014/main" id="{D82AE358-3537-CB8C-9D2A-21387924A7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170994" flipH="1">
            <a:off x="6965900" y="5572135"/>
            <a:ext cx="946352" cy="45719"/>
          </a:xfrm>
          <a:prstGeom prst="rect">
            <a:avLst/>
          </a:prstGeom>
        </p:spPr>
      </p:pic>
      <p:pic>
        <p:nvPicPr>
          <p:cNvPr id="71" name="Graphic 70">
            <a:extLst>
              <a:ext uri="{FF2B5EF4-FFF2-40B4-BE49-F238E27FC236}">
                <a16:creationId xmlns:a16="http://schemas.microsoft.com/office/drawing/2014/main" id="{EDD021EE-42A8-E468-BBEB-680F6F6035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6999777" y="3796479"/>
            <a:ext cx="946352" cy="45719"/>
          </a:xfrm>
          <a:prstGeom prst="rect">
            <a:avLst/>
          </a:prstGeom>
        </p:spPr>
      </p:pic>
      <p:pic>
        <p:nvPicPr>
          <p:cNvPr id="47" name="Graphic 46">
            <a:extLst>
              <a:ext uri="{FF2B5EF4-FFF2-40B4-BE49-F238E27FC236}">
                <a16:creationId xmlns:a16="http://schemas.microsoft.com/office/drawing/2014/main" id="{BE1BED3B-0BED-0F85-A711-59C31E058D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7022638" y="2049201"/>
            <a:ext cx="946352" cy="45719"/>
          </a:xfrm>
          <a:prstGeom prst="rect">
            <a:avLst/>
          </a:prstGeom>
        </p:spPr>
      </p:pic>
      <p:pic>
        <p:nvPicPr>
          <p:cNvPr id="14" name="Graphic 13">
            <a:extLst>
              <a:ext uri="{FF2B5EF4-FFF2-40B4-BE49-F238E27FC236}">
                <a16:creationId xmlns:a16="http://schemas.microsoft.com/office/drawing/2014/main" id="{5A24C398-A649-AA0E-DE0B-99E92BE8A0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170994" flipH="1">
            <a:off x="6965900" y="4046955"/>
            <a:ext cx="946352" cy="45719"/>
          </a:xfrm>
          <a:prstGeom prst="rect">
            <a:avLst/>
          </a:prstGeom>
        </p:spPr>
      </p:pic>
      <p:pic>
        <p:nvPicPr>
          <p:cNvPr id="15" name="Graphic 14">
            <a:extLst>
              <a:ext uri="{FF2B5EF4-FFF2-40B4-BE49-F238E27FC236}">
                <a16:creationId xmlns:a16="http://schemas.microsoft.com/office/drawing/2014/main" id="{B170D258-1A1B-87AC-A9E5-1C9675CFCF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170994" flipH="1">
            <a:off x="6979849" y="2337407"/>
            <a:ext cx="946352" cy="45719"/>
          </a:xfrm>
          <a:prstGeom prst="rect">
            <a:avLst/>
          </a:prstGeom>
        </p:spPr>
      </p:pic>
      <p:sp>
        <p:nvSpPr>
          <p:cNvPr id="40" name="TextBox 39">
            <a:extLst>
              <a:ext uri="{FF2B5EF4-FFF2-40B4-BE49-F238E27FC236}">
                <a16:creationId xmlns:a16="http://schemas.microsoft.com/office/drawing/2014/main" id="{34685ECA-5CE5-F602-9ED6-F76462EBB4E5}"/>
              </a:ext>
            </a:extLst>
          </p:cNvPr>
          <p:cNvSpPr txBox="1"/>
          <p:nvPr/>
        </p:nvSpPr>
        <p:spPr>
          <a:xfrm>
            <a:off x="4884794" y="1232504"/>
            <a:ext cx="868423" cy="523220"/>
          </a:xfrm>
          <a:prstGeom prst="rect">
            <a:avLst/>
          </a:prstGeom>
          <a:noFill/>
        </p:spPr>
        <p:txBody>
          <a:bodyPr wrap="square" rtlCol="0">
            <a:spAutoFit/>
          </a:bodyPr>
          <a:lstStyle/>
          <a:p>
            <a:r>
              <a:rPr lang="en-US" sz="2800" dirty="0">
                <a:solidFill>
                  <a:schemeClr val="accent1"/>
                </a:solidFill>
                <a:latin typeface="+mj-lt"/>
              </a:rPr>
              <a:t>1</a:t>
            </a:r>
          </a:p>
        </p:txBody>
      </p:sp>
      <p:sp>
        <p:nvSpPr>
          <p:cNvPr id="41" name="TextBox 40">
            <a:extLst>
              <a:ext uri="{FF2B5EF4-FFF2-40B4-BE49-F238E27FC236}">
                <a16:creationId xmlns:a16="http://schemas.microsoft.com/office/drawing/2014/main" id="{818E512A-1C7E-28DF-5360-91B91023600E}"/>
              </a:ext>
            </a:extLst>
          </p:cNvPr>
          <p:cNvSpPr txBox="1"/>
          <p:nvPr/>
        </p:nvSpPr>
        <p:spPr>
          <a:xfrm>
            <a:off x="4872785" y="1904142"/>
            <a:ext cx="868423" cy="523220"/>
          </a:xfrm>
          <a:prstGeom prst="rect">
            <a:avLst/>
          </a:prstGeom>
          <a:noFill/>
        </p:spPr>
        <p:txBody>
          <a:bodyPr wrap="square" rtlCol="0">
            <a:spAutoFit/>
          </a:bodyPr>
          <a:lstStyle/>
          <a:p>
            <a:r>
              <a:rPr lang="en-US" sz="2800" dirty="0">
                <a:solidFill>
                  <a:srgbClr val="504068"/>
                </a:solidFill>
                <a:latin typeface="+mj-lt"/>
              </a:rPr>
              <a:t>4</a:t>
            </a:r>
          </a:p>
        </p:txBody>
      </p:sp>
      <p:sp>
        <p:nvSpPr>
          <p:cNvPr id="42" name="TextBox 41">
            <a:extLst>
              <a:ext uri="{FF2B5EF4-FFF2-40B4-BE49-F238E27FC236}">
                <a16:creationId xmlns:a16="http://schemas.microsoft.com/office/drawing/2014/main" id="{5482F9EF-42D9-CB75-116A-622A445B96E1}"/>
              </a:ext>
            </a:extLst>
          </p:cNvPr>
          <p:cNvSpPr txBox="1"/>
          <p:nvPr/>
        </p:nvSpPr>
        <p:spPr>
          <a:xfrm>
            <a:off x="4877576" y="3601458"/>
            <a:ext cx="868423" cy="523220"/>
          </a:xfrm>
          <a:prstGeom prst="rect">
            <a:avLst/>
          </a:prstGeom>
          <a:noFill/>
        </p:spPr>
        <p:txBody>
          <a:bodyPr wrap="square" rtlCol="0">
            <a:spAutoFit/>
          </a:bodyPr>
          <a:lstStyle/>
          <a:p>
            <a:r>
              <a:rPr lang="en-US" sz="2800" dirty="0">
                <a:solidFill>
                  <a:srgbClr val="04624F"/>
                </a:solidFill>
                <a:latin typeface="+mj-lt"/>
              </a:rPr>
              <a:t>6</a:t>
            </a:r>
          </a:p>
        </p:txBody>
      </p:sp>
      <p:sp>
        <p:nvSpPr>
          <p:cNvPr id="3" name="TextBox 2">
            <a:extLst>
              <a:ext uri="{FF2B5EF4-FFF2-40B4-BE49-F238E27FC236}">
                <a16:creationId xmlns:a16="http://schemas.microsoft.com/office/drawing/2014/main" id="{F60AE7A1-81A4-919C-326D-0B36D4ED3EB5}"/>
              </a:ext>
            </a:extLst>
          </p:cNvPr>
          <p:cNvSpPr txBox="1"/>
          <p:nvPr/>
        </p:nvSpPr>
        <p:spPr>
          <a:xfrm>
            <a:off x="4849129" y="5048784"/>
            <a:ext cx="868423" cy="523220"/>
          </a:xfrm>
          <a:prstGeom prst="rect">
            <a:avLst/>
          </a:prstGeom>
          <a:noFill/>
        </p:spPr>
        <p:txBody>
          <a:bodyPr wrap="square" rtlCol="0">
            <a:spAutoFit/>
          </a:bodyPr>
          <a:lstStyle/>
          <a:p>
            <a:r>
              <a:rPr lang="en-US" sz="2800" dirty="0">
                <a:solidFill>
                  <a:srgbClr val="04624F"/>
                </a:solidFill>
                <a:latin typeface="+mj-lt"/>
              </a:rPr>
              <a:t>6</a:t>
            </a:r>
          </a:p>
        </p:txBody>
      </p:sp>
      <p:sp>
        <p:nvSpPr>
          <p:cNvPr id="4" name="TextBox 3">
            <a:extLst>
              <a:ext uri="{FF2B5EF4-FFF2-40B4-BE49-F238E27FC236}">
                <a16:creationId xmlns:a16="http://schemas.microsoft.com/office/drawing/2014/main" id="{9C81FD2D-E516-E215-AD4A-989DEF584000}"/>
              </a:ext>
            </a:extLst>
          </p:cNvPr>
          <p:cNvSpPr txBox="1"/>
          <p:nvPr/>
        </p:nvSpPr>
        <p:spPr>
          <a:xfrm>
            <a:off x="4844296" y="5835473"/>
            <a:ext cx="868423" cy="523220"/>
          </a:xfrm>
          <a:prstGeom prst="rect">
            <a:avLst/>
          </a:prstGeom>
          <a:noFill/>
        </p:spPr>
        <p:txBody>
          <a:bodyPr wrap="square" rtlCol="0">
            <a:spAutoFit/>
          </a:bodyPr>
          <a:lstStyle/>
          <a:p>
            <a:r>
              <a:rPr lang="en-US" sz="2800" dirty="0">
                <a:solidFill>
                  <a:srgbClr val="04624F"/>
                </a:solidFill>
                <a:latin typeface="+mj-lt"/>
              </a:rPr>
              <a:t>6</a:t>
            </a:r>
          </a:p>
        </p:txBody>
      </p:sp>
      <p:sp>
        <p:nvSpPr>
          <p:cNvPr id="5" name="TextBox 4">
            <a:extLst>
              <a:ext uri="{FF2B5EF4-FFF2-40B4-BE49-F238E27FC236}">
                <a16:creationId xmlns:a16="http://schemas.microsoft.com/office/drawing/2014/main" id="{AA87CBB6-DF58-031D-B9BE-6C956E5982FD}"/>
              </a:ext>
            </a:extLst>
          </p:cNvPr>
          <p:cNvSpPr txBox="1"/>
          <p:nvPr/>
        </p:nvSpPr>
        <p:spPr>
          <a:xfrm>
            <a:off x="1152342" y="6611779"/>
            <a:ext cx="11039658" cy="246221"/>
          </a:xfrm>
          <a:prstGeom prst="rect">
            <a:avLst/>
          </a:prstGeom>
          <a:noFill/>
        </p:spPr>
        <p:txBody>
          <a:bodyPr wrap="square" rtlCol="0">
            <a:spAutoFit/>
          </a:bodyPr>
          <a:lstStyle/>
          <a:p>
            <a:pPr algn="r"/>
            <a:r>
              <a:rPr lang="en-US" sz="1000" dirty="0">
                <a:latin typeface="Arial Narrow" panose="020B0604020202020204" pitchFamily="34" charset="0"/>
                <a:cs typeface="Arial Narrow" panose="020B0604020202020204" pitchFamily="34" charset="0"/>
              </a:rPr>
              <a:t>*examples of individualized regimens containing 4-5 medicines selected according to the WHO table of priority medicines; composition will vary depending on the individual’s profile of drug-resistance and potentially other factors.</a:t>
            </a:r>
          </a:p>
        </p:txBody>
      </p:sp>
    </p:spTree>
    <p:extLst>
      <p:ext uri="{BB962C8B-B14F-4D97-AF65-F5344CB8AC3E}">
        <p14:creationId xmlns:p14="http://schemas.microsoft.com/office/powerpoint/2010/main" val="207529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CB7E0B-1B46-8814-DDFA-C0889CA0BB0A}"/>
              </a:ext>
            </a:extLst>
          </p:cNvPr>
          <p:cNvGrpSpPr/>
          <p:nvPr/>
        </p:nvGrpSpPr>
        <p:grpSpPr>
          <a:xfrm>
            <a:off x="-197342" y="1096583"/>
            <a:ext cx="4056219" cy="539770"/>
            <a:chOff x="1095725" y="2579068"/>
            <a:chExt cx="4056219" cy="539770"/>
          </a:xfrm>
        </p:grpSpPr>
        <p:sp>
          <p:nvSpPr>
            <p:cNvPr id="3" name="TextBox 2">
              <a:extLst>
                <a:ext uri="{FF2B5EF4-FFF2-40B4-BE49-F238E27FC236}">
                  <a16:creationId xmlns:a16="http://schemas.microsoft.com/office/drawing/2014/main" id="{1E3E91A3-3993-D089-9E3A-44CBB285EFA5}"/>
                </a:ext>
              </a:extLst>
            </p:cNvPr>
            <p:cNvSpPr txBox="1"/>
            <p:nvPr/>
          </p:nvSpPr>
          <p:spPr>
            <a:xfrm>
              <a:off x="1095725" y="2579068"/>
              <a:ext cx="4056218" cy="523220"/>
            </a:xfrm>
            <a:prstGeom prst="rect">
              <a:avLst/>
            </a:prstGeom>
            <a:noFill/>
          </p:spPr>
          <p:txBody>
            <a:bodyPr wrap="square" rtlCol="0">
              <a:spAutoFit/>
            </a:bodyPr>
            <a:lstStyle/>
            <a:p>
              <a:pPr algn="ctr"/>
              <a:r>
                <a:rPr lang="en-US" sz="2800" dirty="0">
                  <a:solidFill>
                    <a:schemeClr val="accent5"/>
                  </a:solidFill>
                  <a:latin typeface="+mj-lt"/>
                </a:rPr>
                <a:t>TB Prevention</a:t>
              </a:r>
            </a:p>
          </p:txBody>
        </p:sp>
        <p:sp>
          <p:nvSpPr>
            <p:cNvPr id="4" name="TextBox 3">
              <a:extLst>
                <a:ext uri="{FF2B5EF4-FFF2-40B4-BE49-F238E27FC236}">
                  <a16:creationId xmlns:a16="http://schemas.microsoft.com/office/drawing/2014/main" id="{770CB232-0AE2-FE3A-FDE3-69A7D7A3CE01}"/>
                </a:ext>
              </a:extLst>
            </p:cNvPr>
            <p:cNvSpPr txBox="1"/>
            <p:nvPr/>
          </p:nvSpPr>
          <p:spPr>
            <a:xfrm>
              <a:off x="1127950" y="2595618"/>
              <a:ext cx="4023994" cy="523220"/>
            </a:xfrm>
            <a:prstGeom prst="rect">
              <a:avLst/>
            </a:prstGeom>
            <a:noFill/>
          </p:spPr>
          <p:txBody>
            <a:bodyPr wrap="square" rtlCol="0">
              <a:spAutoFit/>
            </a:bodyPr>
            <a:lstStyle/>
            <a:p>
              <a:pPr algn="ctr"/>
              <a:r>
                <a:rPr lang="en-US" sz="2800" dirty="0">
                  <a:ln>
                    <a:solidFill>
                      <a:sysClr val="windowText" lastClr="000000"/>
                    </a:solidFill>
                  </a:ln>
                  <a:noFill/>
                  <a:latin typeface="+mj-lt"/>
                </a:rPr>
                <a:t>TB Prevention</a:t>
              </a:r>
            </a:p>
          </p:txBody>
        </p:sp>
      </p:grpSp>
      <p:sp>
        <p:nvSpPr>
          <p:cNvPr id="5" name="Rectangle 2">
            <a:extLst>
              <a:ext uri="{FF2B5EF4-FFF2-40B4-BE49-F238E27FC236}">
                <a16:creationId xmlns:a16="http://schemas.microsoft.com/office/drawing/2014/main" id="{231D7EDC-5C8B-0F64-E953-7DA86459D0EB}"/>
              </a:ext>
            </a:extLst>
          </p:cNvPr>
          <p:cNvSpPr txBox="1">
            <a:spLocks noChangeArrowheads="1"/>
          </p:cNvSpPr>
          <p:nvPr/>
        </p:nvSpPr>
        <p:spPr>
          <a:xfrm>
            <a:off x="432752" y="464286"/>
            <a:ext cx="9355304"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NOW AND THEN </a:t>
            </a:r>
            <a:r>
              <a:rPr lang="en-US" sz="2000" b="1" dirty="0">
                <a:latin typeface="Arial Black" charset="0"/>
                <a:ea typeface="Arial Black" charset="0"/>
                <a:cs typeface="Arial Black" charset="0"/>
              </a:rPr>
              <a:t>CONTINUED</a:t>
            </a:r>
            <a:endParaRPr lang="en-US" sz="3200" b="1" dirty="0">
              <a:latin typeface="Arial Black" charset="0"/>
              <a:ea typeface="Arial Black" charset="0"/>
              <a:cs typeface="Arial Black" charset="0"/>
            </a:endParaRPr>
          </a:p>
        </p:txBody>
      </p:sp>
      <p:sp>
        <p:nvSpPr>
          <p:cNvPr id="6" name="TextBox 5">
            <a:extLst>
              <a:ext uri="{FF2B5EF4-FFF2-40B4-BE49-F238E27FC236}">
                <a16:creationId xmlns:a16="http://schemas.microsoft.com/office/drawing/2014/main" id="{E0B57A38-E584-831C-CCF5-AB75DDD7A295}"/>
              </a:ext>
            </a:extLst>
          </p:cNvPr>
          <p:cNvSpPr txBox="1"/>
          <p:nvPr/>
        </p:nvSpPr>
        <p:spPr>
          <a:xfrm>
            <a:off x="494000" y="1597839"/>
            <a:ext cx="2688661" cy="369332"/>
          </a:xfrm>
          <a:prstGeom prst="rect">
            <a:avLst/>
          </a:prstGeom>
          <a:noFill/>
        </p:spPr>
        <p:txBody>
          <a:bodyPr wrap="square">
            <a:spAutoFit/>
          </a:bodyPr>
          <a:lstStyle/>
          <a:p>
            <a:pPr algn="ctr">
              <a:spcAft>
                <a:spcPts val="2400"/>
              </a:spcAft>
            </a:pPr>
            <a:r>
              <a:rPr lang="en-US" dirty="0">
                <a:latin typeface="+mj-lt"/>
                <a:cs typeface="Arial" panose="020B0604020202020204" pitchFamily="34" charset="0"/>
              </a:rPr>
              <a:t>6+ </a:t>
            </a:r>
            <a:r>
              <a:rPr lang="en-US" dirty="0">
                <a:latin typeface="+mj-lt"/>
                <a:cs typeface="Arial" panose="020B0604020202020204" pitchFamily="34" charset="0"/>
                <a:sym typeface="Wingdings" panose="05000000000000000000" pitchFamily="2" charset="2"/>
              </a:rPr>
              <a:t> </a:t>
            </a:r>
            <a:r>
              <a:rPr lang="en-US" dirty="0">
                <a:latin typeface="+mj-lt"/>
                <a:cs typeface="Arial" panose="020B0604020202020204" pitchFamily="34" charset="0"/>
              </a:rPr>
              <a:t>1 month</a:t>
            </a:r>
          </a:p>
        </p:txBody>
      </p:sp>
      <p:grpSp>
        <p:nvGrpSpPr>
          <p:cNvPr id="7" name="Group 6">
            <a:extLst>
              <a:ext uri="{FF2B5EF4-FFF2-40B4-BE49-F238E27FC236}">
                <a16:creationId xmlns:a16="http://schemas.microsoft.com/office/drawing/2014/main" id="{95A3B279-1512-4D09-262E-568239B16771}"/>
              </a:ext>
            </a:extLst>
          </p:cNvPr>
          <p:cNvGrpSpPr/>
          <p:nvPr/>
        </p:nvGrpSpPr>
        <p:grpSpPr>
          <a:xfrm>
            <a:off x="477451" y="2323365"/>
            <a:ext cx="810360" cy="740171"/>
            <a:chOff x="7164545" y="1294631"/>
            <a:chExt cx="810360" cy="740171"/>
          </a:xfrm>
        </p:grpSpPr>
        <p:pic>
          <p:nvPicPr>
            <p:cNvPr id="8" name="Graphic 7">
              <a:extLst>
                <a:ext uri="{FF2B5EF4-FFF2-40B4-BE49-F238E27FC236}">
                  <a16:creationId xmlns:a16="http://schemas.microsoft.com/office/drawing/2014/main" id="{0979F958-7847-A2A2-D293-CDD769D913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9" name="Subtitle 1">
              <a:extLst>
                <a:ext uri="{FF2B5EF4-FFF2-40B4-BE49-F238E27FC236}">
                  <a16:creationId xmlns:a16="http://schemas.microsoft.com/office/drawing/2014/main" id="{66AD1DD7-BDE4-FD6D-E31A-8D5A3DE637FF}"/>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1</a:t>
              </a:r>
              <a:endParaRPr lang="en-US" sz="800" dirty="0">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BD6368D3-011A-DC6D-F5F9-33F6ED454E79}"/>
              </a:ext>
            </a:extLst>
          </p:cNvPr>
          <p:cNvGrpSpPr/>
          <p:nvPr/>
        </p:nvGrpSpPr>
        <p:grpSpPr>
          <a:xfrm>
            <a:off x="1424073" y="2318828"/>
            <a:ext cx="810360" cy="740171"/>
            <a:chOff x="7164545" y="1294631"/>
            <a:chExt cx="810360" cy="740171"/>
          </a:xfrm>
        </p:grpSpPr>
        <p:pic>
          <p:nvPicPr>
            <p:cNvPr id="11" name="Graphic 10">
              <a:extLst>
                <a:ext uri="{FF2B5EF4-FFF2-40B4-BE49-F238E27FC236}">
                  <a16:creationId xmlns:a16="http://schemas.microsoft.com/office/drawing/2014/main" id="{9551D44E-D423-0BA5-A5DE-80B9BA7BF9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2" name="Subtitle 1">
              <a:extLst>
                <a:ext uri="{FF2B5EF4-FFF2-40B4-BE49-F238E27FC236}">
                  <a16:creationId xmlns:a16="http://schemas.microsoft.com/office/drawing/2014/main" id="{3B2F779B-474F-9649-1980-77029AAF1F1B}"/>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2</a:t>
              </a:r>
              <a:endParaRPr lang="en-US" sz="80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D5999331-D92E-78E7-749D-898A3E414326}"/>
              </a:ext>
            </a:extLst>
          </p:cNvPr>
          <p:cNvGrpSpPr/>
          <p:nvPr/>
        </p:nvGrpSpPr>
        <p:grpSpPr>
          <a:xfrm>
            <a:off x="2387976" y="2318828"/>
            <a:ext cx="810360" cy="740171"/>
            <a:chOff x="7164545" y="1294631"/>
            <a:chExt cx="810360" cy="740171"/>
          </a:xfrm>
        </p:grpSpPr>
        <p:pic>
          <p:nvPicPr>
            <p:cNvPr id="14" name="Graphic 13">
              <a:extLst>
                <a:ext uri="{FF2B5EF4-FFF2-40B4-BE49-F238E27FC236}">
                  <a16:creationId xmlns:a16="http://schemas.microsoft.com/office/drawing/2014/main" id="{C61D9B38-120C-E64D-4CF9-A5D93B4BC4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5" name="Subtitle 1">
              <a:extLst>
                <a:ext uri="{FF2B5EF4-FFF2-40B4-BE49-F238E27FC236}">
                  <a16:creationId xmlns:a16="http://schemas.microsoft.com/office/drawing/2014/main" id="{552E2B70-04BE-05AC-8280-6B0FC9E6A458}"/>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3</a:t>
              </a:r>
              <a:endParaRPr lang="en-US" sz="800" dirty="0">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4FDD759E-167A-19DD-9F11-696382547D74}"/>
              </a:ext>
            </a:extLst>
          </p:cNvPr>
          <p:cNvGrpSpPr/>
          <p:nvPr/>
        </p:nvGrpSpPr>
        <p:grpSpPr>
          <a:xfrm>
            <a:off x="477903" y="3225729"/>
            <a:ext cx="810360" cy="740171"/>
            <a:chOff x="7164545" y="1294631"/>
            <a:chExt cx="810360" cy="740171"/>
          </a:xfrm>
        </p:grpSpPr>
        <p:pic>
          <p:nvPicPr>
            <p:cNvPr id="17" name="Graphic 16">
              <a:extLst>
                <a:ext uri="{FF2B5EF4-FFF2-40B4-BE49-F238E27FC236}">
                  <a16:creationId xmlns:a16="http://schemas.microsoft.com/office/drawing/2014/main" id="{6AF08B4C-4933-0B0E-A19A-ADECFEE096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8" name="Subtitle 1">
              <a:extLst>
                <a:ext uri="{FF2B5EF4-FFF2-40B4-BE49-F238E27FC236}">
                  <a16:creationId xmlns:a16="http://schemas.microsoft.com/office/drawing/2014/main" id="{E1139FF9-5A51-C494-0667-ED276E51B4D1}"/>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4</a:t>
              </a:r>
              <a:endParaRPr lang="en-US" sz="800" dirty="0">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2625875A-5D54-D7F0-5D58-73B4A1B23F6C}"/>
              </a:ext>
            </a:extLst>
          </p:cNvPr>
          <p:cNvGrpSpPr/>
          <p:nvPr/>
        </p:nvGrpSpPr>
        <p:grpSpPr>
          <a:xfrm>
            <a:off x="1424525" y="3221192"/>
            <a:ext cx="810360" cy="740171"/>
            <a:chOff x="7164545" y="1294631"/>
            <a:chExt cx="810360" cy="740171"/>
          </a:xfrm>
        </p:grpSpPr>
        <p:pic>
          <p:nvPicPr>
            <p:cNvPr id="20" name="Graphic 19">
              <a:extLst>
                <a:ext uri="{FF2B5EF4-FFF2-40B4-BE49-F238E27FC236}">
                  <a16:creationId xmlns:a16="http://schemas.microsoft.com/office/drawing/2014/main" id="{DC91A6E3-9C1A-01F2-F1E3-C110C6B00C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21" name="Subtitle 1">
              <a:extLst>
                <a:ext uri="{FF2B5EF4-FFF2-40B4-BE49-F238E27FC236}">
                  <a16:creationId xmlns:a16="http://schemas.microsoft.com/office/drawing/2014/main" id="{A9690150-3038-1993-7D06-9E93F07426C9}"/>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5</a:t>
              </a:r>
              <a:endParaRPr lang="en-US" sz="800" dirty="0">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6F96E18B-0E57-1869-24E1-01295DB42413}"/>
              </a:ext>
            </a:extLst>
          </p:cNvPr>
          <p:cNvGrpSpPr/>
          <p:nvPr/>
        </p:nvGrpSpPr>
        <p:grpSpPr>
          <a:xfrm>
            <a:off x="2388428" y="3221192"/>
            <a:ext cx="810360" cy="740171"/>
            <a:chOff x="7164545" y="1294631"/>
            <a:chExt cx="810360" cy="740171"/>
          </a:xfrm>
        </p:grpSpPr>
        <p:pic>
          <p:nvPicPr>
            <p:cNvPr id="23" name="Graphic 22">
              <a:extLst>
                <a:ext uri="{FF2B5EF4-FFF2-40B4-BE49-F238E27FC236}">
                  <a16:creationId xmlns:a16="http://schemas.microsoft.com/office/drawing/2014/main" id="{3E659342-6342-A8A5-B791-B073B263E6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24" name="Subtitle 1">
              <a:extLst>
                <a:ext uri="{FF2B5EF4-FFF2-40B4-BE49-F238E27FC236}">
                  <a16:creationId xmlns:a16="http://schemas.microsoft.com/office/drawing/2014/main" id="{9031B855-525B-3381-1803-2474C9B5CC85}"/>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6+</a:t>
              </a:r>
              <a:endParaRPr lang="en-US" sz="800" dirty="0">
                <a:latin typeface="Arial" panose="020B0604020202020204" pitchFamily="34" charset="0"/>
                <a:cs typeface="Arial" panose="020B0604020202020204" pitchFamily="34" charset="0"/>
              </a:endParaRPr>
            </a:p>
          </p:txBody>
        </p:sp>
      </p:grpSp>
      <p:sp>
        <p:nvSpPr>
          <p:cNvPr id="131" name="Graphic 24" descr="Close with solid fill">
            <a:extLst>
              <a:ext uri="{FF2B5EF4-FFF2-40B4-BE49-F238E27FC236}">
                <a16:creationId xmlns:a16="http://schemas.microsoft.com/office/drawing/2014/main" id="{AA0E0F33-937C-2365-BE18-51FAB1EFC7B9}"/>
              </a:ext>
            </a:extLst>
          </p:cNvPr>
          <p:cNvSpPr/>
          <p:nvPr/>
        </p:nvSpPr>
        <p:spPr>
          <a:xfrm>
            <a:off x="1473192" y="2356265"/>
            <a:ext cx="674370" cy="67437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000000">
              <a:alpha val="52000"/>
            </a:srgbClr>
          </a:solidFill>
          <a:ln w="9525" cap="flat">
            <a:noFill/>
            <a:prstDash val="solid"/>
            <a:miter/>
          </a:ln>
        </p:spPr>
        <p:txBody>
          <a:bodyPr rtlCol="0" anchor="ctr"/>
          <a:lstStyle/>
          <a:p>
            <a:endParaRPr lang="en-US"/>
          </a:p>
        </p:txBody>
      </p:sp>
      <p:sp>
        <p:nvSpPr>
          <p:cNvPr id="132" name="Graphic 25" descr="Close with solid fill">
            <a:extLst>
              <a:ext uri="{FF2B5EF4-FFF2-40B4-BE49-F238E27FC236}">
                <a16:creationId xmlns:a16="http://schemas.microsoft.com/office/drawing/2014/main" id="{0C666B8B-F4A4-63A1-494C-B14451ED17F7}"/>
              </a:ext>
            </a:extLst>
          </p:cNvPr>
          <p:cNvSpPr/>
          <p:nvPr/>
        </p:nvSpPr>
        <p:spPr>
          <a:xfrm>
            <a:off x="2444493" y="2354549"/>
            <a:ext cx="674370" cy="67437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000000">
              <a:alpha val="50000"/>
            </a:srgbClr>
          </a:solidFill>
          <a:ln w="9525" cap="flat">
            <a:noFill/>
            <a:prstDash val="solid"/>
            <a:miter/>
          </a:ln>
        </p:spPr>
        <p:txBody>
          <a:bodyPr rtlCol="0" anchor="ctr"/>
          <a:lstStyle/>
          <a:p>
            <a:endParaRPr lang="en-US"/>
          </a:p>
        </p:txBody>
      </p:sp>
      <p:pic>
        <p:nvPicPr>
          <p:cNvPr id="27" name="Graphic 26" descr="Close with solid fill">
            <a:extLst>
              <a:ext uri="{FF2B5EF4-FFF2-40B4-BE49-F238E27FC236}">
                <a16:creationId xmlns:a16="http://schemas.microsoft.com/office/drawing/2014/main" id="{D81A487F-7885-B9D6-9A13-B5EFE37087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583" y="3117035"/>
            <a:ext cx="914400" cy="914400"/>
          </a:xfrm>
          <a:prstGeom prst="rect">
            <a:avLst/>
          </a:prstGeom>
        </p:spPr>
      </p:pic>
      <p:pic>
        <p:nvPicPr>
          <p:cNvPr id="28" name="Graphic 27" descr="Close with solid fill">
            <a:extLst>
              <a:ext uri="{FF2B5EF4-FFF2-40B4-BE49-F238E27FC236}">
                <a16:creationId xmlns:a16="http://schemas.microsoft.com/office/drawing/2014/main" id="{72C3337E-107E-DA5A-377D-B1758FF8A9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7884" y="3083420"/>
            <a:ext cx="914400" cy="914400"/>
          </a:xfrm>
          <a:prstGeom prst="rect">
            <a:avLst/>
          </a:prstGeom>
        </p:spPr>
      </p:pic>
      <p:pic>
        <p:nvPicPr>
          <p:cNvPr id="29" name="Graphic 28" descr="Close with solid fill">
            <a:extLst>
              <a:ext uri="{FF2B5EF4-FFF2-40B4-BE49-F238E27FC236}">
                <a16:creationId xmlns:a16="http://schemas.microsoft.com/office/drawing/2014/main" id="{A8495E15-77E7-4026-0914-E84EF9DB9B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665" y="3117035"/>
            <a:ext cx="914400" cy="914400"/>
          </a:xfrm>
          <a:prstGeom prst="rect">
            <a:avLst/>
          </a:prstGeom>
        </p:spPr>
      </p:pic>
      <p:grpSp>
        <p:nvGrpSpPr>
          <p:cNvPr id="30" name="Group 29">
            <a:extLst>
              <a:ext uri="{FF2B5EF4-FFF2-40B4-BE49-F238E27FC236}">
                <a16:creationId xmlns:a16="http://schemas.microsoft.com/office/drawing/2014/main" id="{2565430C-CA08-C408-BA70-BA57F42B26F2}"/>
              </a:ext>
            </a:extLst>
          </p:cNvPr>
          <p:cNvGrpSpPr/>
          <p:nvPr/>
        </p:nvGrpSpPr>
        <p:grpSpPr>
          <a:xfrm>
            <a:off x="3508297" y="1113133"/>
            <a:ext cx="4056219" cy="970657"/>
            <a:chOff x="1095725" y="2579068"/>
            <a:chExt cx="4056219" cy="970657"/>
          </a:xfrm>
        </p:grpSpPr>
        <p:sp>
          <p:nvSpPr>
            <p:cNvPr id="31" name="TextBox 30">
              <a:extLst>
                <a:ext uri="{FF2B5EF4-FFF2-40B4-BE49-F238E27FC236}">
                  <a16:creationId xmlns:a16="http://schemas.microsoft.com/office/drawing/2014/main" id="{9E58E769-A0B6-1D92-CA46-709EBDB13017}"/>
                </a:ext>
              </a:extLst>
            </p:cNvPr>
            <p:cNvSpPr txBox="1"/>
            <p:nvPr/>
          </p:nvSpPr>
          <p:spPr>
            <a:xfrm>
              <a:off x="1095725" y="2579068"/>
              <a:ext cx="4056218" cy="954107"/>
            </a:xfrm>
            <a:prstGeom prst="rect">
              <a:avLst/>
            </a:prstGeom>
            <a:noFill/>
          </p:spPr>
          <p:txBody>
            <a:bodyPr wrap="square" rtlCol="0">
              <a:spAutoFit/>
            </a:bodyPr>
            <a:lstStyle/>
            <a:p>
              <a:pPr algn="ctr"/>
              <a:r>
                <a:rPr lang="en-US" sz="2800" dirty="0">
                  <a:solidFill>
                    <a:schemeClr val="accent5"/>
                  </a:solidFill>
                  <a:latin typeface="+mj-lt"/>
                </a:rPr>
                <a:t>Treatment </a:t>
              </a:r>
              <a:br>
                <a:rPr lang="en-US" sz="2800" dirty="0">
                  <a:solidFill>
                    <a:schemeClr val="accent5"/>
                  </a:solidFill>
                  <a:latin typeface="+mj-lt"/>
                </a:rPr>
              </a:br>
              <a:r>
                <a:rPr lang="en-US" sz="2800" dirty="0">
                  <a:solidFill>
                    <a:schemeClr val="accent5"/>
                  </a:solidFill>
                  <a:latin typeface="+mj-lt"/>
                </a:rPr>
                <a:t>(DS-TB)</a:t>
              </a:r>
            </a:p>
          </p:txBody>
        </p:sp>
        <p:sp>
          <p:nvSpPr>
            <p:cNvPr id="32" name="TextBox 31">
              <a:extLst>
                <a:ext uri="{FF2B5EF4-FFF2-40B4-BE49-F238E27FC236}">
                  <a16:creationId xmlns:a16="http://schemas.microsoft.com/office/drawing/2014/main" id="{D4192F65-83F6-AF31-89F8-20764FCB2AC7}"/>
                </a:ext>
              </a:extLst>
            </p:cNvPr>
            <p:cNvSpPr txBox="1"/>
            <p:nvPr/>
          </p:nvSpPr>
          <p:spPr>
            <a:xfrm>
              <a:off x="1127950" y="2595618"/>
              <a:ext cx="4023994" cy="954107"/>
            </a:xfrm>
            <a:prstGeom prst="rect">
              <a:avLst/>
            </a:prstGeom>
            <a:noFill/>
          </p:spPr>
          <p:txBody>
            <a:bodyPr wrap="square" rtlCol="0">
              <a:spAutoFit/>
            </a:bodyPr>
            <a:lstStyle/>
            <a:p>
              <a:pPr algn="ctr"/>
              <a:r>
                <a:rPr lang="en-US" sz="2800" dirty="0">
                  <a:ln>
                    <a:solidFill>
                      <a:sysClr val="windowText" lastClr="000000"/>
                    </a:solidFill>
                  </a:ln>
                  <a:noFill/>
                  <a:latin typeface="+mj-lt"/>
                </a:rPr>
                <a:t>Treatment </a:t>
              </a:r>
              <a:br>
                <a:rPr lang="en-US" sz="2800" dirty="0">
                  <a:ln>
                    <a:solidFill>
                      <a:sysClr val="windowText" lastClr="000000"/>
                    </a:solidFill>
                  </a:ln>
                  <a:noFill/>
                  <a:latin typeface="+mj-lt"/>
                </a:rPr>
              </a:br>
              <a:r>
                <a:rPr lang="en-US" sz="2800" dirty="0">
                  <a:ln>
                    <a:solidFill>
                      <a:sysClr val="windowText" lastClr="000000"/>
                    </a:solidFill>
                  </a:ln>
                  <a:noFill/>
                  <a:latin typeface="+mj-lt"/>
                </a:rPr>
                <a:t>(DS-TB) </a:t>
              </a:r>
            </a:p>
          </p:txBody>
        </p:sp>
      </p:grpSp>
      <p:sp>
        <p:nvSpPr>
          <p:cNvPr id="33" name="TextBox 32">
            <a:extLst>
              <a:ext uri="{FF2B5EF4-FFF2-40B4-BE49-F238E27FC236}">
                <a16:creationId xmlns:a16="http://schemas.microsoft.com/office/drawing/2014/main" id="{C578B792-71DD-454B-8322-4C7C35C19A21}"/>
              </a:ext>
            </a:extLst>
          </p:cNvPr>
          <p:cNvSpPr txBox="1"/>
          <p:nvPr/>
        </p:nvSpPr>
        <p:spPr>
          <a:xfrm>
            <a:off x="4199639" y="2076560"/>
            <a:ext cx="2688661" cy="369332"/>
          </a:xfrm>
          <a:prstGeom prst="rect">
            <a:avLst/>
          </a:prstGeom>
          <a:noFill/>
        </p:spPr>
        <p:txBody>
          <a:bodyPr wrap="square">
            <a:spAutoFit/>
          </a:bodyPr>
          <a:lstStyle/>
          <a:p>
            <a:pPr algn="ctr">
              <a:spcAft>
                <a:spcPts val="2400"/>
              </a:spcAft>
            </a:pPr>
            <a:r>
              <a:rPr lang="en-US" dirty="0">
                <a:latin typeface="+mj-lt"/>
                <a:cs typeface="Arial" panose="020B0604020202020204" pitchFamily="34" charset="0"/>
              </a:rPr>
              <a:t>6 </a:t>
            </a:r>
            <a:r>
              <a:rPr lang="en-US" dirty="0">
                <a:latin typeface="+mj-lt"/>
                <a:cs typeface="Arial" panose="020B0604020202020204" pitchFamily="34" charset="0"/>
                <a:sym typeface="Wingdings" panose="05000000000000000000" pitchFamily="2" charset="2"/>
              </a:rPr>
              <a:t> 4</a:t>
            </a:r>
            <a:r>
              <a:rPr lang="en-US" dirty="0">
                <a:latin typeface="+mj-lt"/>
                <a:cs typeface="Arial" panose="020B0604020202020204" pitchFamily="34" charset="0"/>
              </a:rPr>
              <a:t> months</a:t>
            </a:r>
          </a:p>
        </p:txBody>
      </p:sp>
      <p:grpSp>
        <p:nvGrpSpPr>
          <p:cNvPr id="34" name="Group 33">
            <a:extLst>
              <a:ext uri="{FF2B5EF4-FFF2-40B4-BE49-F238E27FC236}">
                <a16:creationId xmlns:a16="http://schemas.microsoft.com/office/drawing/2014/main" id="{CBA7424B-2105-5708-7EEC-545573514DD0}"/>
              </a:ext>
            </a:extLst>
          </p:cNvPr>
          <p:cNvGrpSpPr/>
          <p:nvPr/>
        </p:nvGrpSpPr>
        <p:grpSpPr>
          <a:xfrm>
            <a:off x="4183090" y="2742448"/>
            <a:ext cx="810360" cy="740171"/>
            <a:chOff x="7164545" y="1294631"/>
            <a:chExt cx="810360" cy="740171"/>
          </a:xfrm>
        </p:grpSpPr>
        <p:pic>
          <p:nvPicPr>
            <p:cNvPr id="35" name="Graphic 34">
              <a:extLst>
                <a:ext uri="{FF2B5EF4-FFF2-40B4-BE49-F238E27FC236}">
                  <a16:creationId xmlns:a16="http://schemas.microsoft.com/office/drawing/2014/main" id="{305F27AA-D5D9-F5F9-06C8-38B135C507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36" name="Subtitle 1">
              <a:extLst>
                <a:ext uri="{FF2B5EF4-FFF2-40B4-BE49-F238E27FC236}">
                  <a16:creationId xmlns:a16="http://schemas.microsoft.com/office/drawing/2014/main" id="{99AEE473-F398-07CE-82A6-672BDDCF96ED}"/>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1</a:t>
              </a:r>
              <a:endParaRPr lang="en-US" sz="8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EE92220F-4A46-CB91-D870-73B90CD4305A}"/>
              </a:ext>
            </a:extLst>
          </p:cNvPr>
          <p:cNvGrpSpPr/>
          <p:nvPr/>
        </p:nvGrpSpPr>
        <p:grpSpPr>
          <a:xfrm>
            <a:off x="5129712" y="2737911"/>
            <a:ext cx="810360" cy="740171"/>
            <a:chOff x="7164545" y="1294631"/>
            <a:chExt cx="810360" cy="740171"/>
          </a:xfrm>
        </p:grpSpPr>
        <p:pic>
          <p:nvPicPr>
            <p:cNvPr id="38" name="Graphic 37">
              <a:extLst>
                <a:ext uri="{FF2B5EF4-FFF2-40B4-BE49-F238E27FC236}">
                  <a16:creationId xmlns:a16="http://schemas.microsoft.com/office/drawing/2014/main" id="{09D1C7EE-D921-3889-7FC0-7EA62B3E6C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39" name="Subtitle 1">
              <a:extLst>
                <a:ext uri="{FF2B5EF4-FFF2-40B4-BE49-F238E27FC236}">
                  <a16:creationId xmlns:a16="http://schemas.microsoft.com/office/drawing/2014/main" id="{C4F00B9F-1764-3A01-8F3A-0453D31EB5A9}"/>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2</a:t>
              </a:r>
              <a:endParaRPr lang="en-US" sz="8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7AA8B0C5-33D2-76F2-BE02-C27EB96FE50C}"/>
              </a:ext>
            </a:extLst>
          </p:cNvPr>
          <p:cNvGrpSpPr/>
          <p:nvPr/>
        </p:nvGrpSpPr>
        <p:grpSpPr>
          <a:xfrm>
            <a:off x="6093615" y="2737911"/>
            <a:ext cx="810360" cy="740171"/>
            <a:chOff x="7164545" y="1294631"/>
            <a:chExt cx="810360" cy="740171"/>
          </a:xfrm>
        </p:grpSpPr>
        <p:pic>
          <p:nvPicPr>
            <p:cNvPr id="41" name="Graphic 40">
              <a:extLst>
                <a:ext uri="{FF2B5EF4-FFF2-40B4-BE49-F238E27FC236}">
                  <a16:creationId xmlns:a16="http://schemas.microsoft.com/office/drawing/2014/main" id="{9170F035-BFAC-476E-7064-15C1D08963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42" name="Subtitle 1">
              <a:extLst>
                <a:ext uri="{FF2B5EF4-FFF2-40B4-BE49-F238E27FC236}">
                  <a16:creationId xmlns:a16="http://schemas.microsoft.com/office/drawing/2014/main" id="{B5473E7D-6766-21F0-D4DE-83AB088C98D0}"/>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3</a:t>
              </a:r>
              <a:endParaRPr lang="en-US" sz="8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7CA97FD0-5F9F-5C72-B76B-F652E61BBF2D}"/>
              </a:ext>
            </a:extLst>
          </p:cNvPr>
          <p:cNvGrpSpPr/>
          <p:nvPr/>
        </p:nvGrpSpPr>
        <p:grpSpPr>
          <a:xfrm>
            <a:off x="4183542" y="3644812"/>
            <a:ext cx="810360" cy="740171"/>
            <a:chOff x="7164545" y="1294631"/>
            <a:chExt cx="810360" cy="740171"/>
          </a:xfrm>
        </p:grpSpPr>
        <p:pic>
          <p:nvPicPr>
            <p:cNvPr id="44" name="Graphic 43">
              <a:extLst>
                <a:ext uri="{FF2B5EF4-FFF2-40B4-BE49-F238E27FC236}">
                  <a16:creationId xmlns:a16="http://schemas.microsoft.com/office/drawing/2014/main" id="{027A4484-7A1E-C736-4BAB-0A48EFF2AF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45" name="Subtitle 1">
              <a:extLst>
                <a:ext uri="{FF2B5EF4-FFF2-40B4-BE49-F238E27FC236}">
                  <a16:creationId xmlns:a16="http://schemas.microsoft.com/office/drawing/2014/main" id="{286DF3D0-EF7A-9E5E-0AC6-7AF8CF765743}"/>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4</a:t>
              </a:r>
              <a:endParaRPr lang="en-US" sz="800" dirty="0">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B60BA6D7-7A3F-7F4C-A5A6-A3A5F7658F7D}"/>
              </a:ext>
            </a:extLst>
          </p:cNvPr>
          <p:cNvGrpSpPr/>
          <p:nvPr/>
        </p:nvGrpSpPr>
        <p:grpSpPr>
          <a:xfrm>
            <a:off x="5130164" y="3640275"/>
            <a:ext cx="810360" cy="740171"/>
            <a:chOff x="7164545" y="1294631"/>
            <a:chExt cx="810360" cy="740171"/>
          </a:xfrm>
        </p:grpSpPr>
        <p:pic>
          <p:nvPicPr>
            <p:cNvPr id="47" name="Graphic 46">
              <a:extLst>
                <a:ext uri="{FF2B5EF4-FFF2-40B4-BE49-F238E27FC236}">
                  <a16:creationId xmlns:a16="http://schemas.microsoft.com/office/drawing/2014/main" id="{CD2C4DD2-4D4F-C7C0-EFD5-2B5107A7EF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48" name="Subtitle 1">
              <a:extLst>
                <a:ext uri="{FF2B5EF4-FFF2-40B4-BE49-F238E27FC236}">
                  <a16:creationId xmlns:a16="http://schemas.microsoft.com/office/drawing/2014/main" id="{A9FC0322-0561-9C43-CA8D-77DF1339FA51}"/>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5</a:t>
              </a:r>
              <a:endParaRPr lang="en-US" sz="800" dirty="0">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A4C7DB00-8D72-D37D-7FBD-3030FA42FE80}"/>
              </a:ext>
            </a:extLst>
          </p:cNvPr>
          <p:cNvGrpSpPr/>
          <p:nvPr/>
        </p:nvGrpSpPr>
        <p:grpSpPr>
          <a:xfrm>
            <a:off x="6094067" y="3640275"/>
            <a:ext cx="810360" cy="740171"/>
            <a:chOff x="7164545" y="1294631"/>
            <a:chExt cx="810360" cy="740171"/>
          </a:xfrm>
        </p:grpSpPr>
        <p:pic>
          <p:nvPicPr>
            <p:cNvPr id="50" name="Graphic 49">
              <a:extLst>
                <a:ext uri="{FF2B5EF4-FFF2-40B4-BE49-F238E27FC236}">
                  <a16:creationId xmlns:a16="http://schemas.microsoft.com/office/drawing/2014/main" id="{30E8F667-FE13-F45C-B1B7-A04C8EB98F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51" name="Subtitle 1">
              <a:extLst>
                <a:ext uri="{FF2B5EF4-FFF2-40B4-BE49-F238E27FC236}">
                  <a16:creationId xmlns:a16="http://schemas.microsoft.com/office/drawing/2014/main" id="{184CEF90-0DAA-5DF8-B1E9-14C41B80B394}"/>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6+</a:t>
              </a:r>
              <a:endParaRPr lang="en-US" sz="800" dirty="0">
                <a:latin typeface="Arial" panose="020B0604020202020204" pitchFamily="34" charset="0"/>
                <a:cs typeface="Arial" panose="020B0604020202020204" pitchFamily="34" charset="0"/>
              </a:endParaRPr>
            </a:p>
          </p:txBody>
        </p:sp>
      </p:grpSp>
      <p:pic>
        <p:nvPicPr>
          <p:cNvPr id="52" name="Graphic 51" descr="Close with solid fill">
            <a:extLst>
              <a:ext uri="{FF2B5EF4-FFF2-40B4-BE49-F238E27FC236}">
                <a16:creationId xmlns:a16="http://schemas.microsoft.com/office/drawing/2014/main" id="{0FB4C95F-0263-92BC-E96B-ED445829B6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2222" y="3536118"/>
            <a:ext cx="914400" cy="914400"/>
          </a:xfrm>
          <a:prstGeom prst="rect">
            <a:avLst/>
          </a:prstGeom>
        </p:spPr>
      </p:pic>
      <p:pic>
        <p:nvPicPr>
          <p:cNvPr id="53" name="Graphic 52" descr="Close with solid fill">
            <a:extLst>
              <a:ext uri="{FF2B5EF4-FFF2-40B4-BE49-F238E27FC236}">
                <a16:creationId xmlns:a16="http://schemas.microsoft.com/office/drawing/2014/main" id="{B4DC86F7-7990-BEEB-D643-26A74A6828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33523" y="3502503"/>
            <a:ext cx="914400" cy="914400"/>
          </a:xfrm>
          <a:prstGeom prst="rect">
            <a:avLst/>
          </a:prstGeom>
        </p:spPr>
      </p:pic>
      <p:grpSp>
        <p:nvGrpSpPr>
          <p:cNvPr id="54" name="Group 53">
            <a:extLst>
              <a:ext uri="{FF2B5EF4-FFF2-40B4-BE49-F238E27FC236}">
                <a16:creationId xmlns:a16="http://schemas.microsoft.com/office/drawing/2014/main" id="{39C38079-A3DC-3EF1-FF46-1B98EEE8BF2F}"/>
              </a:ext>
            </a:extLst>
          </p:cNvPr>
          <p:cNvGrpSpPr/>
          <p:nvPr/>
        </p:nvGrpSpPr>
        <p:grpSpPr>
          <a:xfrm>
            <a:off x="7602613" y="1113133"/>
            <a:ext cx="4056219" cy="539770"/>
            <a:chOff x="1095725" y="2579068"/>
            <a:chExt cx="4056219" cy="539770"/>
          </a:xfrm>
        </p:grpSpPr>
        <p:sp>
          <p:nvSpPr>
            <p:cNvPr id="55" name="TextBox 54">
              <a:extLst>
                <a:ext uri="{FF2B5EF4-FFF2-40B4-BE49-F238E27FC236}">
                  <a16:creationId xmlns:a16="http://schemas.microsoft.com/office/drawing/2014/main" id="{B995EFFE-F16A-35A1-BB1A-7EDF5F3B75D1}"/>
                </a:ext>
              </a:extLst>
            </p:cNvPr>
            <p:cNvSpPr txBox="1"/>
            <p:nvPr/>
          </p:nvSpPr>
          <p:spPr>
            <a:xfrm>
              <a:off x="1095725" y="2579068"/>
              <a:ext cx="4056218" cy="523220"/>
            </a:xfrm>
            <a:prstGeom prst="rect">
              <a:avLst/>
            </a:prstGeom>
            <a:noFill/>
          </p:spPr>
          <p:txBody>
            <a:bodyPr wrap="square" rtlCol="0">
              <a:spAutoFit/>
            </a:bodyPr>
            <a:lstStyle/>
            <a:p>
              <a:pPr algn="ctr"/>
              <a:r>
                <a:rPr lang="en-US" sz="2800" dirty="0">
                  <a:solidFill>
                    <a:schemeClr val="accent5"/>
                  </a:solidFill>
                  <a:latin typeface="+mj-lt"/>
                </a:rPr>
                <a:t>Treatment (DR-TB)</a:t>
              </a:r>
            </a:p>
          </p:txBody>
        </p:sp>
        <p:sp>
          <p:nvSpPr>
            <p:cNvPr id="56" name="TextBox 55">
              <a:extLst>
                <a:ext uri="{FF2B5EF4-FFF2-40B4-BE49-F238E27FC236}">
                  <a16:creationId xmlns:a16="http://schemas.microsoft.com/office/drawing/2014/main" id="{64B17708-425B-8C8F-6B3B-9763A0CCCACC}"/>
                </a:ext>
              </a:extLst>
            </p:cNvPr>
            <p:cNvSpPr txBox="1"/>
            <p:nvPr/>
          </p:nvSpPr>
          <p:spPr>
            <a:xfrm>
              <a:off x="1127950" y="2595618"/>
              <a:ext cx="4023994" cy="523220"/>
            </a:xfrm>
            <a:prstGeom prst="rect">
              <a:avLst/>
            </a:prstGeom>
            <a:noFill/>
          </p:spPr>
          <p:txBody>
            <a:bodyPr wrap="square" rtlCol="0">
              <a:spAutoFit/>
            </a:bodyPr>
            <a:lstStyle/>
            <a:p>
              <a:pPr algn="ctr"/>
              <a:r>
                <a:rPr lang="en-US" sz="2800" dirty="0">
                  <a:ln>
                    <a:solidFill>
                      <a:sysClr val="windowText" lastClr="000000"/>
                    </a:solidFill>
                  </a:ln>
                  <a:noFill/>
                  <a:latin typeface="+mj-lt"/>
                </a:rPr>
                <a:t>Treatment (DR-TB)</a:t>
              </a:r>
            </a:p>
          </p:txBody>
        </p:sp>
      </p:grpSp>
      <p:sp>
        <p:nvSpPr>
          <p:cNvPr id="57" name="TextBox 56">
            <a:extLst>
              <a:ext uri="{FF2B5EF4-FFF2-40B4-BE49-F238E27FC236}">
                <a16:creationId xmlns:a16="http://schemas.microsoft.com/office/drawing/2014/main" id="{44B67513-0540-5F13-B4DE-3A8657961F28}"/>
              </a:ext>
            </a:extLst>
          </p:cNvPr>
          <p:cNvSpPr txBox="1"/>
          <p:nvPr/>
        </p:nvSpPr>
        <p:spPr>
          <a:xfrm>
            <a:off x="7798178" y="1614389"/>
            <a:ext cx="3751940" cy="646331"/>
          </a:xfrm>
          <a:prstGeom prst="rect">
            <a:avLst/>
          </a:prstGeom>
          <a:noFill/>
        </p:spPr>
        <p:txBody>
          <a:bodyPr wrap="square">
            <a:spAutoFit/>
          </a:bodyPr>
          <a:lstStyle/>
          <a:p>
            <a:pPr algn="ctr">
              <a:spcAft>
                <a:spcPts val="2400"/>
              </a:spcAft>
            </a:pPr>
            <a:r>
              <a:rPr lang="en-US" dirty="0">
                <a:latin typeface="+mj-lt"/>
                <a:cs typeface="Arial" panose="020B0604020202020204" pitchFamily="34" charset="0"/>
              </a:rPr>
              <a:t>18 </a:t>
            </a:r>
            <a:r>
              <a:rPr lang="en-US" dirty="0">
                <a:latin typeface="+mj-lt"/>
                <a:cs typeface="Arial" panose="020B0604020202020204" pitchFamily="34" charset="0"/>
                <a:sym typeface="Wingdings" panose="05000000000000000000" pitchFamily="2" charset="2"/>
              </a:rPr>
              <a:t> </a:t>
            </a:r>
            <a:r>
              <a:rPr lang="en-US" dirty="0">
                <a:latin typeface="+mj-lt"/>
                <a:cs typeface="Arial" panose="020B0604020202020204" pitchFamily="34" charset="0"/>
              </a:rPr>
              <a:t>6 months</a:t>
            </a:r>
            <a:br>
              <a:rPr lang="en-US" dirty="0">
                <a:latin typeface="+mj-lt"/>
                <a:cs typeface="Arial" panose="020B0604020202020204" pitchFamily="34" charset="0"/>
              </a:rPr>
            </a:br>
            <a:r>
              <a:rPr lang="en-US" dirty="0">
                <a:latin typeface="+mj-lt"/>
                <a:cs typeface="Arial" panose="020B0604020202020204" pitchFamily="34" charset="0"/>
              </a:rPr>
              <a:t>(+no more hearing loss!)</a:t>
            </a:r>
          </a:p>
        </p:txBody>
      </p:sp>
      <p:grpSp>
        <p:nvGrpSpPr>
          <p:cNvPr id="58" name="Group 57">
            <a:extLst>
              <a:ext uri="{FF2B5EF4-FFF2-40B4-BE49-F238E27FC236}">
                <a16:creationId xmlns:a16="http://schemas.microsoft.com/office/drawing/2014/main" id="{8DF7C159-E7E7-2214-368E-D8116D36318D}"/>
              </a:ext>
            </a:extLst>
          </p:cNvPr>
          <p:cNvGrpSpPr/>
          <p:nvPr/>
        </p:nvGrpSpPr>
        <p:grpSpPr>
          <a:xfrm>
            <a:off x="7900157" y="2359799"/>
            <a:ext cx="810360" cy="740171"/>
            <a:chOff x="7164545" y="1294631"/>
            <a:chExt cx="810360" cy="740171"/>
          </a:xfrm>
        </p:grpSpPr>
        <p:pic>
          <p:nvPicPr>
            <p:cNvPr id="59" name="Graphic 58">
              <a:extLst>
                <a:ext uri="{FF2B5EF4-FFF2-40B4-BE49-F238E27FC236}">
                  <a16:creationId xmlns:a16="http://schemas.microsoft.com/office/drawing/2014/main" id="{5E6FA148-90F8-A8EE-D777-71BD4C59CE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60" name="Subtitle 1">
              <a:extLst>
                <a:ext uri="{FF2B5EF4-FFF2-40B4-BE49-F238E27FC236}">
                  <a16:creationId xmlns:a16="http://schemas.microsoft.com/office/drawing/2014/main" id="{28FD3785-4D0D-EE5C-D3E1-B255EB2C3E43}"/>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1</a:t>
              </a:r>
              <a:endParaRPr lang="en-US" sz="800" dirty="0">
                <a:latin typeface="Arial" panose="020B0604020202020204" pitchFamily="34" charset="0"/>
                <a:cs typeface="Arial" panose="020B0604020202020204" pitchFamily="34" charset="0"/>
              </a:endParaRPr>
            </a:p>
          </p:txBody>
        </p:sp>
      </p:grpSp>
      <p:grpSp>
        <p:nvGrpSpPr>
          <p:cNvPr id="61" name="Group 60">
            <a:extLst>
              <a:ext uri="{FF2B5EF4-FFF2-40B4-BE49-F238E27FC236}">
                <a16:creationId xmlns:a16="http://schemas.microsoft.com/office/drawing/2014/main" id="{E0881AC4-F306-CB02-EE3E-DA7321B8DD76}"/>
              </a:ext>
            </a:extLst>
          </p:cNvPr>
          <p:cNvGrpSpPr/>
          <p:nvPr/>
        </p:nvGrpSpPr>
        <p:grpSpPr>
          <a:xfrm>
            <a:off x="8846327" y="2335378"/>
            <a:ext cx="810360" cy="740171"/>
            <a:chOff x="7164545" y="1294631"/>
            <a:chExt cx="810360" cy="740171"/>
          </a:xfrm>
        </p:grpSpPr>
        <p:pic>
          <p:nvPicPr>
            <p:cNvPr id="62" name="Graphic 61">
              <a:extLst>
                <a:ext uri="{FF2B5EF4-FFF2-40B4-BE49-F238E27FC236}">
                  <a16:creationId xmlns:a16="http://schemas.microsoft.com/office/drawing/2014/main" id="{78C0483B-385C-6765-F573-2CCB3A7D7A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63" name="Subtitle 1">
              <a:extLst>
                <a:ext uri="{FF2B5EF4-FFF2-40B4-BE49-F238E27FC236}">
                  <a16:creationId xmlns:a16="http://schemas.microsoft.com/office/drawing/2014/main" id="{18CF5088-7420-79A2-F764-99B590C1B3F7}"/>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2</a:t>
              </a:r>
              <a:endParaRPr lang="en-US" sz="800" dirty="0">
                <a:latin typeface="Arial" panose="020B0604020202020204" pitchFamily="34" charset="0"/>
                <a:cs typeface="Arial" panose="020B0604020202020204" pitchFamily="34" charset="0"/>
              </a:endParaRPr>
            </a:p>
          </p:txBody>
        </p:sp>
      </p:grpSp>
      <p:grpSp>
        <p:nvGrpSpPr>
          <p:cNvPr id="64" name="Group 63">
            <a:extLst>
              <a:ext uri="{FF2B5EF4-FFF2-40B4-BE49-F238E27FC236}">
                <a16:creationId xmlns:a16="http://schemas.microsoft.com/office/drawing/2014/main" id="{A706F01A-B1A1-DD5E-B51C-566F3CA11467}"/>
              </a:ext>
            </a:extLst>
          </p:cNvPr>
          <p:cNvGrpSpPr/>
          <p:nvPr/>
        </p:nvGrpSpPr>
        <p:grpSpPr>
          <a:xfrm>
            <a:off x="9810230" y="2335378"/>
            <a:ext cx="810360" cy="740171"/>
            <a:chOff x="7164545" y="1294631"/>
            <a:chExt cx="810360" cy="740171"/>
          </a:xfrm>
        </p:grpSpPr>
        <p:pic>
          <p:nvPicPr>
            <p:cNvPr id="65" name="Graphic 64">
              <a:extLst>
                <a:ext uri="{FF2B5EF4-FFF2-40B4-BE49-F238E27FC236}">
                  <a16:creationId xmlns:a16="http://schemas.microsoft.com/office/drawing/2014/main" id="{E394FBC1-9E78-A0CB-6184-94D256DFF3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66" name="Subtitle 1">
              <a:extLst>
                <a:ext uri="{FF2B5EF4-FFF2-40B4-BE49-F238E27FC236}">
                  <a16:creationId xmlns:a16="http://schemas.microsoft.com/office/drawing/2014/main" id="{9793ABBB-5928-44F1-5E13-8AED2AB3FE52}"/>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3</a:t>
              </a:r>
              <a:endParaRPr lang="en-US" sz="800" dirty="0">
                <a:latin typeface="Arial" panose="020B0604020202020204" pitchFamily="34" charset="0"/>
                <a:cs typeface="Arial" panose="020B0604020202020204" pitchFamily="34" charset="0"/>
              </a:endParaRPr>
            </a:p>
          </p:txBody>
        </p:sp>
      </p:grpSp>
      <p:grpSp>
        <p:nvGrpSpPr>
          <p:cNvPr id="67" name="Group 66">
            <a:extLst>
              <a:ext uri="{FF2B5EF4-FFF2-40B4-BE49-F238E27FC236}">
                <a16:creationId xmlns:a16="http://schemas.microsoft.com/office/drawing/2014/main" id="{39A72459-FAD7-B3B1-F116-DC39993CA3FB}"/>
              </a:ext>
            </a:extLst>
          </p:cNvPr>
          <p:cNvGrpSpPr/>
          <p:nvPr/>
        </p:nvGrpSpPr>
        <p:grpSpPr>
          <a:xfrm>
            <a:off x="7900157" y="3192579"/>
            <a:ext cx="810360" cy="740171"/>
            <a:chOff x="7164545" y="1294631"/>
            <a:chExt cx="810360" cy="740171"/>
          </a:xfrm>
        </p:grpSpPr>
        <p:pic>
          <p:nvPicPr>
            <p:cNvPr id="68" name="Graphic 67">
              <a:extLst>
                <a:ext uri="{FF2B5EF4-FFF2-40B4-BE49-F238E27FC236}">
                  <a16:creationId xmlns:a16="http://schemas.microsoft.com/office/drawing/2014/main" id="{1D815F83-2688-0687-6E14-3C40A8C415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69" name="Subtitle 1">
              <a:extLst>
                <a:ext uri="{FF2B5EF4-FFF2-40B4-BE49-F238E27FC236}">
                  <a16:creationId xmlns:a16="http://schemas.microsoft.com/office/drawing/2014/main" id="{8D6EA135-E4D4-611C-1728-1B62BE689277}"/>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5</a:t>
              </a:r>
              <a:endParaRPr lang="en-US" sz="800" dirty="0">
                <a:latin typeface="Arial" panose="020B0604020202020204" pitchFamily="34" charset="0"/>
                <a:cs typeface="Arial" panose="020B0604020202020204" pitchFamily="34" charset="0"/>
              </a:endParaRPr>
            </a:p>
          </p:txBody>
        </p:sp>
      </p:grpSp>
      <p:grpSp>
        <p:nvGrpSpPr>
          <p:cNvPr id="70" name="Group 69">
            <a:extLst>
              <a:ext uri="{FF2B5EF4-FFF2-40B4-BE49-F238E27FC236}">
                <a16:creationId xmlns:a16="http://schemas.microsoft.com/office/drawing/2014/main" id="{F83DA0C5-ED66-51D4-9BBD-A9F67BA0FAB0}"/>
              </a:ext>
            </a:extLst>
          </p:cNvPr>
          <p:cNvGrpSpPr/>
          <p:nvPr/>
        </p:nvGrpSpPr>
        <p:grpSpPr>
          <a:xfrm>
            <a:off x="8846779" y="3188042"/>
            <a:ext cx="810360" cy="740171"/>
            <a:chOff x="7164545" y="1294631"/>
            <a:chExt cx="810360" cy="740171"/>
          </a:xfrm>
        </p:grpSpPr>
        <p:pic>
          <p:nvPicPr>
            <p:cNvPr id="71" name="Graphic 70">
              <a:extLst>
                <a:ext uri="{FF2B5EF4-FFF2-40B4-BE49-F238E27FC236}">
                  <a16:creationId xmlns:a16="http://schemas.microsoft.com/office/drawing/2014/main" id="{20CA402D-C6E5-9F31-0974-E7BAE81B27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72" name="Subtitle 1">
              <a:extLst>
                <a:ext uri="{FF2B5EF4-FFF2-40B4-BE49-F238E27FC236}">
                  <a16:creationId xmlns:a16="http://schemas.microsoft.com/office/drawing/2014/main" id="{63379EF5-1D38-09F0-BA02-65E0F7B2BFD1}"/>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6</a:t>
              </a:r>
              <a:endParaRPr lang="en-US" sz="800" dirty="0">
                <a:latin typeface="Arial" panose="020B0604020202020204" pitchFamily="34" charset="0"/>
                <a:cs typeface="Arial" panose="020B0604020202020204" pitchFamily="34" charset="0"/>
              </a:endParaRPr>
            </a:p>
          </p:txBody>
        </p:sp>
      </p:grpSp>
      <p:grpSp>
        <p:nvGrpSpPr>
          <p:cNvPr id="73" name="Group 72">
            <a:extLst>
              <a:ext uri="{FF2B5EF4-FFF2-40B4-BE49-F238E27FC236}">
                <a16:creationId xmlns:a16="http://schemas.microsoft.com/office/drawing/2014/main" id="{60A6C4E4-3D0A-D030-36E3-8FF0BFAF9760}"/>
              </a:ext>
            </a:extLst>
          </p:cNvPr>
          <p:cNvGrpSpPr/>
          <p:nvPr/>
        </p:nvGrpSpPr>
        <p:grpSpPr>
          <a:xfrm>
            <a:off x="9810682" y="3188042"/>
            <a:ext cx="810360" cy="740171"/>
            <a:chOff x="7164545" y="1294631"/>
            <a:chExt cx="810360" cy="740171"/>
          </a:xfrm>
        </p:grpSpPr>
        <p:pic>
          <p:nvPicPr>
            <p:cNvPr id="74" name="Graphic 73">
              <a:extLst>
                <a:ext uri="{FF2B5EF4-FFF2-40B4-BE49-F238E27FC236}">
                  <a16:creationId xmlns:a16="http://schemas.microsoft.com/office/drawing/2014/main" id="{21C97349-FEFA-6830-F045-7F31211185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75" name="Subtitle 1">
              <a:extLst>
                <a:ext uri="{FF2B5EF4-FFF2-40B4-BE49-F238E27FC236}">
                  <a16:creationId xmlns:a16="http://schemas.microsoft.com/office/drawing/2014/main" id="{E2D3935A-DFF7-D16E-7441-BD453F8359B9}"/>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7</a:t>
              </a:r>
              <a:endParaRPr lang="en-US" sz="800" dirty="0">
                <a:latin typeface="Arial" panose="020B0604020202020204" pitchFamily="34" charset="0"/>
                <a:cs typeface="Arial" panose="020B0604020202020204" pitchFamily="34" charset="0"/>
              </a:endParaRPr>
            </a:p>
          </p:txBody>
        </p:sp>
      </p:grpSp>
      <p:cxnSp>
        <p:nvCxnSpPr>
          <p:cNvPr id="76" name="Straight Connector 75">
            <a:extLst>
              <a:ext uri="{FF2B5EF4-FFF2-40B4-BE49-F238E27FC236}">
                <a16:creationId xmlns:a16="http://schemas.microsoft.com/office/drawing/2014/main" id="{3210ED26-30D8-A4C6-6E47-AA2E3A08AAD2}"/>
              </a:ext>
            </a:extLst>
          </p:cNvPr>
          <p:cNvCxnSpPr>
            <a:cxnSpLocks/>
          </p:cNvCxnSpPr>
          <p:nvPr/>
        </p:nvCxnSpPr>
        <p:spPr>
          <a:xfrm>
            <a:off x="7403830" y="1242487"/>
            <a:ext cx="0" cy="5208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149720F1-DC8D-17CD-4B62-06968609E080}"/>
              </a:ext>
            </a:extLst>
          </p:cNvPr>
          <p:cNvGrpSpPr/>
          <p:nvPr/>
        </p:nvGrpSpPr>
        <p:grpSpPr>
          <a:xfrm>
            <a:off x="10767237" y="2335378"/>
            <a:ext cx="810360" cy="740171"/>
            <a:chOff x="7164545" y="1294631"/>
            <a:chExt cx="810360" cy="740171"/>
          </a:xfrm>
        </p:grpSpPr>
        <p:pic>
          <p:nvPicPr>
            <p:cNvPr id="78" name="Graphic 77">
              <a:extLst>
                <a:ext uri="{FF2B5EF4-FFF2-40B4-BE49-F238E27FC236}">
                  <a16:creationId xmlns:a16="http://schemas.microsoft.com/office/drawing/2014/main" id="{DDA048BA-6A0E-2EF2-E295-62AC435A2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79" name="Subtitle 1">
              <a:extLst>
                <a:ext uri="{FF2B5EF4-FFF2-40B4-BE49-F238E27FC236}">
                  <a16:creationId xmlns:a16="http://schemas.microsoft.com/office/drawing/2014/main" id="{01CE3186-9F62-C3F0-FCB4-E742D055017B}"/>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4</a:t>
              </a:r>
              <a:endParaRPr lang="en-US" sz="800" dirty="0">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09400B64-365C-2E81-6F63-29A62366AB02}"/>
              </a:ext>
            </a:extLst>
          </p:cNvPr>
          <p:cNvGrpSpPr/>
          <p:nvPr/>
        </p:nvGrpSpPr>
        <p:grpSpPr>
          <a:xfrm>
            <a:off x="10774585" y="3180502"/>
            <a:ext cx="810360" cy="740171"/>
            <a:chOff x="7164545" y="1294631"/>
            <a:chExt cx="810360" cy="740171"/>
          </a:xfrm>
        </p:grpSpPr>
        <p:pic>
          <p:nvPicPr>
            <p:cNvPr id="81" name="Graphic 80">
              <a:extLst>
                <a:ext uri="{FF2B5EF4-FFF2-40B4-BE49-F238E27FC236}">
                  <a16:creationId xmlns:a16="http://schemas.microsoft.com/office/drawing/2014/main" id="{14E7911D-491F-4DBB-7D2B-E6337EF5B4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82" name="Subtitle 1">
              <a:extLst>
                <a:ext uri="{FF2B5EF4-FFF2-40B4-BE49-F238E27FC236}">
                  <a16:creationId xmlns:a16="http://schemas.microsoft.com/office/drawing/2014/main" id="{071CB03A-B56D-CEFB-6582-E56F458784B9}"/>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8</a:t>
              </a:r>
              <a:endParaRPr lang="en-US" sz="800" dirty="0">
                <a:latin typeface="Arial" panose="020B0604020202020204"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id="{DFCD7F15-16AC-3395-F2D3-A18341ECB471}"/>
              </a:ext>
            </a:extLst>
          </p:cNvPr>
          <p:cNvGrpSpPr/>
          <p:nvPr/>
        </p:nvGrpSpPr>
        <p:grpSpPr>
          <a:xfrm>
            <a:off x="7916707" y="4040706"/>
            <a:ext cx="810360" cy="740171"/>
            <a:chOff x="7164545" y="1294631"/>
            <a:chExt cx="810360" cy="740171"/>
          </a:xfrm>
        </p:grpSpPr>
        <p:pic>
          <p:nvPicPr>
            <p:cNvPr id="84" name="Graphic 83">
              <a:extLst>
                <a:ext uri="{FF2B5EF4-FFF2-40B4-BE49-F238E27FC236}">
                  <a16:creationId xmlns:a16="http://schemas.microsoft.com/office/drawing/2014/main" id="{2E7B5E0C-6026-6318-F02C-AFE840E111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85" name="Subtitle 1">
              <a:extLst>
                <a:ext uri="{FF2B5EF4-FFF2-40B4-BE49-F238E27FC236}">
                  <a16:creationId xmlns:a16="http://schemas.microsoft.com/office/drawing/2014/main" id="{CAF9EAC6-62F7-8C32-4C4F-960FEBB5B47E}"/>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1</a:t>
              </a:r>
              <a:endParaRPr lang="en-US" sz="800" dirty="0">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7C289D43-FE7D-0D3D-2D28-023BD827C660}"/>
              </a:ext>
            </a:extLst>
          </p:cNvPr>
          <p:cNvGrpSpPr/>
          <p:nvPr/>
        </p:nvGrpSpPr>
        <p:grpSpPr>
          <a:xfrm>
            <a:off x="8862877" y="4016285"/>
            <a:ext cx="810360" cy="740171"/>
            <a:chOff x="7164545" y="1294631"/>
            <a:chExt cx="810360" cy="740171"/>
          </a:xfrm>
        </p:grpSpPr>
        <p:pic>
          <p:nvPicPr>
            <p:cNvPr id="87" name="Graphic 86">
              <a:extLst>
                <a:ext uri="{FF2B5EF4-FFF2-40B4-BE49-F238E27FC236}">
                  <a16:creationId xmlns:a16="http://schemas.microsoft.com/office/drawing/2014/main" id="{7DEB4E7D-9652-DA9B-59CA-534698CC23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88" name="Subtitle 1">
              <a:extLst>
                <a:ext uri="{FF2B5EF4-FFF2-40B4-BE49-F238E27FC236}">
                  <a16:creationId xmlns:a16="http://schemas.microsoft.com/office/drawing/2014/main" id="{27492496-0CA7-0676-35B7-17DF9104AB5E}"/>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2</a:t>
              </a:r>
              <a:endParaRPr lang="en-US" sz="800" dirty="0">
                <a:latin typeface="Arial" panose="020B060402020202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id="{0A561091-79D2-D4E2-CBCC-2DF5D9B6E5C7}"/>
              </a:ext>
            </a:extLst>
          </p:cNvPr>
          <p:cNvGrpSpPr/>
          <p:nvPr/>
        </p:nvGrpSpPr>
        <p:grpSpPr>
          <a:xfrm>
            <a:off x="9826780" y="4016285"/>
            <a:ext cx="810360" cy="740171"/>
            <a:chOff x="7164545" y="1294631"/>
            <a:chExt cx="810360" cy="740171"/>
          </a:xfrm>
        </p:grpSpPr>
        <p:pic>
          <p:nvPicPr>
            <p:cNvPr id="90" name="Graphic 89">
              <a:extLst>
                <a:ext uri="{FF2B5EF4-FFF2-40B4-BE49-F238E27FC236}">
                  <a16:creationId xmlns:a16="http://schemas.microsoft.com/office/drawing/2014/main" id="{3C71036F-98B1-9FB8-09C9-78DF31F4BF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91" name="Subtitle 1">
              <a:extLst>
                <a:ext uri="{FF2B5EF4-FFF2-40B4-BE49-F238E27FC236}">
                  <a16:creationId xmlns:a16="http://schemas.microsoft.com/office/drawing/2014/main" id="{11ECED28-65F2-B5C4-51B0-ED7C01617184}"/>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3</a:t>
              </a:r>
              <a:endParaRPr lang="en-US" sz="800" dirty="0">
                <a:latin typeface="Arial" panose="020B0604020202020204" pitchFamily="34" charset="0"/>
                <a:cs typeface="Arial" panose="020B0604020202020204" pitchFamily="34" charset="0"/>
              </a:endParaRPr>
            </a:p>
          </p:txBody>
        </p:sp>
      </p:grpSp>
      <p:grpSp>
        <p:nvGrpSpPr>
          <p:cNvPr id="92" name="Group 91">
            <a:extLst>
              <a:ext uri="{FF2B5EF4-FFF2-40B4-BE49-F238E27FC236}">
                <a16:creationId xmlns:a16="http://schemas.microsoft.com/office/drawing/2014/main" id="{A98AD312-5351-2436-A633-F6F274909318}"/>
              </a:ext>
            </a:extLst>
          </p:cNvPr>
          <p:cNvGrpSpPr/>
          <p:nvPr/>
        </p:nvGrpSpPr>
        <p:grpSpPr>
          <a:xfrm>
            <a:off x="7916707" y="4873486"/>
            <a:ext cx="810360" cy="740171"/>
            <a:chOff x="7164545" y="1294631"/>
            <a:chExt cx="810360" cy="740171"/>
          </a:xfrm>
        </p:grpSpPr>
        <p:pic>
          <p:nvPicPr>
            <p:cNvPr id="93" name="Graphic 92">
              <a:extLst>
                <a:ext uri="{FF2B5EF4-FFF2-40B4-BE49-F238E27FC236}">
                  <a16:creationId xmlns:a16="http://schemas.microsoft.com/office/drawing/2014/main" id="{8750C878-4452-3EB1-B357-2677F1D683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94" name="Subtitle 1">
              <a:extLst>
                <a:ext uri="{FF2B5EF4-FFF2-40B4-BE49-F238E27FC236}">
                  <a16:creationId xmlns:a16="http://schemas.microsoft.com/office/drawing/2014/main" id="{4C460BAA-96BA-BC9B-0F2B-A6B0351C1E3E}"/>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5</a:t>
              </a:r>
              <a:endParaRPr lang="en-US" sz="800" dirty="0">
                <a:latin typeface="Arial" panose="020B0604020202020204" pitchFamily="34" charset="0"/>
                <a:cs typeface="Arial" panose="020B0604020202020204" pitchFamily="34" charset="0"/>
              </a:endParaRPr>
            </a:p>
          </p:txBody>
        </p:sp>
      </p:grpSp>
      <p:grpSp>
        <p:nvGrpSpPr>
          <p:cNvPr id="95" name="Group 94">
            <a:extLst>
              <a:ext uri="{FF2B5EF4-FFF2-40B4-BE49-F238E27FC236}">
                <a16:creationId xmlns:a16="http://schemas.microsoft.com/office/drawing/2014/main" id="{4736AAB9-861B-0C8D-22EB-AA94B3CAB975}"/>
              </a:ext>
            </a:extLst>
          </p:cNvPr>
          <p:cNvGrpSpPr/>
          <p:nvPr/>
        </p:nvGrpSpPr>
        <p:grpSpPr>
          <a:xfrm>
            <a:off x="8863329" y="4868949"/>
            <a:ext cx="810360" cy="740171"/>
            <a:chOff x="7164545" y="1294631"/>
            <a:chExt cx="810360" cy="740171"/>
          </a:xfrm>
        </p:grpSpPr>
        <p:pic>
          <p:nvPicPr>
            <p:cNvPr id="96" name="Graphic 95">
              <a:extLst>
                <a:ext uri="{FF2B5EF4-FFF2-40B4-BE49-F238E27FC236}">
                  <a16:creationId xmlns:a16="http://schemas.microsoft.com/office/drawing/2014/main" id="{E6AA1498-31B6-FD9B-CB16-A158E72CC8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97" name="Subtitle 1">
              <a:extLst>
                <a:ext uri="{FF2B5EF4-FFF2-40B4-BE49-F238E27FC236}">
                  <a16:creationId xmlns:a16="http://schemas.microsoft.com/office/drawing/2014/main" id="{5E98B646-32E5-6E79-FB93-6FA4DF870545}"/>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6</a:t>
              </a:r>
              <a:endParaRPr lang="en-US" sz="800" dirty="0">
                <a:latin typeface="Arial" panose="020B0604020202020204" pitchFamily="34" charset="0"/>
                <a:cs typeface="Arial" panose="020B0604020202020204" pitchFamily="34" charset="0"/>
              </a:endParaRPr>
            </a:p>
          </p:txBody>
        </p:sp>
      </p:grpSp>
      <p:grpSp>
        <p:nvGrpSpPr>
          <p:cNvPr id="98" name="Group 97">
            <a:extLst>
              <a:ext uri="{FF2B5EF4-FFF2-40B4-BE49-F238E27FC236}">
                <a16:creationId xmlns:a16="http://schemas.microsoft.com/office/drawing/2014/main" id="{F1E10058-C0AD-A776-A99B-AF1139D13896}"/>
              </a:ext>
            </a:extLst>
          </p:cNvPr>
          <p:cNvGrpSpPr/>
          <p:nvPr/>
        </p:nvGrpSpPr>
        <p:grpSpPr>
          <a:xfrm>
            <a:off x="9827232" y="4868949"/>
            <a:ext cx="810360" cy="740171"/>
            <a:chOff x="7164545" y="1294631"/>
            <a:chExt cx="810360" cy="740171"/>
          </a:xfrm>
        </p:grpSpPr>
        <p:pic>
          <p:nvPicPr>
            <p:cNvPr id="99" name="Graphic 98">
              <a:extLst>
                <a:ext uri="{FF2B5EF4-FFF2-40B4-BE49-F238E27FC236}">
                  <a16:creationId xmlns:a16="http://schemas.microsoft.com/office/drawing/2014/main" id="{61B79EDF-F946-0912-7B8A-4446639E90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00" name="Subtitle 1">
              <a:extLst>
                <a:ext uri="{FF2B5EF4-FFF2-40B4-BE49-F238E27FC236}">
                  <a16:creationId xmlns:a16="http://schemas.microsoft.com/office/drawing/2014/main" id="{1693ADEA-E527-5395-E3A8-CBCE146F1F93}"/>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7</a:t>
              </a:r>
              <a:endParaRPr lang="en-US" sz="800" dirty="0">
                <a:latin typeface="Arial" panose="020B0604020202020204" pitchFamily="34" charset="0"/>
                <a:cs typeface="Arial" panose="020B0604020202020204" pitchFamily="34" charset="0"/>
              </a:endParaRPr>
            </a:p>
          </p:txBody>
        </p:sp>
      </p:grpSp>
      <p:grpSp>
        <p:nvGrpSpPr>
          <p:cNvPr id="101" name="Group 100">
            <a:extLst>
              <a:ext uri="{FF2B5EF4-FFF2-40B4-BE49-F238E27FC236}">
                <a16:creationId xmlns:a16="http://schemas.microsoft.com/office/drawing/2014/main" id="{97C6520A-63DE-1A6C-DF16-B766C0B6E308}"/>
              </a:ext>
            </a:extLst>
          </p:cNvPr>
          <p:cNvGrpSpPr/>
          <p:nvPr/>
        </p:nvGrpSpPr>
        <p:grpSpPr>
          <a:xfrm>
            <a:off x="10783787" y="4016285"/>
            <a:ext cx="810360" cy="740171"/>
            <a:chOff x="7164545" y="1294631"/>
            <a:chExt cx="810360" cy="740171"/>
          </a:xfrm>
        </p:grpSpPr>
        <p:pic>
          <p:nvPicPr>
            <p:cNvPr id="102" name="Graphic 101">
              <a:extLst>
                <a:ext uri="{FF2B5EF4-FFF2-40B4-BE49-F238E27FC236}">
                  <a16:creationId xmlns:a16="http://schemas.microsoft.com/office/drawing/2014/main" id="{FFB2AF85-E067-62D1-65CD-92CB26F0CA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03" name="Subtitle 1">
              <a:extLst>
                <a:ext uri="{FF2B5EF4-FFF2-40B4-BE49-F238E27FC236}">
                  <a16:creationId xmlns:a16="http://schemas.microsoft.com/office/drawing/2014/main" id="{EBC0EA88-0AD1-79C3-B121-4E0144B2BDCE}"/>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4</a:t>
              </a:r>
              <a:endParaRPr lang="en-US" sz="800" dirty="0">
                <a:latin typeface="Arial" panose="020B0604020202020204" pitchFamily="34" charset="0"/>
                <a:cs typeface="Arial" panose="020B0604020202020204" pitchFamily="34" charset="0"/>
              </a:endParaRPr>
            </a:p>
          </p:txBody>
        </p:sp>
      </p:grpSp>
      <p:grpSp>
        <p:nvGrpSpPr>
          <p:cNvPr id="104" name="Group 103">
            <a:extLst>
              <a:ext uri="{FF2B5EF4-FFF2-40B4-BE49-F238E27FC236}">
                <a16:creationId xmlns:a16="http://schemas.microsoft.com/office/drawing/2014/main" id="{ACE535BF-F780-A91E-342A-8365EEE3CC0A}"/>
              </a:ext>
            </a:extLst>
          </p:cNvPr>
          <p:cNvGrpSpPr/>
          <p:nvPr/>
        </p:nvGrpSpPr>
        <p:grpSpPr>
          <a:xfrm>
            <a:off x="10791135" y="4861409"/>
            <a:ext cx="810360" cy="740171"/>
            <a:chOff x="7164545" y="1294631"/>
            <a:chExt cx="810360" cy="740171"/>
          </a:xfrm>
        </p:grpSpPr>
        <p:pic>
          <p:nvPicPr>
            <p:cNvPr id="105" name="Graphic 104">
              <a:extLst>
                <a:ext uri="{FF2B5EF4-FFF2-40B4-BE49-F238E27FC236}">
                  <a16:creationId xmlns:a16="http://schemas.microsoft.com/office/drawing/2014/main" id="{6EE75FA6-1F29-7E94-2F95-D296E3ABFC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06" name="Subtitle 1">
              <a:extLst>
                <a:ext uri="{FF2B5EF4-FFF2-40B4-BE49-F238E27FC236}">
                  <a16:creationId xmlns:a16="http://schemas.microsoft.com/office/drawing/2014/main" id="{19472E3F-F44E-E80B-4109-C2E5703575BA}"/>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8</a:t>
              </a:r>
              <a:endParaRPr lang="en-US" sz="800" dirty="0">
                <a:latin typeface="Arial" panose="020B0604020202020204" pitchFamily="34" charset="0"/>
                <a:cs typeface="Arial" panose="020B0604020202020204" pitchFamily="34" charset="0"/>
              </a:endParaRPr>
            </a:p>
          </p:txBody>
        </p:sp>
      </p:grpSp>
      <p:grpSp>
        <p:nvGrpSpPr>
          <p:cNvPr id="107" name="Group 106">
            <a:extLst>
              <a:ext uri="{FF2B5EF4-FFF2-40B4-BE49-F238E27FC236}">
                <a16:creationId xmlns:a16="http://schemas.microsoft.com/office/drawing/2014/main" id="{C0D98A34-8B52-1CF2-0E92-E544F9259A51}"/>
              </a:ext>
            </a:extLst>
          </p:cNvPr>
          <p:cNvGrpSpPr/>
          <p:nvPr/>
        </p:nvGrpSpPr>
        <p:grpSpPr>
          <a:xfrm>
            <a:off x="7916707" y="5729290"/>
            <a:ext cx="810360" cy="740171"/>
            <a:chOff x="7164545" y="1294631"/>
            <a:chExt cx="810360" cy="740171"/>
          </a:xfrm>
        </p:grpSpPr>
        <p:pic>
          <p:nvPicPr>
            <p:cNvPr id="108" name="Graphic 107">
              <a:extLst>
                <a:ext uri="{FF2B5EF4-FFF2-40B4-BE49-F238E27FC236}">
                  <a16:creationId xmlns:a16="http://schemas.microsoft.com/office/drawing/2014/main" id="{E3017BE0-661B-46A5-814A-17A951DAF3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09" name="Subtitle 1">
              <a:extLst>
                <a:ext uri="{FF2B5EF4-FFF2-40B4-BE49-F238E27FC236}">
                  <a16:creationId xmlns:a16="http://schemas.microsoft.com/office/drawing/2014/main" id="{A0B2EF31-931B-DF1D-4B8A-CF8107B48ABC}"/>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5</a:t>
              </a:r>
              <a:endParaRPr lang="en-US" sz="800" dirty="0">
                <a:latin typeface="Arial" panose="020B0604020202020204" pitchFamily="34" charset="0"/>
                <a:cs typeface="Arial" panose="020B0604020202020204" pitchFamily="34" charset="0"/>
              </a:endParaRPr>
            </a:p>
          </p:txBody>
        </p:sp>
      </p:grpSp>
      <p:grpSp>
        <p:nvGrpSpPr>
          <p:cNvPr id="110" name="Group 109">
            <a:extLst>
              <a:ext uri="{FF2B5EF4-FFF2-40B4-BE49-F238E27FC236}">
                <a16:creationId xmlns:a16="http://schemas.microsoft.com/office/drawing/2014/main" id="{884C175B-BAF5-DFDA-45DC-E16566A7FD68}"/>
              </a:ext>
            </a:extLst>
          </p:cNvPr>
          <p:cNvGrpSpPr/>
          <p:nvPr/>
        </p:nvGrpSpPr>
        <p:grpSpPr>
          <a:xfrm>
            <a:off x="8863329" y="5724753"/>
            <a:ext cx="810360" cy="740171"/>
            <a:chOff x="7164545" y="1294631"/>
            <a:chExt cx="810360" cy="740171"/>
          </a:xfrm>
        </p:grpSpPr>
        <p:pic>
          <p:nvPicPr>
            <p:cNvPr id="111" name="Graphic 110">
              <a:extLst>
                <a:ext uri="{FF2B5EF4-FFF2-40B4-BE49-F238E27FC236}">
                  <a16:creationId xmlns:a16="http://schemas.microsoft.com/office/drawing/2014/main" id="{E65BB7A4-BDBB-9D2D-569A-176892A7AB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12" name="Subtitle 1">
              <a:extLst>
                <a:ext uri="{FF2B5EF4-FFF2-40B4-BE49-F238E27FC236}">
                  <a16:creationId xmlns:a16="http://schemas.microsoft.com/office/drawing/2014/main" id="{F6DDA388-57B3-C8DD-3463-FF6974D57833}"/>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6</a:t>
              </a:r>
              <a:endParaRPr lang="en-US" sz="800" dirty="0">
                <a:latin typeface="Arial" panose="020B0604020202020204" pitchFamily="34" charset="0"/>
                <a:cs typeface="Arial" panose="020B0604020202020204" pitchFamily="34" charset="0"/>
              </a:endParaRPr>
            </a:p>
          </p:txBody>
        </p:sp>
      </p:grpSp>
      <p:pic>
        <p:nvPicPr>
          <p:cNvPr id="113" name="Graphic 112" descr="Close with solid fill">
            <a:extLst>
              <a:ext uri="{FF2B5EF4-FFF2-40B4-BE49-F238E27FC236}">
                <a16:creationId xmlns:a16="http://schemas.microsoft.com/office/drawing/2014/main" id="{5BF69834-03BD-23D2-DD36-9727EC3BB8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50825" y="3099970"/>
            <a:ext cx="914400" cy="914400"/>
          </a:xfrm>
          <a:prstGeom prst="rect">
            <a:avLst/>
          </a:prstGeom>
        </p:spPr>
      </p:pic>
      <p:pic>
        <p:nvPicPr>
          <p:cNvPr id="114" name="Graphic 113" descr="Close with solid fill">
            <a:extLst>
              <a:ext uri="{FF2B5EF4-FFF2-40B4-BE49-F238E27FC236}">
                <a16:creationId xmlns:a16="http://schemas.microsoft.com/office/drawing/2014/main" id="{63DBF061-1BFF-CCCD-096B-64B7718E59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15217" y="3091826"/>
            <a:ext cx="914400" cy="914400"/>
          </a:xfrm>
          <a:prstGeom prst="rect">
            <a:avLst/>
          </a:prstGeom>
        </p:spPr>
      </p:pic>
      <p:pic>
        <p:nvPicPr>
          <p:cNvPr id="115" name="Graphic 114" descr="Close with solid fill">
            <a:extLst>
              <a:ext uri="{FF2B5EF4-FFF2-40B4-BE49-F238E27FC236}">
                <a16:creationId xmlns:a16="http://schemas.microsoft.com/office/drawing/2014/main" id="{11EA695A-50AB-A604-48EE-FAFA567389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0039" y="3931076"/>
            <a:ext cx="914400" cy="914400"/>
          </a:xfrm>
          <a:prstGeom prst="rect">
            <a:avLst/>
          </a:prstGeom>
        </p:spPr>
      </p:pic>
      <p:pic>
        <p:nvPicPr>
          <p:cNvPr id="116" name="Graphic 115" descr="Close with solid fill">
            <a:extLst>
              <a:ext uri="{FF2B5EF4-FFF2-40B4-BE49-F238E27FC236}">
                <a16:creationId xmlns:a16="http://schemas.microsoft.com/office/drawing/2014/main" id="{A4AD6685-C318-E00F-1322-64EAC4822A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44431" y="3922932"/>
            <a:ext cx="914400" cy="914400"/>
          </a:xfrm>
          <a:prstGeom prst="rect">
            <a:avLst/>
          </a:prstGeom>
        </p:spPr>
      </p:pic>
      <p:pic>
        <p:nvPicPr>
          <p:cNvPr id="117" name="Graphic 116" descr="Close with solid fill">
            <a:extLst>
              <a:ext uri="{FF2B5EF4-FFF2-40B4-BE49-F238E27FC236}">
                <a16:creationId xmlns:a16="http://schemas.microsoft.com/office/drawing/2014/main" id="{9651884A-4F60-1CFE-9091-25ACD39A2C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1634" y="3944293"/>
            <a:ext cx="914400" cy="914400"/>
          </a:xfrm>
          <a:prstGeom prst="rect">
            <a:avLst/>
          </a:prstGeom>
        </p:spPr>
      </p:pic>
      <p:pic>
        <p:nvPicPr>
          <p:cNvPr id="118" name="Graphic 117" descr="Close with solid fill">
            <a:extLst>
              <a:ext uri="{FF2B5EF4-FFF2-40B4-BE49-F238E27FC236}">
                <a16:creationId xmlns:a16="http://schemas.microsoft.com/office/drawing/2014/main" id="{26E946D4-A636-758F-2E00-A24A245067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06026" y="3936149"/>
            <a:ext cx="914400" cy="914400"/>
          </a:xfrm>
          <a:prstGeom prst="rect">
            <a:avLst/>
          </a:prstGeom>
        </p:spPr>
      </p:pic>
      <p:pic>
        <p:nvPicPr>
          <p:cNvPr id="119" name="Graphic 118" descr="Close with solid fill">
            <a:extLst>
              <a:ext uri="{FF2B5EF4-FFF2-40B4-BE49-F238E27FC236}">
                <a16:creationId xmlns:a16="http://schemas.microsoft.com/office/drawing/2014/main" id="{5C8FA7C1-C056-E111-DA41-21BC10E78A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0039" y="4770326"/>
            <a:ext cx="914400" cy="914400"/>
          </a:xfrm>
          <a:prstGeom prst="rect">
            <a:avLst/>
          </a:prstGeom>
        </p:spPr>
      </p:pic>
      <p:pic>
        <p:nvPicPr>
          <p:cNvPr id="120" name="Graphic 119" descr="Close with solid fill">
            <a:extLst>
              <a:ext uri="{FF2B5EF4-FFF2-40B4-BE49-F238E27FC236}">
                <a16:creationId xmlns:a16="http://schemas.microsoft.com/office/drawing/2014/main" id="{FBA9B9E8-0292-DDBB-C409-F971D30A98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44431" y="4762182"/>
            <a:ext cx="914400" cy="914400"/>
          </a:xfrm>
          <a:prstGeom prst="rect">
            <a:avLst/>
          </a:prstGeom>
        </p:spPr>
      </p:pic>
      <p:pic>
        <p:nvPicPr>
          <p:cNvPr id="121" name="Graphic 120" descr="Close with solid fill">
            <a:extLst>
              <a:ext uri="{FF2B5EF4-FFF2-40B4-BE49-F238E27FC236}">
                <a16:creationId xmlns:a16="http://schemas.microsoft.com/office/drawing/2014/main" id="{B829D1EB-E945-79A4-36FA-69B13BF2B8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1634" y="4783543"/>
            <a:ext cx="914400" cy="914400"/>
          </a:xfrm>
          <a:prstGeom prst="rect">
            <a:avLst/>
          </a:prstGeom>
        </p:spPr>
      </p:pic>
      <p:pic>
        <p:nvPicPr>
          <p:cNvPr id="122" name="Graphic 121" descr="Close with solid fill">
            <a:extLst>
              <a:ext uri="{FF2B5EF4-FFF2-40B4-BE49-F238E27FC236}">
                <a16:creationId xmlns:a16="http://schemas.microsoft.com/office/drawing/2014/main" id="{E03BED12-52BF-00DF-3547-407663B3F9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06026" y="4775399"/>
            <a:ext cx="914400" cy="914400"/>
          </a:xfrm>
          <a:prstGeom prst="rect">
            <a:avLst/>
          </a:prstGeom>
        </p:spPr>
      </p:pic>
      <p:pic>
        <p:nvPicPr>
          <p:cNvPr id="123" name="Graphic 122" descr="Close with solid fill">
            <a:extLst>
              <a:ext uri="{FF2B5EF4-FFF2-40B4-BE49-F238E27FC236}">
                <a16:creationId xmlns:a16="http://schemas.microsoft.com/office/drawing/2014/main" id="{36002210-D64A-2FE6-F01C-78373B4E63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72033" y="5636010"/>
            <a:ext cx="914400" cy="914400"/>
          </a:xfrm>
          <a:prstGeom prst="rect">
            <a:avLst/>
          </a:prstGeom>
        </p:spPr>
      </p:pic>
      <p:pic>
        <p:nvPicPr>
          <p:cNvPr id="124" name="Graphic 123" descr="Close with solid fill">
            <a:extLst>
              <a:ext uri="{FF2B5EF4-FFF2-40B4-BE49-F238E27FC236}">
                <a16:creationId xmlns:a16="http://schemas.microsoft.com/office/drawing/2014/main" id="{E0F20B90-88D0-D27D-3F65-A8FAABE7C7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36425" y="5627866"/>
            <a:ext cx="914400" cy="914400"/>
          </a:xfrm>
          <a:prstGeom prst="rect">
            <a:avLst/>
          </a:prstGeom>
        </p:spPr>
      </p:pic>
      <p:grpSp>
        <p:nvGrpSpPr>
          <p:cNvPr id="130" name="Group 129">
            <a:extLst>
              <a:ext uri="{FF2B5EF4-FFF2-40B4-BE49-F238E27FC236}">
                <a16:creationId xmlns:a16="http://schemas.microsoft.com/office/drawing/2014/main" id="{970B97C2-507B-6C95-E128-835C80CA7DE6}"/>
              </a:ext>
            </a:extLst>
          </p:cNvPr>
          <p:cNvGrpSpPr/>
          <p:nvPr/>
        </p:nvGrpSpPr>
        <p:grpSpPr>
          <a:xfrm>
            <a:off x="3659097" y="1256913"/>
            <a:ext cx="91440" cy="5208011"/>
            <a:chOff x="3659097" y="1256913"/>
            <a:chExt cx="91440" cy="5208011"/>
          </a:xfrm>
        </p:grpSpPr>
        <p:cxnSp>
          <p:nvCxnSpPr>
            <p:cNvPr id="125" name="Straight Connector 124">
              <a:extLst>
                <a:ext uri="{FF2B5EF4-FFF2-40B4-BE49-F238E27FC236}">
                  <a16:creationId xmlns:a16="http://schemas.microsoft.com/office/drawing/2014/main" id="{F111DF87-9DF6-434B-8EB7-0A774A791DBD}"/>
                </a:ext>
              </a:extLst>
            </p:cNvPr>
            <p:cNvCxnSpPr>
              <a:cxnSpLocks/>
            </p:cNvCxnSpPr>
            <p:nvPr/>
          </p:nvCxnSpPr>
          <p:spPr>
            <a:xfrm>
              <a:off x="3704817" y="1256913"/>
              <a:ext cx="0" cy="5208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EDD78508-0560-245B-C68F-0407DC8DCCAD}"/>
                </a:ext>
              </a:extLst>
            </p:cNvPr>
            <p:cNvGrpSpPr/>
            <p:nvPr/>
          </p:nvGrpSpPr>
          <p:grpSpPr>
            <a:xfrm>
              <a:off x="3659097" y="5648114"/>
              <a:ext cx="91440" cy="428560"/>
              <a:chOff x="8311168" y="2917354"/>
              <a:chExt cx="91440" cy="428560"/>
            </a:xfrm>
          </p:grpSpPr>
          <p:sp>
            <p:nvSpPr>
              <p:cNvPr id="127" name="Oval 126">
                <a:extLst>
                  <a:ext uri="{FF2B5EF4-FFF2-40B4-BE49-F238E27FC236}">
                    <a16:creationId xmlns:a16="http://schemas.microsoft.com/office/drawing/2014/main" id="{B8A3F832-758C-D331-4AF8-EB83E0A92EC8}"/>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9D63B252-F259-21B4-16FE-F7C0D51105DF}"/>
                  </a:ext>
                </a:extLst>
              </p:cNvPr>
              <p:cNvSpPr/>
              <p:nvPr/>
            </p:nvSpPr>
            <p:spPr>
              <a:xfrm>
                <a:off x="8330916"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7918554A-3BBB-6883-6604-9E31A6FA71C0}"/>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8530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7AC9E75-A515-B0D7-487E-19147A8B862E}"/>
              </a:ext>
            </a:extLst>
          </p:cNvPr>
          <p:cNvSpPr txBox="1">
            <a:spLocks noChangeArrowheads="1"/>
          </p:cNvSpPr>
          <p:nvPr/>
        </p:nvSpPr>
        <p:spPr>
          <a:xfrm>
            <a:off x="432752" y="464286"/>
            <a:ext cx="10104113"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SHORTER REGIMENS MEAN…</a:t>
            </a:r>
          </a:p>
        </p:txBody>
      </p:sp>
      <p:sp>
        <p:nvSpPr>
          <p:cNvPr id="5" name="TextBox 4">
            <a:extLst>
              <a:ext uri="{FF2B5EF4-FFF2-40B4-BE49-F238E27FC236}">
                <a16:creationId xmlns:a16="http://schemas.microsoft.com/office/drawing/2014/main" id="{1F51E6D3-7544-A906-6E2B-97EB9227C7EE}"/>
              </a:ext>
            </a:extLst>
          </p:cNvPr>
          <p:cNvSpPr txBox="1"/>
          <p:nvPr/>
        </p:nvSpPr>
        <p:spPr>
          <a:xfrm>
            <a:off x="432753" y="2910654"/>
            <a:ext cx="2682588" cy="1477328"/>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People and families affected by TB can get back to work, school, etc. and recover economically sooner.</a:t>
            </a:r>
          </a:p>
        </p:txBody>
      </p:sp>
      <p:sp>
        <p:nvSpPr>
          <p:cNvPr id="6" name="TextBox 5">
            <a:extLst>
              <a:ext uri="{FF2B5EF4-FFF2-40B4-BE49-F238E27FC236}">
                <a16:creationId xmlns:a16="http://schemas.microsoft.com/office/drawing/2014/main" id="{0B6DB43B-3D4A-0C66-0C3F-8654BC790866}"/>
              </a:ext>
            </a:extLst>
          </p:cNvPr>
          <p:cNvSpPr txBox="1"/>
          <p:nvPr/>
        </p:nvSpPr>
        <p:spPr>
          <a:xfrm>
            <a:off x="3588343" y="2910654"/>
            <a:ext cx="3386617" cy="2031325"/>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People affected by TB find treatment more safe, tolerable and acceptable, leading to fewer interruptions that can generate resistance, higher rates of treatment completion, and better outcomes.</a:t>
            </a:r>
          </a:p>
        </p:txBody>
      </p:sp>
      <p:sp>
        <p:nvSpPr>
          <p:cNvPr id="7" name="TextBox 6">
            <a:extLst>
              <a:ext uri="{FF2B5EF4-FFF2-40B4-BE49-F238E27FC236}">
                <a16:creationId xmlns:a16="http://schemas.microsoft.com/office/drawing/2014/main" id="{1392F4AD-2FE6-E22D-0BE5-244730B23FD5}"/>
              </a:ext>
            </a:extLst>
          </p:cNvPr>
          <p:cNvSpPr txBox="1"/>
          <p:nvPr/>
        </p:nvSpPr>
        <p:spPr>
          <a:xfrm>
            <a:off x="7674426" y="2910654"/>
            <a:ext cx="4084821" cy="2031325"/>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Human resources and other health program savings from shorter duration of prevention and treatment regimens can be repurposed to improve active screening and case finding, and psychosocial and other supportive services and programs.</a:t>
            </a:r>
          </a:p>
        </p:txBody>
      </p:sp>
      <p:cxnSp>
        <p:nvCxnSpPr>
          <p:cNvPr id="10" name="Straight Connector 9">
            <a:extLst>
              <a:ext uri="{FF2B5EF4-FFF2-40B4-BE49-F238E27FC236}">
                <a16:creationId xmlns:a16="http://schemas.microsoft.com/office/drawing/2014/main" id="{BB021795-1D4A-475D-76F5-B85E93C89FB9}"/>
              </a:ext>
            </a:extLst>
          </p:cNvPr>
          <p:cNvCxnSpPr>
            <a:cxnSpLocks/>
          </p:cNvCxnSpPr>
          <p:nvPr/>
        </p:nvCxnSpPr>
        <p:spPr>
          <a:xfrm>
            <a:off x="7201809" y="1520454"/>
            <a:ext cx="0" cy="4175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00A322B-2007-BDCF-313F-6FA7B7DCDC8D}"/>
              </a:ext>
            </a:extLst>
          </p:cNvPr>
          <p:cNvGrpSpPr/>
          <p:nvPr/>
        </p:nvGrpSpPr>
        <p:grpSpPr>
          <a:xfrm>
            <a:off x="3116833" y="1520454"/>
            <a:ext cx="91440" cy="4189557"/>
            <a:chOff x="3659097" y="2275367"/>
            <a:chExt cx="91440" cy="4189557"/>
          </a:xfrm>
        </p:grpSpPr>
        <p:cxnSp>
          <p:nvCxnSpPr>
            <p:cNvPr id="12" name="Straight Connector 11">
              <a:extLst>
                <a:ext uri="{FF2B5EF4-FFF2-40B4-BE49-F238E27FC236}">
                  <a16:creationId xmlns:a16="http://schemas.microsoft.com/office/drawing/2014/main" id="{C9EE8EEC-490B-8B71-0A2B-3E05D62783C8}"/>
                </a:ext>
              </a:extLst>
            </p:cNvPr>
            <p:cNvCxnSpPr>
              <a:cxnSpLocks/>
            </p:cNvCxnSpPr>
            <p:nvPr/>
          </p:nvCxnSpPr>
          <p:spPr>
            <a:xfrm>
              <a:off x="3704817" y="2275367"/>
              <a:ext cx="0" cy="4189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44BCBA0-6D6C-9A7F-B633-A197BDDEB230}"/>
                </a:ext>
              </a:extLst>
            </p:cNvPr>
            <p:cNvGrpSpPr/>
            <p:nvPr/>
          </p:nvGrpSpPr>
          <p:grpSpPr>
            <a:xfrm>
              <a:off x="3659097" y="5648114"/>
              <a:ext cx="91440" cy="428560"/>
              <a:chOff x="8311168" y="2917354"/>
              <a:chExt cx="91440" cy="428560"/>
            </a:xfrm>
          </p:grpSpPr>
          <p:sp>
            <p:nvSpPr>
              <p:cNvPr id="14" name="Oval 13">
                <a:extLst>
                  <a:ext uri="{FF2B5EF4-FFF2-40B4-BE49-F238E27FC236}">
                    <a16:creationId xmlns:a16="http://schemas.microsoft.com/office/drawing/2014/main" id="{F5B74838-733F-3AFD-4074-075CF6E11423}"/>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618379A-5036-90AC-0ABC-7CE446FF0184}"/>
                  </a:ext>
                </a:extLst>
              </p:cNvPr>
              <p:cNvSpPr/>
              <p:nvPr/>
            </p:nvSpPr>
            <p:spPr>
              <a:xfrm>
                <a:off x="8330916"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BB17AF9-FDD3-E739-F768-32F043745363}"/>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Oval 22">
            <a:extLst>
              <a:ext uri="{FF2B5EF4-FFF2-40B4-BE49-F238E27FC236}">
                <a16:creationId xmlns:a16="http://schemas.microsoft.com/office/drawing/2014/main" id="{06D2029C-566E-6481-E747-617A332469D3}"/>
              </a:ext>
            </a:extLst>
          </p:cNvPr>
          <p:cNvSpPr/>
          <p:nvPr/>
        </p:nvSpPr>
        <p:spPr>
          <a:xfrm>
            <a:off x="510802" y="2070273"/>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F738DF86-5267-47A7-F067-8A694530E9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395" y="2190453"/>
            <a:ext cx="609600" cy="600075"/>
          </a:xfrm>
          <a:prstGeom prst="rect">
            <a:avLst/>
          </a:prstGeom>
        </p:spPr>
      </p:pic>
      <p:sp>
        <p:nvSpPr>
          <p:cNvPr id="26" name="Oval 25">
            <a:extLst>
              <a:ext uri="{FF2B5EF4-FFF2-40B4-BE49-F238E27FC236}">
                <a16:creationId xmlns:a16="http://schemas.microsoft.com/office/drawing/2014/main" id="{CAC0BA82-D877-08E7-0A54-541C11B141A3}"/>
              </a:ext>
            </a:extLst>
          </p:cNvPr>
          <p:cNvSpPr/>
          <p:nvPr/>
        </p:nvSpPr>
        <p:spPr>
          <a:xfrm>
            <a:off x="3588343" y="2070272"/>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3F64C46B-32C1-9095-3C42-1541F0F5DB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63840" y="2237109"/>
            <a:ext cx="390525" cy="523875"/>
          </a:xfrm>
          <a:prstGeom prst="rect">
            <a:avLst/>
          </a:prstGeom>
        </p:spPr>
      </p:pic>
      <p:sp>
        <p:nvSpPr>
          <p:cNvPr id="31" name="Oval 30">
            <a:extLst>
              <a:ext uri="{FF2B5EF4-FFF2-40B4-BE49-F238E27FC236}">
                <a16:creationId xmlns:a16="http://schemas.microsoft.com/office/drawing/2014/main" id="{000C97E7-D516-C795-14A8-E52F3056885F}"/>
              </a:ext>
            </a:extLst>
          </p:cNvPr>
          <p:cNvSpPr/>
          <p:nvPr/>
        </p:nvSpPr>
        <p:spPr>
          <a:xfrm>
            <a:off x="7674426" y="2070271"/>
            <a:ext cx="720255" cy="72025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385E0AA8-93D9-B0E0-1FB3-25CF709CFE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76354" y="2171844"/>
            <a:ext cx="548640" cy="517108"/>
          </a:xfrm>
          <a:prstGeom prst="rect">
            <a:avLst/>
          </a:prstGeom>
        </p:spPr>
      </p:pic>
    </p:spTree>
    <p:extLst>
      <p:ext uri="{BB962C8B-B14F-4D97-AF65-F5344CB8AC3E}">
        <p14:creationId xmlns:p14="http://schemas.microsoft.com/office/powerpoint/2010/main" val="2879441810"/>
      </p:ext>
    </p:extLst>
  </p:cSld>
  <p:clrMapOvr>
    <a:masterClrMapping/>
  </p:clrMapOvr>
</p:sld>
</file>

<file path=ppt/theme/theme1.xml><?xml version="1.0" encoding="utf-8"?>
<a:theme xmlns:a="http://schemas.openxmlformats.org/drawingml/2006/main" name="Office Theme">
  <a:themeElements>
    <a:clrScheme name="TAG">
      <a:dk1>
        <a:sysClr val="windowText" lastClr="000000"/>
      </a:dk1>
      <a:lt1>
        <a:sysClr val="window" lastClr="FFFFFF"/>
      </a:lt1>
      <a:dk2>
        <a:srgbClr val="44546A"/>
      </a:dk2>
      <a:lt2>
        <a:srgbClr val="E7E6E6"/>
      </a:lt2>
      <a:accent1>
        <a:srgbClr val="E8002A"/>
      </a:accent1>
      <a:accent2>
        <a:srgbClr val="EE9499"/>
      </a:accent2>
      <a:accent3>
        <a:srgbClr val="A5A5A5"/>
      </a:accent3>
      <a:accent4>
        <a:srgbClr val="86AFC0"/>
      </a:accent4>
      <a:accent5>
        <a:srgbClr val="5694A9"/>
      </a:accent5>
      <a:accent6>
        <a:srgbClr val="70AD47"/>
      </a:accent6>
      <a:hlink>
        <a:srgbClr val="0563C1"/>
      </a:hlink>
      <a:folHlink>
        <a:srgbClr val="954F72"/>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2909</Words>
  <Application>Microsoft Macintosh PowerPoint</Application>
  <PresentationFormat>Widescreen</PresentationFormat>
  <Paragraphs>273</Paragraphs>
  <Slides>24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Arial Narrow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Hollis</dc:creator>
  <cp:lastModifiedBy>Tag 2</cp:lastModifiedBy>
  <cp:revision>21</cp:revision>
  <dcterms:created xsi:type="dcterms:W3CDTF">2022-09-16T01:15:30Z</dcterms:created>
  <dcterms:modified xsi:type="dcterms:W3CDTF">2023-10-16T16:08:48Z</dcterms:modified>
</cp:coreProperties>
</file>