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58" r:id="rId5"/>
    <p:sldId id="261" r:id="rId6"/>
    <p:sldId id="262" r:id="rId7"/>
    <p:sldId id="264" r:id="rId8"/>
    <p:sldId id="268" r:id="rId9"/>
    <p:sldId id="267" r:id="rId10"/>
    <p:sldId id="269" r:id="rId11"/>
    <p:sldId id="285" r:id="rId12"/>
    <p:sldId id="270" r:id="rId13"/>
    <p:sldId id="271" r:id="rId14"/>
    <p:sldId id="272" r:id="rId15"/>
    <p:sldId id="283" r:id="rId16"/>
    <p:sldId id="273" r:id="rId17"/>
    <p:sldId id="274" r:id="rId18"/>
    <p:sldId id="275" r:id="rId19"/>
    <p:sldId id="276" r:id="rId20"/>
    <p:sldId id="280" r:id="rId21"/>
    <p:sldId id="277" r:id="rId22"/>
    <p:sldId id="278" r:id="rId23"/>
    <p:sldId id="279" r:id="rId24"/>
    <p:sldId id="286" r:id="rId25"/>
    <p:sldId id="6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34FB6-A0F6-D626-1D5C-8D6AFEDC2E07}" name="Tag 1" initials="T1" userId="S::tag1@sabrinagmtag.onmicrosoft.com::256f8fdb-0a0c-4f85-8a75-2674b8ced68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FEF1C-F3EE-4DE5-903D-5EBF11EB3937}" v="18" dt="2022-10-25T02:14:40.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4648"/>
  </p:normalViewPr>
  <p:slideViewPr>
    <p:cSldViewPr snapToGrid="0">
      <p:cViewPr varScale="1">
        <p:scale>
          <a:sx n="117" d="100"/>
          <a:sy n="117" d="100"/>
        </p:scale>
        <p:origin x="3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5F338-7C52-46E3-99A8-4BA46AD9131F}"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D29EF-824F-4673-957B-B66216A866B0}" type="slidenum">
              <a:rPr lang="en-US" smtClean="0"/>
              <a:t>‹#›</a:t>
            </a:fld>
            <a:endParaRPr lang="en-US"/>
          </a:p>
        </p:txBody>
      </p:sp>
    </p:spTree>
    <p:extLst>
      <p:ext uri="{BB962C8B-B14F-4D97-AF65-F5344CB8AC3E}">
        <p14:creationId xmlns:p14="http://schemas.microsoft.com/office/powerpoint/2010/main" val="19987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7</a:t>
            </a:fld>
            <a:endParaRPr lang="en-US"/>
          </a:p>
        </p:txBody>
      </p:sp>
    </p:spTree>
    <p:extLst>
      <p:ext uri="{BB962C8B-B14F-4D97-AF65-F5344CB8AC3E}">
        <p14:creationId xmlns:p14="http://schemas.microsoft.com/office/powerpoint/2010/main" val="146217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10</a:t>
            </a:fld>
            <a:endParaRPr lang="en-US"/>
          </a:p>
        </p:txBody>
      </p:sp>
    </p:spTree>
    <p:extLst>
      <p:ext uri="{BB962C8B-B14F-4D97-AF65-F5344CB8AC3E}">
        <p14:creationId xmlns:p14="http://schemas.microsoft.com/office/powerpoint/2010/main" val="102675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D29EF-824F-4673-957B-B66216A866B0}" type="slidenum">
              <a:rPr lang="en-US" smtClean="0"/>
              <a:t>14</a:t>
            </a:fld>
            <a:endParaRPr lang="en-US"/>
          </a:p>
        </p:txBody>
      </p:sp>
    </p:spTree>
    <p:extLst>
      <p:ext uri="{BB962C8B-B14F-4D97-AF65-F5344CB8AC3E}">
        <p14:creationId xmlns:p14="http://schemas.microsoft.com/office/powerpoint/2010/main" val="320498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15</a:t>
            </a:fld>
            <a:endParaRPr lang="en-US"/>
          </a:p>
        </p:txBody>
      </p:sp>
    </p:spTree>
    <p:extLst>
      <p:ext uri="{BB962C8B-B14F-4D97-AF65-F5344CB8AC3E}">
        <p14:creationId xmlns:p14="http://schemas.microsoft.com/office/powerpoint/2010/main" val="45254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17</a:t>
            </a:fld>
            <a:endParaRPr lang="en-US"/>
          </a:p>
        </p:txBody>
      </p:sp>
    </p:spTree>
    <p:extLst>
      <p:ext uri="{BB962C8B-B14F-4D97-AF65-F5344CB8AC3E}">
        <p14:creationId xmlns:p14="http://schemas.microsoft.com/office/powerpoint/2010/main" val="125620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D29EF-824F-4673-957B-B66216A866B0}" type="slidenum">
              <a:rPr lang="en-US" smtClean="0"/>
              <a:t>19</a:t>
            </a:fld>
            <a:endParaRPr lang="en-US"/>
          </a:p>
        </p:txBody>
      </p:sp>
    </p:spTree>
    <p:extLst>
      <p:ext uri="{BB962C8B-B14F-4D97-AF65-F5344CB8AC3E}">
        <p14:creationId xmlns:p14="http://schemas.microsoft.com/office/powerpoint/2010/main" val="356331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F3C2-1EDB-1809-42B9-2FA72182A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866E7A-2405-F088-F834-606321912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443D52-CEE5-33BC-A69E-C45B9527ADD7}"/>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3FAF5B89-200E-BEB7-59BA-04261EF09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38110-3269-8DBF-4F3F-60FA70F9D2A1}"/>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49836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28B6-98EE-A71D-502B-34E11D6D0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8134A-4503-BB48-FED1-9BCCE6A55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F6F87A-EAE0-B3CE-4733-8D52369E5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E8C80-FB6D-6539-8D30-21BC56991E9C}"/>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6" name="Footer Placeholder 5">
            <a:extLst>
              <a:ext uri="{FF2B5EF4-FFF2-40B4-BE49-F238E27FC236}">
                <a16:creationId xmlns:a16="http://schemas.microsoft.com/office/drawing/2014/main" id="{0DC9B22C-E1E0-5834-9529-826E37491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3E7D-4BF4-8ACA-8454-E3A9779A3E2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29017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1F00-5710-C9D1-83AA-B9564DA9AE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23FCB-B2FE-C91C-B5DD-EF5DC44C7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ED866-C53E-C7E9-E023-A1ADCE0D0C62}"/>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662CA413-FED5-EE55-A9C8-69563E9C7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00F85-B1DB-4AC3-0D9B-C1A474916F65}"/>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0952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8E951-0F19-3605-4C6C-5637F5D72E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0D0DA-761F-2BAA-0F44-5A7733F41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09B70-5CB8-9B0D-3D03-56D6C432AF9A}"/>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1B40B828-5A2C-C2A6-B7B6-3F4B65FAE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346D-5E33-7472-9716-6A45808A8829}"/>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74752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2C0D78-A12A-4748-E6B0-CFC363EF645D}"/>
              </a:ext>
            </a:extLst>
          </p:cNvPr>
          <p:cNvSpPr/>
          <p:nvPr userDrawn="1"/>
        </p:nvSpPr>
        <p:spPr>
          <a:xfrm>
            <a:off x="135172" y="135172"/>
            <a:ext cx="11921656" cy="659163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68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8393-950D-1D9E-9042-8C6FC4B7A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2EC2C-5197-AA68-1E00-029E25409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0694D-0B58-4DE8-3DE9-A400CA1F8CDC}"/>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C1F3CA93-85FE-3220-7F06-24D122C85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1F837-668A-8D9C-A6ED-70DAE34D450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9604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0C35-F672-CDAC-A709-D30DF3326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83B8DE-C4A4-5F82-E7CE-173006206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B5AC2-4904-DE10-1ED4-F382727F90F5}"/>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09818632-279A-40C0-BCCC-EF972567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38F84-D47C-350A-E974-65D36A5EA9F4}"/>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62411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DF8-7670-C517-EF16-97AC9EC04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DED91-55F2-E2A0-5F9B-F0400B163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45BF6-92AD-2444-7193-83DDFB9AC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B2443-635A-B10E-8CB7-B83BFF634290}"/>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6" name="Footer Placeholder 5">
            <a:extLst>
              <a:ext uri="{FF2B5EF4-FFF2-40B4-BE49-F238E27FC236}">
                <a16:creationId xmlns:a16="http://schemas.microsoft.com/office/drawing/2014/main" id="{A205575D-CCFD-E1C2-D592-E30F5A1DA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F37FC-D770-81CE-59DA-8670CC406CA3}"/>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124493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A608-6DEF-3D1C-89E7-334F432F56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BA72B-EF64-3744-7E34-09DF321B3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734FE-4A5E-D2D7-12F1-620822320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135CE-F9BE-53F3-66A3-8D9AB346B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FCBE86-89FA-1A44-BC16-AFE87CC740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C90ECF-769D-696D-84B9-CA4EA0835680}"/>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8" name="Footer Placeholder 7">
            <a:extLst>
              <a:ext uri="{FF2B5EF4-FFF2-40B4-BE49-F238E27FC236}">
                <a16:creationId xmlns:a16="http://schemas.microsoft.com/office/drawing/2014/main" id="{92DE06A2-595C-5B97-11CE-44BF5F3D88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0EE19-F78F-A31B-D844-4E2F37776CD6}"/>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06935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D083-EF11-58E9-0937-46E967E0C4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0BAB3-CCC2-9B39-415C-C9310384796A}"/>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4" name="Footer Placeholder 3">
            <a:extLst>
              <a:ext uri="{FF2B5EF4-FFF2-40B4-BE49-F238E27FC236}">
                <a16:creationId xmlns:a16="http://schemas.microsoft.com/office/drawing/2014/main" id="{898E64C1-AA7D-9C88-D190-2696FC5FB1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9E733-6D34-4BA9-D607-AEB043A4D32D}"/>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9215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C9BA9-25A9-A405-8E0A-E3F3C354A0B3}"/>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3" name="Footer Placeholder 2">
            <a:extLst>
              <a:ext uri="{FF2B5EF4-FFF2-40B4-BE49-F238E27FC236}">
                <a16:creationId xmlns:a16="http://schemas.microsoft.com/office/drawing/2014/main" id="{2013B758-E19C-C17B-5492-E3B648B78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66C6EE-D104-ECDA-B8AE-FDEE2BE66DF2}"/>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88450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4B58-2037-C66C-24E4-1A56C5FB9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A7250-810B-30AA-F244-2B0A9E0970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2CF77-E432-5F83-8DB4-3D80A5FE8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98BD2-DCA9-ECB3-A5AC-56FE859FD77E}"/>
              </a:ext>
            </a:extLst>
          </p:cNvPr>
          <p:cNvSpPr>
            <a:spLocks noGrp="1"/>
          </p:cNvSpPr>
          <p:nvPr>
            <p:ph type="dt" sz="half" idx="10"/>
          </p:nvPr>
        </p:nvSpPr>
        <p:spPr/>
        <p:txBody>
          <a:bodyPr/>
          <a:lstStyle/>
          <a:p>
            <a:fld id="{5DE97838-2001-482E-8E35-37D139EDD279}" type="datetimeFigureOut">
              <a:rPr lang="en-US" smtClean="0"/>
              <a:t>10/17/23</a:t>
            </a:fld>
            <a:endParaRPr lang="en-US"/>
          </a:p>
        </p:txBody>
      </p:sp>
      <p:sp>
        <p:nvSpPr>
          <p:cNvPr id="6" name="Footer Placeholder 5">
            <a:extLst>
              <a:ext uri="{FF2B5EF4-FFF2-40B4-BE49-F238E27FC236}">
                <a16:creationId xmlns:a16="http://schemas.microsoft.com/office/drawing/2014/main" id="{75B09EF2-6B83-E3A6-DF13-8A1391604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D2712-0E5D-DE99-79CE-691FC8AA44C8}"/>
              </a:ext>
            </a:extLst>
          </p:cNvPr>
          <p:cNvSpPr>
            <a:spLocks noGrp="1"/>
          </p:cNvSpPr>
          <p:nvPr>
            <p:ph type="sldNum" sz="quarter" idx="12"/>
          </p:nvPr>
        </p:nvSpPr>
        <p:spPr/>
        <p:txBody>
          <a:bodyPr/>
          <a:lstStyle/>
          <a:p>
            <a:fld id="{64272FB9-B778-48B5-B2B8-F5AA0A1ED55A}" type="slidenum">
              <a:rPr lang="en-US" smtClean="0"/>
              <a:t>‹#›</a:t>
            </a:fld>
            <a:endParaRPr lang="en-US"/>
          </a:p>
        </p:txBody>
      </p:sp>
    </p:spTree>
    <p:extLst>
      <p:ext uri="{BB962C8B-B14F-4D97-AF65-F5344CB8AC3E}">
        <p14:creationId xmlns:p14="http://schemas.microsoft.com/office/powerpoint/2010/main" val="325248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92460-D339-1FA6-7CE8-532DFC8C2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22D3CE-7E84-BC97-ECC6-0A17B8431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C92CB-5E0A-D644-5572-46983AD0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97838-2001-482E-8E35-37D139EDD279}" type="datetimeFigureOut">
              <a:rPr lang="en-US" smtClean="0"/>
              <a:t>10/17/23</a:t>
            </a:fld>
            <a:endParaRPr lang="en-US"/>
          </a:p>
        </p:txBody>
      </p:sp>
      <p:sp>
        <p:nvSpPr>
          <p:cNvPr id="5" name="Footer Placeholder 4">
            <a:extLst>
              <a:ext uri="{FF2B5EF4-FFF2-40B4-BE49-F238E27FC236}">
                <a16:creationId xmlns:a16="http://schemas.microsoft.com/office/drawing/2014/main" id="{D24AEB09-33A6-00C1-097D-3D1003379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D6E4A-CE1E-6808-1194-C7968A83C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72FB9-B778-48B5-B2B8-F5AA0A1ED55A}" type="slidenum">
              <a:rPr lang="en-US" smtClean="0"/>
              <a:t>‹#›</a:t>
            </a:fld>
            <a:endParaRPr lang="en-US"/>
          </a:p>
        </p:txBody>
      </p:sp>
    </p:spTree>
    <p:extLst>
      <p:ext uri="{BB962C8B-B14F-4D97-AF65-F5344CB8AC3E}">
        <p14:creationId xmlns:p14="http://schemas.microsoft.com/office/powerpoint/2010/main" val="13849691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notesSlide" Target="../notesSlides/notesSlide2.xml"/><Relationship Id="rId16" Type="http://schemas.openxmlformats.org/officeDocument/2006/relationships/image" Target="../media/image71.svg"/><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sv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81.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80.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3.svg"/></Relationships>
</file>

<file path=ppt/slides/_rels/slide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5.svg"/><Relationship Id="rId4" Type="http://schemas.openxmlformats.org/officeDocument/2006/relationships/image" Target="../media/image8.svg"/><Relationship Id="rId9"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slides/_rels/slide1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8.xml"/><Relationship Id="rId6" Type="http://schemas.openxmlformats.org/officeDocument/2006/relationships/image" Target="../media/image96.svg"/><Relationship Id="rId5" Type="http://schemas.openxmlformats.org/officeDocument/2006/relationships/image" Target="../media/image95.png"/><Relationship Id="rId10" Type="http://schemas.openxmlformats.org/officeDocument/2006/relationships/image" Target="../media/image100.svg"/><Relationship Id="rId4" Type="http://schemas.openxmlformats.org/officeDocument/2006/relationships/image" Target="../media/image94.svg"/><Relationship Id="rId9" Type="http://schemas.openxmlformats.org/officeDocument/2006/relationships/image" Target="../media/image99.png"/></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svg"/></Relationships>
</file>

<file path=ppt/slides/_rels/slide18.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svg"/><Relationship Id="rId2" Type="http://schemas.openxmlformats.org/officeDocument/2006/relationships/image" Target="../media/image105.png"/><Relationship Id="rId1" Type="http://schemas.openxmlformats.org/officeDocument/2006/relationships/slideLayout" Target="../slideLayouts/slideLayout8.xml"/><Relationship Id="rId6" Type="http://schemas.openxmlformats.org/officeDocument/2006/relationships/image" Target="../media/image109.sv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svg"/><Relationship Id="rId4" Type="http://schemas.openxmlformats.org/officeDocument/2006/relationships/image" Target="../media/image107.svg"/><Relationship Id="rId9" Type="http://schemas.openxmlformats.org/officeDocument/2006/relationships/image" Target="../media/image112.png"/></Relationships>
</file>

<file path=ppt/slides/_rels/slide19.xml.rels><?xml version="1.0" encoding="UTF-8" standalone="yes"?>
<Relationships xmlns="http://schemas.openxmlformats.org/package/2006/relationships"><Relationship Id="rId8" Type="http://schemas.openxmlformats.org/officeDocument/2006/relationships/image" Target="../media/image121.svg"/><Relationship Id="rId13" Type="http://schemas.openxmlformats.org/officeDocument/2006/relationships/image" Target="../media/image126.png"/><Relationship Id="rId18" Type="http://schemas.openxmlformats.org/officeDocument/2006/relationships/image" Target="../media/image131.svg"/><Relationship Id="rId3" Type="http://schemas.openxmlformats.org/officeDocument/2006/relationships/image" Target="../media/image116.png"/><Relationship Id="rId21" Type="http://schemas.openxmlformats.org/officeDocument/2006/relationships/image" Target="../media/image134.png"/><Relationship Id="rId7" Type="http://schemas.openxmlformats.org/officeDocument/2006/relationships/image" Target="../media/image120.png"/><Relationship Id="rId12" Type="http://schemas.openxmlformats.org/officeDocument/2006/relationships/image" Target="../media/image125.svg"/><Relationship Id="rId17" Type="http://schemas.openxmlformats.org/officeDocument/2006/relationships/image" Target="../media/image130.png"/><Relationship Id="rId2" Type="http://schemas.openxmlformats.org/officeDocument/2006/relationships/notesSlide" Target="../notesSlides/notesSlide6.xml"/><Relationship Id="rId16" Type="http://schemas.openxmlformats.org/officeDocument/2006/relationships/image" Target="../media/image129.svg"/><Relationship Id="rId20" Type="http://schemas.openxmlformats.org/officeDocument/2006/relationships/image" Target="../media/image133.svg"/><Relationship Id="rId1" Type="http://schemas.openxmlformats.org/officeDocument/2006/relationships/slideLayout" Target="../slideLayouts/slideLayout8.xml"/><Relationship Id="rId6" Type="http://schemas.openxmlformats.org/officeDocument/2006/relationships/image" Target="../media/image119.sv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svg"/><Relationship Id="rId19" Type="http://schemas.openxmlformats.org/officeDocument/2006/relationships/image" Target="../media/image132.png"/><Relationship Id="rId4" Type="http://schemas.openxmlformats.org/officeDocument/2006/relationships/image" Target="../media/image117.svg"/><Relationship Id="rId9" Type="http://schemas.openxmlformats.org/officeDocument/2006/relationships/image" Target="../media/image122.png"/><Relationship Id="rId14" Type="http://schemas.openxmlformats.org/officeDocument/2006/relationships/image" Target="../media/image127.svg"/><Relationship Id="rId22" Type="http://schemas.openxmlformats.org/officeDocument/2006/relationships/image" Target="../media/image135.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8.xml"/><Relationship Id="rId5" Type="http://schemas.openxmlformats.org/officeDocument/2006/relationships/image" Target="../media/image139.svg"/><Relationship Id="rId4" Type="http://schemas.openxmlformats.org/officeDocument/2006/relationships/image" Target="../media/image138.png"/></Relationships>
</file>

<file path=ppt/slides/_rels/slide21.xml.rels><?xml version="1.0" encoding="UTF-8" standalone="yes"?>
<Relationships xmlns="http://schemas.openxmlformats.org/package/2006/relationships"><Relationship Id="rId8" Type="http://schemas.openxmlformats.org/officeDocument/2006/relationships/hyperlink" Target="https://www.treatmentactiongroup.org/publication/an-activists-guide-to-shorter-treatment-for-drug-sensitive-tuberculosis/" TargetMode="External"/><Relationship Id="rId3" Type="http://schemas.openxmlformats.org/officeDocument/2006/relationships/image" Target="../media/image119.svg"/><Relationship Id="rId7" Type="http://schemas.openxmlformats.org/officeDocument/2006/relationships/hyperlink" Target="https://www.treatmentactiongroup.org/publication/an-activists-guide-to-rifapentine-for-the-treatment-of-tb-infection/" TargetMode="External"/><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hyperlink" Target="https://www.globalfundadvocatesnetwork.org/resource/advocacy-guides-to-1-4-6x24-shorter-regimens-for-tb/" TargetMode="External"/><Relationship Id="rId5" Type="http://schemas.openxmlformats.org/officeDocument/2006/relationships/image" Target="../media/image121.svg"/><Relationship Id="rId10" Type="http://schemas.openxmlformats.org/officeDocument/2006/relationships/image" Target="../media/image141.png"/><Relationship Id="rId4" Type="http://schemas.openxmlformats.org/officeDocument/2006/relationships/image" Target="../media/image120.png"/><Relationship Id="rId9" Type="http://schemas.openxmlformats.org/officeDocument/2006/relationships/hyperlink" Target="https://www.treatmentactiongroup.org/publication/an-activists-guide-to-tuberculosis-diagnostic-too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9.svg"/><Relationship Id="rId7" Type="http://schemas.openxmlformats.org/officeDocument/2006/relationships/image" Target="../media/image143.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21.svg"/><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8" Type="http://schemas.openxmlformats.org/officeDocument/2006/relationships/hyperlink" Target="https://www.theglobalfund.org/media/4762/core_tuberculosis_infonote_en.pdf" TargetMode="External"/><Relationship Id="rId3" Type="http://schemas.openxmlformats.org/officeDocument/2006/relationships/image" Target="../media/image119.svg"/><Relationship Id="rId7" Type="http://schemas.openxmlformats.org/officeDocument/2006/relationships/hyperlink" Target="https://www.who.int/publications/i/item/9789240046764" TargetMode="External"/><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hyperlink" Target="https://www.who.int/publications/i/item/9789240001503" TargetMode="External"/><Relationship Id="rId11" Type="http://schemas.openxmlformats.org/officeDocument/2006/relationships/image" Target="../media/image146.png"/><Relationship Id="rId5" Type="http://schemas.openxmlformats.org/officeDocument/2006/relationships/image" Target="../media/image121.svg"/><Relationship Id="rId10" Type="http://schemas.openxmlformats.org/officeDocument/2006/relationships/image" Target="../media/image145.png"/><Relationship Id="rId4" Type="http://schemas.openxmlformats.org/officeDocument/2006/relationships/image" Target="../media/image120.png"/><Relationship Id="rId9" Type="http://schemas.openxmlformats.org/officeDocument/2006/relationships/image" Target="../media/image1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6D750-80EF-A49A-ACEB-EEB7B6CA2956}"/>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462299-0761-8908-F98F-F175501CCA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5248" y="1675400"/>
            <a:ext cx="10789919" cy="3856183"/>
          </a:xfrm>
          <a:prstGeom prst="rect">
            <a:avLst/>
          </a:prstGeom>
        </p:spPr>
      </p:pic>
      <p:sp>
        <p:nvSpPr>
          <p:cNvPr id="7" name="TextBox 6">
            <a:extLst>
              <a:ext uri="{FF2B5EF4-FFF2-40B4-BE49-F238E27FC236}">
                <a16:creationId xmlns:a16="http://schemas.microsoft.com/office/drawing/2014/main" id="{692A6AD3-0108-4D6A-89B3-D434374F61FE}"/>
              </a:ext>
            </a:extLst>
          </p:cNvPr>
          <p:cNvSpPr txBox="1"/>
          <p:nvPr/>
        </p:nvSpPr>
        <p:spPr>
          <a:xfrm>
            <a:off x="7509970" y="3942303"/>
            <a:ext cx="3795198" cy="1200329"/>
          </a:xfrm>
          <a:prstGeom prst="rect">
            <a:avLst/>
          </a:prstGeom>
          <a:noFill/>
        </p:spPr>
        <p:txBody>
          <a:bodyPr wrap="square" rtlCol="0">
            <a:spAutoFit/>
          </a:bodyPr>
          <a:lstStyle/>
          <a:p>
            <a:r>
              <a:rPr lang="en-US" sz="2400" b="1" dirty="0">
                <a:solidFill>
                  <a:schemeClr val="bg1"/>
                </a:solidFill>
                <a:latin typeface="+mj-lt"/>
                <a:ea typeface="Arial Black" charset="0"/>
                <a:cs typeface="Arial" panose="020B0604020202020204" pitchFamily="34" charset="0"/>
              </a:rPr>
              <a:t>A campaign to rally </a:t>
            </a:r>
            <a:br>
              <a:rPr lang="en-US" sz="2400" b="1" dirty="0">
                <a:solidFill>
                  <a:schemeClr val="bg1"/>
                </a:solidFill>
                <a:latin typeface="+mj-lt"/>
                <a:ea typeface="Arial Black" charset="0"/>
                <a:cs typeface="Arial" panose="020B0604020202020204" pitchFamily="34" charset="0"/>
              </a:rPr>
            </a:br>
            <a:r>
              <a:rPr lang="en-US" sz="2400" b="1" dirty="0">
                <a:solidFill>
                  <a:schemeClr val="bg1"/>
                </a:solidFill>
                <a:latin typeface="+mj-lt"/>
                <a:ea typeface="Arial Black" charset="0"/>
                <a:cs typeface="Arial" panose="020B0604020202020204" pitchFamily="34" charset="0"/>
              </a:rPr>
              <a:t>energy, political will &amp; funding to end TB </a:t>
            </a:r>
          </a:p>
        </p:txBody>
      </p:sp>
    </p:spTree>
    <p:extLst>
      <p:ext uri="{BB962C8B-B14F-4D97-AF65-F5344CB8AC3E}">
        <p14:creationId xmlns:p14="http://schemas.microsoft.com/office/powerpoint/2010/main" val="171975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hape, circle&#10;&#10;Description automatically generated">
            <a:extLst>
              <a:ext uri="{FF2B5EF4-FFF2-40B4-BE49-F238E27FC236}">
                <a16:creationId xmlns:a16="http://schemas.microsoft.com/office/drawing/2014/main" id="{9F55DE0E-6935-9FCC-3215-484089462668}"/>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1438"/>
          <a:stretch/>
        </p:blipFill>
        <p:spPr>
          <a:xfrm>
            <a:off x="139336" y="1318132"/>
            <a:ext cx="4404915" cy="4973830"/>
          </a:xfrm>
          <a:prstGeom prst="rect">
            <a:avLst/>
          </a:prstGeom>
        </p:spPr>
      </p:pic>
      <p:sp>
        <p:nvSpPr>
          <p:cNvPr id="4" name="Rectangle 2">
            <a:extLst>
              <a:ext uri="{FF2B5EF4-FFF2-40B4-BE49-F238E27FC236}">
                <a16:creationId xmlns:a16="http://schemas.microsoft.com/office/drawing/2014/main" id="{9EE4FD4D-01D4-A791-6CAB-E0EEB17F1A2D}"/>
              </a:ext>
            </a:extLst>
          </p:cNvPr>
          <p:cNvSpPr txBox="1">
            <a:spLocks noChangeArrowheads="1"/>
          </p:cNvSpPr>
          <p:nvPr/>
        </p:nvSpPr>
        <p:spPr>
          <a:xfrm>
            <a:off x="432752" y="464286"/>
            <a:ext cx="935530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BENEFITS OF SHORT-COURSE TPT</a:t>
            </a:r>
          </a:p>
        </p:txBody>
      </p:sp>
      <p:grpSp>
        <p:nvGrpSpPr>
          <p:cNvPr id="8" name="Group 7">
            <a:extLst>
              <a:ext uri="{FF2B5EF4-FFF2-40B4-BE49-F238E27FC236}">
                <a16:creationId xmlns:a16="http://schemas.microsoft.com/office/drawing/2014/main" id="{EA002F9F-BDD2-1D16-2CEB-35A3B99F78BB}"/>
              </a:ext>
            </a:extLst>
          </p:cNvPr>
          <p:cNvGrpSpPr/>
          <p:nvPr/>
        </p:nvGrpSpPr>
        <p:grpSpPr>
          <a:xfrm>
            <a:off x="-865175" y="2993757"/>
            <a:ext cx="6096000" cy="1570072"/>
            <a:chOff x="-365757" y="3061241"/>
            <a:chExt cx="6096000" cy="1570072"/>
          </a:xfrm>
        </p:grpSpPr>
        <p:sp>
          <p:nvSpPr>
            <p:cNvPr id="5" name="Google Shape;234;p5">
              <a:extLst>
                <a:ext uri="{FF2B5EF4-FFF2-40B4-BE49-F238E27FC236}">
                  <a16:creationId xmlns:a16="http://schemas.microsoft.com/office/drawing/2014/main" id="{36724353-3CC5-FF31-DDAE-D64175BA8775}"/>
                </a:ext>
              </a:extLst>
            </p:cNvPr>
            <p:cNvSpPr txBox="1"/>
            <p:nvPr/>
          </p:nvSpPr>
          <p:spPr>
            <a:xfrm>
              <a:off x="889338" y="3341361"/>
              <a:ext cx="3299486" cy="1289952"/>
            </a:xfrm>
            <a:prstGeom prst="rect">
              <a:avLst/>
            </a:prstGeom>
            <a:noFill/>
            <a:ln>
              <a:noFill/>
            </a:ln>
          </p:spPr>
          <p:txBody>
            <a:bodyPr spcFirstLastPara="1" wrap="square" lIns="287400" tIns="38100" rIns="38100" bIns="38100" anchor="ctr" anchorCtr="0">
              <a:noAutofit/>
            </a:bodyPr>
            <a:lstStyle/>
            <a:p>
              <a:pPr marL="0" marR="0" lvl="0" indent="0" algn="ctr" defTabSz="914400" rtl="0" eaLnBrk="1" fontAlgn="auto" latinLnBrk="0" hangingPunct="1">
                <a:lnSpc>
                  <a:spcPct val="90000"/>
                </a:lnSpc>
                <a:spcBef>
                  <a:spcPts val="0"/>
                </a:spcBef>
                <a:spcAft>
                  <a:spcPts val="600"/>
                </a:spcAft>
                <a:buClr>
                  <a:srgbClr val="000000"/>
                </a:buClr>
                <a:buSzPts val="1500"/>
                <a:buFont typeface="Courier New"/>
                <a:buNone/>
                <a:tabLst/>
                <a:defRPr/>
              </a:pPr>
              <a:r>
                <a:rPr kumimoji="0" lang="en-ZA" sz="2400" b="1" i="0" u="none" strike="noStrike" kern="0" cap="none" spc="0" normalizeH="0" baseline="0" noProof="0" dirty="0">
                  <a:ln>
                    <a:noFill/>
                  </a:ln>
                  <a:solidFill>
                    <a:schemeClr val="accent1"/>
                  </a:solidFill>
                  <a:effectLst/>
                  <a:uLnTx/>
                  <a:uFillTx/>
                  <a:latin typeface="+mj-lt"/>
                  <a:ea typeface="Calibri"/>
                  <a:cs typeface="Arial" panose="020B0604020202020204" pitchFamily="34" charset="0"/>
                  <a:sym typeface="Calibri"/>
                </a:rPr>
                <a:t>3HP, 1HP, 3HR</a:t>
              </a:r>
            </a:p>
            <a:p>
              <a:pPr marL="0" marR="0" lvl="0" indent="0" algn="ctr" defTabSz="914400" rtl="0" eaLnBrk="1" fontAlgn="auto" latinLnBrk="0" hangingPunct="1">
                <a:lnSpc>
                  <a:spcPct val="90000"/>
                </a:lnSpc>
                <a:spcBef>
                  <a:spcPts val="0"/>
                </a:spcBef>
                <a:spcAft>
                  <a:spcPts val="600"/>
                </a:spcAft>
                <a:buClr>
                  <a:srgbClr val="000000"/>
                </a:buClr>
                <a:buSzPts val="1500"/>
                <a:buFont typeface="Courier New"/>
                <a:buNone/>
                <a:tabLst/>
                <a:defRPr/>
              </a:pPr>
              <a:r>
                <a:rPr lang="en-ZA" b="1" kern="0" dirty="0">
                  <a:solidFill>
                    <a:srgbClr val="000000"/>
                  </a:solidFill>
                  <a:latin typeface="+mj-lt"/>
                  <a:ea typeface="Calibri"/>
                  <a:cs typeface="Arial" panose="020B0604020202020204" pitchFamily="34" charset="0"/>
                  <a:sym typeface="Calibri"/>
                </a:rPr>
                <a:t>vs.</a:t>
              </a:r>
            </a:p>
            <a:p>
              <a:pPr marL="0" marR="0" lvl="0" indent="0" algn="ctr" defTabSz="914400" rtl="0" eaLnBrk="1" fontAlgn="auto" latinLnBrk="0" hangingPunct="1">
                <a:lnSpc>
                  <a:spcPct val="90000"/>
                </a:lnSpc>
                <a:spcBef>
                  <a:spcPts val="0"/>
                </a:spcBef>
                <a:spcAft>
                  <a:spcPts val="600"/>
                </a:spcAft>
                <a:buClr>
                  <a:srgbClr val="000000"/>
                </a:buClr>
                <a:buSzPts val="1500"/>
                <a:buFont typeface="Courier New"/>
                <a:buNone/>
                <a:tabLst/>
                <a:defRPr/>
              </a:pPr>
              <a:r>
                <a:rPr lang="en-ZA" sz="2400" b="1" kern="0" dirty="0">
                  <a:solidFill>
                    <a:srgbClr val="000000"/>
                  </a:solidFill>
                  <a:latin typeface="+mj-lt"/>
                  <a:ea typeface="Calibri"/>
                  <a:cs typeface="Arial" panose="020B0604020202020204" pitchFamily="34" charset="0"/>
                  <a:sym typeface="Calibri"/>
                </a:rPr>
                <a:t>Isoniazid Preventive Therapy</a:t>
              </a:r>
              <a:endParaRPr kumimoji="0" sz="2400" b="1" i="0" u="none" strike="noStrike" kern="0" cap="none" spc="0" normalizeH="0" baseline="0" noProof="0" dirty="0">
                <a:ln>
                  <a:noFill/>
                </a:ln>
                <a:solidFill>
                  <a:srgbClr val="FFFFFF"/>
                </a:solidFill>
                <a:effectLst/>
                <a:uLnTx/>
                <a:uFillTx/>
                <a:latin typeface="+mj-lt"/>
                <a:ea typeface="Calibri"/>
                <a:cs typeface="Arial" panose="020B0604020202020204" pitchFamily="34" charset="0"/>
                <a:sym typeface="Calibri"/>
              </a:endParaRPr>
            </a:p>
          </p:txBody>
        </p:sp>
        <p:sp>
          <p:nvSpPr>
            <p:cNvPr id="7" name="TextBox 6">
              <a:extLst>
                <a:ext uri="{FF2B5EF4-FFF2-40B4-BE49-F238E27FC236}">
                  <a16:creationId xmlns:a16="http://schemas.microsoft.com/office/drawing/2014/main" id="{FB677C99-2683-2D2E-5F7B-79D6DAA7ECD7}"/>
                </a:ext>
              </a:extLst>
            </p:cNvPr>
            <p:cNvSpPr txBox="1"/>
            <p:nvPr/>
          </p:nvSpPr>
          <p:spPr>
            <a:xfrm>
              <a:off x="-365757" y="3061241"/>
              <a:ext cx="6096000"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1800"/>
                </a:spcAft>
                <a:buClr>
                  <a:srgbClr val="000000"/>
                </a:buClr>
                <a:buSzPts val="1500"/>
                <a:buFont typeface="Courier New"/>
                <a:buNone/>
                <a:tabLst/>
                <a:defRPr/>
              </a:pPr>
              <a:r>
                <a:rPr kumimoji="0" lang="en-ZA" sz="2400" b="1" i="0" u="none" strike="noStrike" kern="0" cap="none" spc="0" normalizeH="0" baseline="0" noProof="0" dirty="0">
                  <a:ln>
                    <a:solidFill>
                      <a:schemeClr val="tx1"/>
                    </a:solidFill>
                  </a:ln>
                  <a:noFill/>
                  <a:effectLst/>
                  <a:uLnTx/>
                  <a:uFillTx/>
                  <a:latin typeface="+mj-lt"/>
                  <a:ea typeface="Calibri"/>
                  <a:cs typeface="Arial" panose="020B0604020202020204" pitchFamily="34" charset="0"/>
                  <a:sym typeface="Calibri"/>
                </a:rPr>
                <a:t>3HP, 1HP, 3HR</a:t>
              </a:r>
            </a:p>
          </p:txBody>
        </p:sp>
      </p:grpSp>
      <p:sp>
        <p:nvSpPr>
          <p:cNvPr id="9" name="Google Shape;234;p5">
            <a:extLst>
              <a:ext uri="{FF2B5EF4-FFF2-40B4-BE49-F238E27FC236}">
                <a16:creationId xmlns:a16="http://schemas.microsoft.com/office/drawing/2014/main" id="{5DC977A8-E514-53C2-584E-86CCE53763F5}"/>
              </a:ext>
            </a:extLst>
          </p:cNvPr>
          <p:cNvSpPr txBox="1"/>
          <p:nvPr/>
        </p:nvSpPr>
        <p:spPr>
          <a:xfrm>
            <a:off x="4390517" y="1503061"/>
            <a:ext cx="5928381"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ourier New"/>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Shorter</a:t>
            </a:r>
            <a:endParaRPr kumimoji="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0" name="Google Shape;237;p5">
            <a:extLst>
              <a:ext uri="{FF2B5EF4-FFF2-40B4-BE49-F238E27FC236}">
                <a16:creationId xmlns:a16="http://schemas.microsoft.com/office/drawing/2014/main" id="{5516B0B5-7735-745B-D5A0-58E0D1E2AE33}"/>
              </a:ext>
            </a:extLst>
          </p:cNvPr>
          <p:cNvSpPr txBox="1"/>
          <p:nvPr/>
        </p:nvSpPr>
        <p:spPr>
          <a:xfrm>
            <a:off x="4718415" y="2159722"/>
            <a:ext cx="5577392"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ourier New"/>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Less toxic</a:t>
            </a:r>
            <a:endParaRPr kumimoji="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1" name="Google Shape;240;p5">
            <a:extLst>
              <a:ext uri="{FF2B5EF4-FFF2-40B4-BE49-F238E27FC236}">
                <a16:creationId xmlns:a16="http://schemas.microsoft.com/office/drawing/2014/main" id="{26DB4FEB-A3FB-E5B4-3848-BAFDA98B03A2}"/>
              </a:ext>
            </a:extLst>
          </p:cNvPr>
          <p:cNvSpPr txBox="1"/>
          <p:nvPr/>
        </p:nvSpPr>
        <p:spPr>
          <a:xfrm>
            <a:off x="4898101" y="2911773"/>
            <a:ext cx="5385052"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ourier New"/>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Better adherence</a:t>
            </a:r>
            <a:endParaRPr kumimoji="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2" name="Google Shape;243;p5">
            <a:extLst>
              <a:ext uri="{FF2B5EF4-FFF2-40B4-BE49-F238E27FC236}">
                <a16:creationId xmlns:a16="http://schemas.microsoft.com/office/drawing/2014/main" id="{D67E186B-2F25-AD99-2CD6-7B4EB508D960}"/>
              </a:ext>
            </a:extLst>
          </p:cNvPr>
          <p:cNvSpPr txBox="1"/>
          <p:nvPr/>
        </p:nvSpPr>
        <p:spPr>
          <a:xfrm>
            <a:off x="4955474" y="3672929"/>
            <a:ext cx="5323640"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ourier New"/>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Higher barrier to resistance</a:t>
            </a:r>
            <a:endParaRPr kumimoji="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3" name="Google Shape;246;p5">
            <a:extLst>
              <a:ext uri="{FF2B5EF4-FFF2-40B4-BE49-F238E27FC236}">
                <a16:creationId xmlns:a16="http://schemas.microsoft.com/office/drawing/2014/main" id="{4A1A957F-22ED-CC7A-70EA-DF86C33F83F7}"/>
              </a:ext>
            </a:extLst>
          </p:cNvPr>
          <p:cNvSpPr txBox="1"/>
          <p:nvPr/>
        </p:nvSpPr>
        <p:spPr>
          <a:xfrm>
            <a:off x="4898101" y="4460217"/>
            <a:ext cx="5385052"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ourier New"/>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Similar efficacy</a:t>
            </a:r>
            <a:endParaRPr kumimoji="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14" name="Google Shape;249;p5">
            <a:extLst>
              <a:ext uri="{FF2B5EF4-FFF2-40B4-BE49-F238E27FC236}">
                <a16:creationId xmlns:a16="http://schemas.microsoft.com/office/drawing/2014/main" id="{BD067EE9-07D8-5B8D-68B4-7B93EFA96E26}"/>
              </a:ext>
            </a:extLst>
          </p:cNvPr>
          <p:cNvSpPr txBox="1"/>
          <p:nvPr/>
        </p:nvSpPr>
        <p:spPr>
          <a:xfrm>
            <a:off x="4718415" y="5229687"/>
            <a:ext cx="5577392"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alibri"/>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Less burden to health programmes to implement</a:t>
            </a:r>
            <a:endParaRPr kumimoji="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5" name="Google Shape;252;p5">
            <a:extLst>
              <a:ext uri="{FF2B5EF4-FFF2-40B4-BE49-F238E27FC236}">
                <a16:creationId xmlns:a16="http://schemas.microsoft.com/office/drawing/2014/main" id="{D6926518-3341-1619-3498-C5F26E37CD88}"/>
              </a:ext>
            </a:extLst>
          </p:cNvPr>
          <p:cNvSpPr txBox="1"/>
          <p:nvPr/>
        </p:nvSpPr>
        <p:spPr>
          <a:xfrm>
            <a:off x="4390517" y="5929881"/>
            <a:ext cx="5928381" cy="362081"/>
          </a:xfrm>
          <a:prstGeom prst="rect">
            <a:avLst/>
          </a:prstGeom>
          <a:noFill/>
          <a:ln>
            <a:noFill/>
          </a:ln>
        </p:spPr>
        <p:txBody>
          <a:bodyPr spcFirstLastPara="1" wrap="square" lIns="287400" tIns="38100" rIns="38100" bIns="381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500"/>
              <a:buFont typeface="Courier New"/>
              <a:buNone/>
              <a:tabLst/>
              <a:defRPr/>
            </a:pPr>
            <a:r>
              <a:rPr kumimoji="0" lang="en-ZA"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Safe with DTG and EFV-based regimens</a:t>
            </a:r>
            <a:endParaRPr kumimoji="0" i="0" u="none" strike="noStrike" kern="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grpSp>
        <p:nvGrpSpPr>
          <p:cNvPr id="2" name="Group 1">
            <a:extLst>
              <a:ext uri="{FF2B5EF4-FFF2-40B4-BE49-F238E27FC236}">
                <a16:creationId xmlns:a16="http://schemas.microsoft.com/office/drawing/2014/main" id="{7595D3AD-943E-3499-F1C7-ACC7ABE45B43}"/>
              </a:ext>
            </a:extLst>
          </p:cNvPr>
          <p:cNvGrpSpPr/>
          <p:nvPr/>
        </p:nvGrpSpPr>
        <p:grpSpPr>
          <a:xfrm>
            <a:off x="3273332" y="1362028"/>
            <a:ext cx="1682142" cy="4974156"/>
            <a:chOff x="3273332" y="1362028"/>
            <a:chExt cx="1682142" cy="4974156"/>
          </a:xfrm>
        </p:grpSpPr>
        <p:pic>
          <p:nvPicPr>
            <p:cNvPr id="3" name="Picture 2" descr="Icon&#10;&#10;Description automatically generated">
              <a:extLst>
                <a:ext uri="{FF2B5EF4-FFF2-40B4-BE49-F238E27FC236}">
                  <a16:creationId xmlns:a16="http://schemas.microsoft.com/office/drawing/2014/main" id="{A21F7F07-CF7C-C946-8557-C7CE0EC1A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332" y="1362028"/>
              <a:ext cx="1682142" cy="4974156"/>
            </a:xfrm>
            <a:prstGeom prst="rect">
              <a:avLst/>
            </a:prstGeom>
          </p:spPr>
        </p:pic>
        <p:pic>
          <p:nvPicPr>
            <p:cNvPr id="20" name="Graphic 19" descr="Stopwatch 25% outline">
              <a:extLst>
                <a:ext uri="{FF2B5EF4-FFF2-40B4-BE49-F238E27FC236}">
                  <a16:creationId xmlns:a16="http://schemas.microsoft.com/office/drawing/2014/main" id="{9E4BB6D2-A8E9-B67B-BB35-5D35816EE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70907" y="1502648"/>
              <a:ext cx="365760" cy="365760"/>
            </a:xfrm>
            <a:prstGeom prst="rect">
              <a:avLst/>
            </a:prstGeom>
          </p:spPr>
        </p:pic>
        <p:pic>
          <p:nvPicPr>
            <p:cNvPr id="22" name="Graphic 21" descr="Radioactive outline">
              <a:extLst>
                <a:ext uri="{FF2B5EF4-FFF2-40B4-BE49-F238E27FC236}">
                  <a16:creationId xmlns:a16="http://schemas.microsoft.com/office/drawing/2014/main" id="{DB6862E9-6A0E-BB7E-7350-FB8EC3B11D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403" y="2182418"/>
              <a:ext cx="365760" cy="365760"/>
            </a:xfrm>
            <a:prstGeom prst="rect">
              <a:avLst/>
            </a:prstGeom>
          </p:spPr>
        </p:pic>
        <p:pic>
          <p:nvPicPr>
            <p:cNvPr id="24" name="Graphic 23" descr="Business Growth outline">
              <a:extLst>
                <a:ext uri="{FF2B5EF4-FFF2-40B4-BE49-F238E27FC236}">
                  <a16:creationId xmlns:a16="http://schemas.microsoft.com/office/drawing/2014/main" id="{980E9EBB-0921-A98A-A0E8-486AE01D49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2655" y="2937968"/>
              <a:ext cx="365760" cy="365760"/>
            </a:xfrm>
            <a:prstGeom prst="rect">
              <a:avLst/>
            </a:prstGeom>
          </p:spPr>
        </p:pic>
        <p:pic>
          <p:nvPicPr>
            <p:cNvPr id="26" name="Graphic 25" descr="Construction Barricade outline">
              <a:extLst>
                <a:ext uri="{FF2B5EF4-FFF2-40B4-BE49-F238E27FC236}">
                  <a16:creationId xmlns:a16="http://schemas.microsoft.com/office/drawing/2014/main" id="{A76B0008-4F57-62AF-4E73-A14BB3E88B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34450" y="3677202"/>
              <a:ext cx="365760" cy="365760"/>
            </a:xfrm>
            <a:prstGeom prst="rect">
              <a:avLst/>
            </a:prstGeom>
          </p:spPr>
        </p:pic>
        <p:pic>
          <p:nvPicPr>
            <p:cNvPr id="28" name="Graphic 27" descr="Transfer outline">
              <a:extLst>
                <a:ext uri="{FF2B5EF4-FFF2-40B4-BE49-F238E27FC236}">
                  <a16:creationId xmlns:a16="http://schemas.microsoft.com/office/drawing/2014/main" id="{861EDA4D-71F3-0648-6B13-36B977A09B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21238" y="4429100"/>
              <a:ext cx="365760" cy="365760"/>
            </a:xfrm>
            <a:prstGeom prst="rect">
              <a:avLst/>
            </a:prstGeom>
          </p:spPr>
        </p:pic>
        <p:pic>
          <p:nvPicPr>
            <p:cNvPr id="30" name="Graphic 29" descr="Doctor female outline">
              <a:extLst>
                <a:ext uri="{FF2B5EF4-FFF2-40B4-BE49-F238E27FC236}">
                  <a16:creationId xmlns:a16="http://schemas.microsoft.com/office/drawing/2014/main" id="{D6054EBC-1772-E05F-E04B-C4DF02ADEE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14403" y="5165676"/>
              <a:ext cx="365760" cy="365760"/>
            </a:xfrm>
            <a:prstGeom prst="rect">
              <a:avLst/>
            </a:prstGeom>
          </p:spPr>
        </p:pic>
        <p:pic>
          <p:nvPicPr>
            <p:cNvPr id="32" name="Graphic 31" descr="Shield Tick outline">
              <a:extLst>
                <a:ext uri="{FF2B5EF4-FFF2-40B4-BE49-F238E27FC236}">
                  <a16:creationId xmlns:a16="http://schemas.microsoft.com/office/drawing/2014/main" id="{F0679A47-7103-B780-6364-630643E7B97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70907" y="5848888"/>
              <a:ext cx="365760" cy="365760"/>
            </a:xfrm>
            <a:prstGeom prst="rect">
              <a:avLst/>
            </a:prstGeom>
          </p:spPr>
        </p:pic>
      </p:grpSp>
    </p:spTree>
    <p:extLst>
      <p:ext uri="{BB962C8B-B14F-4D97-AF65-F5344CB8AC3E}">
        <p14:creationId xmlns:p14="http://schemas.microsoft.com/office/powerpoint/2010/main" val="417709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0C4A33-9985-B514-CB99-A253BFDDEE48}"/>
              </a:ext>
            </a:extLst>
          </p:cNvPr>
          <p:cNvSpPr txBox="1">
            <a:spLocks noChangeArrowheads="1"/>
          </p:cNvSpPr>
          <p:nvPr/>
        </p:nvSpPr>
        <p:spPr>
          <a:xfrm>
            <a:off x="432752" y="464286"/>
            <a:ext cx="774995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dirty="0"/>
              <a:t>SHORT-COURSE TPT IS COST-EFFECTIVE AND WILL BE EVEN MORE SO IF THE PRICE OF RIFAPENTINE COMES DOWN*</a:t>
            </a:r>
            <a:endParaRPr lang="en-US" sz="2400" b="1" dirty="0">
              <a:latin typeface="Arial Black" charset="0"/>
              <a:ea typeface="Arial Black" charset="0"/>
              <a:cs typeface="Arial Black" charset="0"/>
            </a:endParaRPr>
          </a:p>
        </p:txBody>
      </p:sp>
      <p:pic>
        <p:nvPicPr>
          <p:cNvPr id="3" name="Picture 2" descr="Graphical user interface, text, email&#10;&#10;Description automatically generated">
            <a:extLst>
              <a:ext uri="{FF2B5EF4-FFF2-40B4-BE49-F238E27FC236}">
                <a16:creationId xmlns:a16="http://schemas.microsoft.com/office/drawing/2014/main" id="{FF650AD6-99C9-9803-CA54-F9EC8E7B2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87" y="2073275"/>
            <a:ext cx="5294313" cy="2711450"/>
          </a:xfrm>
          <a:prstGeom prst="rect">
            <a:avLst/>
          </a:prstGeom>
          <a:ln>
            <a:solidFill>
              <a:schemeClr val="tx1"/>
            </a:solidFill>
          </a:ln>
        </p:spPr>
      </p:pic>
      <p:pic>
        <p:nvPicPr>
          <p:cNvPr id="4" name="Picture 3" descr="Graphical user interface, text, application&#10;&#10;Description automatically generated">
            <a:extLst>
              <a:ext uri="{FF2B5EF4-FFF2-40B4-BE49-F238E27FC236}">
                <a16:creationId xmlns:a16="http://schemas.microsoft.com/office/drawing/2014/main" id="{C16F647C-83A4-2B2C-C6B2-52FCDD9FE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87" y="4857750"/>
            <a:ext cx="5294313" cy="1252538"/>
          </a:xfrm>
          <a:prstGeom prst="rect">
            <a:avLst/>
          </a:prstGeom>
          <a:ln>
            <a:solidFill>
              <a:schemeClr val="tx1"/>
            </a:solidFill>
          </a:ln>
        </p:spPr>
      </p:pic>
      <p:pic>
        <p:nvPicPr>
          <p:cNvPr id="5" name="Picture 4" descr="Graphical user interface, text, application&#10;&#10;Description automatically generated">
            <a:extLst>
              <a:ext uri="{FF2B5EF4-FFF2-40B4-BE49-F238E27FC236}">
                <a16:creationId xmlns:a16="http://schemas.microsoft.com/office/drawing/2014/main" id="{60858DF8-E525-5AA9-E6CD-60FEEB15C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437" y="2073275"/>
            <a:ext cx="5148263" cy="1552575"/>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26B4395A-500E-DE06-12C0-2A41154CB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437" y="3697287"/>
            <a:ext cx="5148263" cy="2413000"/>
          </a:xfrm>
          <a:prstGeom prst="rect">
            <a:avLst/>
          </a:prstGeom>
          <a:ln>
            <a:solidFill>
              <a:schemeClr val="tx1"/>
            </a:solidFill>
          </a:ln>
        </p:spPr>
      </p:pic>
      <p:pic>
        <p:nvPicPr>
          <p:cNvPr id="10" name="Graphic 9">
            <a:extLst>
              <a:ext uri="{FF2B5EF4-FFF2-40B4-BE49-F238E27FC236}">
                <a16:creationId xmlns:a16="http://schemas.microsoft.com/office/drawing/2014/main" id="{6718804E-A149-C4BF-4620-9D701EA7B2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5119" y="324827"/>
            <a:ext cx="680357" cy="595312"/>
          </a:xfrm>
          <a:prstGeom prst="rect">
            <a:avLst/>
          </a:prstGeom>
        </p:spPr>
      </p:pic>
      <p:sp>
        <p:nvSpPr>
          <p:cNvPr id="7" name="TextBox 6">
            <a:extLst>
              <a:ext uri="{FF2B5EF4-FFF2-40B4-BE49-F238E27FC236}">
                <a16:creationId xmlns:a16="http://schemas.microsoft.com/office/drawing/2014/main" id="{38FCE077-F8CC-2883-B345-AC55E3ECC922}"/>
              </a:ext>
            </a:extLst>
          </p:cNvPr>
          <p:cNvSpPr txBox="1"/>
          <p:nvPr/>
        </p:nvSpPr>
        <p:spPr>
          <a:xfrm>
            <a:off x="1295400" y="6259286"/>
            <a:ext cx="9209314" cy="307777"/>
          </a:xfrm>
          <a:prstGeom prst="rect">
            <a:avLst/>
          </a:prstGeom>
          <a:noFill/>
        </p:spPr>
        <p:txBody>
          <a:bodyPr wrap="square" rtlCol="0">
            <a:spAutoFit/>
          </a:bodyPr>
          <a:lstStyle/>
          <a:p>
            <a:r>
              <a:rPr lang="en-US" sz="1400" i="1" dirty="0"/>
              <a:t>* Published before the September 2023 price reduction of rifapentine</a:t>
            </a:r>
          </a:p>
        </p:txBody>
      </p:sp>
    </p:spTree>
    <p:extLst>
      <p:ext uri="{BB962C8B-B14F-4D97-AF65-F5344CB8AC3E}">
        <p14:creationId xmlns:p14="http://schemas.microsoft.com/office/powerpoint/2010/main" val="391237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B68228-A2A9-4153-20DA-23DBA4503166}"/>
              </a:ext>
            </a:extLst>
          </p:cNvPr>
          <p:cNvGrpSpPr/>
          <p:nvPr/>
        </p:nvGrpSpPr>
        <p:grpSpPr>
          <a:xfrm>
            <a:off x="8319051" y="1134793"/>
            <a:ext cx="3253106" cy="4358470"/>
            <a:chOff x="8319051" y="1134793"/>
            <a:chExt cx="3253106" cy="4358470"/>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429515" y="1134793"/>
              <a:ext cx="3142642" cy="43404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8360156" y="1152847"/>
              <a:ext cx="3142642" cy="43404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8319051" y="2965162"/>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r>
              <a:rPr lang="en-US" sz="3200" b="1" dirty="0">
                <a:solidFill>
                  <a:schemeClr val="accent1"/>
                </a:solidFill>
                <a:latin typeface="Arial Black" charset="0"/>
                <a:ea typeface="Arial Black" charset="0"/>
                <a:cs typeface="Arial Black" charset="0"/>
              </a:rPr>
              <a:t> 1HP</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ACTG A5279 – “BRIEF TB”</a:t>
            </a:r>
          </a:p>
        </p:txBody>
      </p:sp>
      <p:sp>
        <p:nvSpPr>
          <p:cNvPr id="3" name="TextBox 2">
            <a:extLst>
              <a:ext uri="{FF2B5EF4-FFF2-40B4-BE49-F238E27FC236}">
                <a16:creationId xmlns:a16="http://schemas.microsoft.com/office/drawing/2014/main" id="{61F36311-DD21-24C3-F575-7F8CD834340D}"/>
              </a:ext>
            </a:extLst>
          </p:cNvPr>
          <p:cNvSpPr txBox="1"/>
          <p:nvPr/>
        </p:nvSpPr>
        <p:spPr>
          <a:xfrm>
            <a:off x="7315200" y="424759"/>
            <a:ext cx="1346697"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1HP</a:t>
            </a:r>
            <a:endParaRPr lang="en-US" dirty="0">
              <a:ln>
                <a:solidFill>
                  <a:sysClr val="windowText" lastClr="000000"/>
                </a:solidFill>
              </a:ln>
              <a:noFill/>
            </a:endParaRP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2877" y="3154542"/>
            <a:ext cx="1188720" cy="57428"/>
          </a:xfrm>
          <a:prstGeom prst="rect">
            <a:avLst/>
          </a:prstGeom>
        </p:spPr>
      </p:pic>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38355">
            <a:off x="3727976" y="2612379"/>
            <a:ext cx="1374711" cy="66413"/>
          </a:xfrm>
          <a:prstGeom prst="rect">
            <a:avLst/>
          </a:prstGeom>
        </p:spPr>
      </p:pic>
      <p:grpSp>
        <p:nvGrpSpPr>
          <p:cNvPr id="4" name="Group 3">
            <a:extLst>
              <a:ext uri="{FF2B5EF4-FFF2-40B4-BE49-F238E27FC236}">
                <a16:creationId xmlns:a16="http://schemas.microsoft.com/office/drawing/2014/main" id="{8F6D9322-10A0-3080-53C2-F27B8E704E16}"/>
              </a:ext>
            </a:extLst>
          </p:cNvPr>
          <p:cNvGrpSpPr/>
          <p:nvPr/>
        </p:nvGrpSpPr>
        <p:grpSpPr>
          <a:xfrm>
            <a:off x="585007" y="1845906"/>
            <a:ext cx="2961134" cy="2998555"/>
            <a:chOff x="585007" y="1845906"/>
            <a:chExt cx="2961134" cy="2998555"/>
          </a:xfrm>
        </p:grpSpPr>
        <p:sp>
          <p:nvSpPr>
            <p:cNvPr id="27" name="Oval 26">
              <a:extLst>
                <a:ext uri="{FF2B5EF4-FFF2-40B4-BE49-F238E27FC236}">
                  <a16:creationId xmlns:a16="http://schemas.microsoft.com/office/drawing/2014/main" id="{3FF9386F-F3CE-4581-7189-95E9684772E9}"/>
                </a:ext>
              </a:extLst>
            </p:cNvPr>
            <p:cNvSpPr/>
            <p:nvPr/>
          </p:nvSpPr>
          <p:spPr>
            <a:xfrm>
              <a:off x="585007" y="2028915"/>
              <a:ext cx="2815546" cy="281554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43" y="1845906"/>
              <a:ext cx="2926298" cy="2954299"/>
            </a:xfrm>
            <a:prstGeom prst="rect">
              <a:avLst/>
            </a:prstGeom>
          </p:spPr>
        </p:pic>
        <p:pic>
          <p:nvPicPr>
            <p:cNvPr id="5" name="Graphic 4">
              <a:extLst>
                <a:ext uri="{FF2B5EF4-FFF2-40B4-BE49-F238E27FC236}">
                  <a16:creationId xmlns:a16="http://schemas.microsoft.com/office/drawing/2014/main" id="{C5F064F8-A4B2-466C-765E-FEF9E25CB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722" y="2767058"/>
              <a:ext cx="1573553" cy="1371600"/>
            </a:xfrm>
            <a:prstGeom prst="rect">
              <a:avLst/>
            </a:prstGeom>
          </p:spPr>
        </p:pic>
      </p:grpSp>
      <p:grpSp>
        <p:nvGrpSpPr>
          <p:cNvPr id="32" name="Group 31">
            <a:extLst>
              <a:ext uri="{FF2B5EF4-FFF2-40B4-BE49-F238E27FC236}">
                <a16:creationId xmlns:a16="http://schemas.microsoft.com/office/drawing/2014/main" id="{7F85D664-3BA7-B932-DF7A-F676F3208ED9}"/>
              </a:ext>
            </a:extLst>
          </p:cNvPr>
          <p:cNvGrpSpPr/>
          <p:nvPr/>
        </p:nvGrpSpPr>
        <p:grpSpPr>
          <a:xfrm>
            <a:off x="858102" y="4855794"/>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1"/>
                  </a:solidFill>
                  <a:latin typeface="+mj-lt"/>
                </a:rPr>
                <a:t>3,000</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3,000</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959663" y="5603159"/>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61645" flipV="1">
            <a:off x="3727975" y="3403481"/>
            <a:ext cx="1374711" cy="66413"/>
          </a:xfrm>
          <a:prstGeom prst="rect">
            <a:avLst/>
          </a:prstGeom>
        </p:spPr>
      </p:pic>
      <p:grpSp>
        <p:nvGrpSpPr>
          <p:cNvPr id="6" name="Group 5">
            <a:extLst>
              <a:ext uri="{FF2B5EF4-FFF2-40B4-BE49-F238E27FC236}">
                <a16:creationId xmlns:a16="http://schemas.microsoft.com/office/drawing/2014/main" id="{DA841391-58CB-DC88-5946-7AC4CC84672A}"/>
              </a:ext>
            </a:extLst>
          </p:cNvPr>
          <p:cNvGrpSpPr/>
          <p:nvPr/>
        </p:nvGrpSpPr>
        <p:grpSpPr>
          <a:xfrm>
            <a:off x="5081456" y="1367897"/>
            <a:ext cx="2062465" cy="1671424"/>
            <a:chOff x="5081456" y="1367897"/>
            <a:chExt cx="2062465" cy="1671424"/>
          </a:xfrm>
        </p:grpSpPr>
        <p:sp>
          <p:nvSpPr>
            <p:cNvPr id="43" name="Oval 42">
              <a:extLst>
                <a:ext uri="{FF2B5EF4-FFF2-40B4-BE49-F238E27FC236}">
                  <a16:creationId xmlns:a16="http://schemas.microsoft.com/office/drawing/2014/main" id="{5CFB11A4-2C12-4FA2-8FB2-6F3367DF8367}"/>
                </a:ext>
              </a:extLst>
            </p:cNvPr>
            <p:cNvSpPr/>
            <p:nvPr/>
          </p:nvSpPr>
          <p:spPr>
            <a:xfrm>
              <a:off x="5449458" y="1367897"/>
              <a:ext cx="1480975" cy="14809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53C78F8-7C10-6B27-22DE-4E45A96B89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015123">
              <a:off x="5284525" y="1423954"/>
              <a:ext cx="1622951" cy="1607784"/>
            </a:xfrm>
            <a:prstGeom prst="rect">
              <a:avLst/>
            </a:prstGeom>
          </p:spPr>
        </p:pic>
        <p:grpSp>
          <p:nvGrpSpPr>
            <p:cNvPr id="38" name="Group 37">
              <a:extLst>
                <a:ext uri="{FF2B5EF4-FFF2-40B4-BE49-F238E27FC236}">
                  <a16:creationId xmlns:a16="http://schemas.microsoft.com/office/drawing/2014/main" id="{B391ECF3-7C20-965A-8AFB-B6F0B69511BF}"/>
                </a:ext>
              </a:extLst>
            </p:cNvPr>
            <p:cNvGrpSpPr/>
            <p:nvPr/>
          </p:nvGrpSpPr>
          <p:grpSpPr>
            <a:xfrm>
              <a:off x="5081456" y="1655485"/>
              <a:ext cx="2062465" cy="659402"/>
              <a:chOff x="976971" y="4922420"/>
              <a:chExt cx="2062465" cy="659402"/>
            </a:xfrm>
          </p:grpSpPr>
          <p:sp>
            <p:nvSpPr>
              <p:cNvPr id="39" name="TextBox 38">
                <a:extLst>
                  <a:ext uri="{FF2B5EF4-FFF2-40B4-BE49-F238E27FC236}">
                    <a16:creationId xmlns:a16="http://schemas.microsoft.com/office/drawing/2014/main" id="{7A7CD74C-93B8-6144-8169-0463E016F9A0}"/>
                  </a:ext>
                </a:extLst>
              </p:cNvPr>
              <p:cNvSpPr txBox="1"/>
              <p:nvPr/>
            </p:nvSpPr>
            <p:spPr>
              <a:xfrm>
                <a:off x="976971" y="4922420"/>
                <a:ext cx="2040688" cy="646331"/>
              </a:xfrm>
              <a:prstGeom prst="rect">
                <a:avLst/>
              </a:prstGeom>
              <a:noFill/>
            </p:spPr>
            <p:txBody>
              <a:bodyPr wrap="square" rtlCol="0">
                <a:spAutoFit/>
              </a:bodyPr>
              <a:lstStyle/>
              <a:p>
                <a:pPr algn="ctr"/>
                <a:r>
                  <a:rPr lang="en-US" sz="3600" dirty="0">
                    <a:solidFill>
                      <a:schemeClr val="accent1"/>
                    </a:solidFill>
                    <a:latin typeface="+mj-lt"/>
                  </a:rPr>
                  <a:t>1HP</a:t>
                </a:r>
              </a:p>
            </p:txBody>
          </p:sp>
          <p:sp>
            <p:nvSpPr>
              <p:cNvPr id="40" name="TextBox 39">
                <a:extLst>
                  <a:ext uri="{FF2B5EF4-FFF2-40B4-BE49-F238E27FC236}">
                    <a16:creationId xmlns:a16="http://schemas.microsoft.com/office/drawing/2014/main" id="{43A514D9-7843-C9D0-E446-D098F68B1683}"/>
                  </a:ext>
                </a:extLst>
              </p:cNvPr>
              <p:cNvSpPr txBox="1"/>
              <p:nvPr/>
            </p:nvSpPr>
            <p:spPr>
              <a:xfrm>
                <a:off x="998748" y="4935491"/>
                <a:ext cx="2040688" cy="646331"/>
              </a:xfrm>
              <a:prstGeom prst="rect">
                <a:avLst/>
              </a:prstGeom>
              <a:noFill/>
            </p:spPr>
            <p:txBody>
              <a:bodyPr wrap="square" rtlCol="0">
                <a:spAutoFit/>
              </a:bodyPr>
              <a:lstStyle/>
              <a:p>
                <a:pPr algn="ctr"/>
                <a:r>
                  <a:rPr lang="en-US" sz="3600" dirty="0">
                    <a:ln>
                      <a:solidFill>
                        <a:sysClr val="windowText" lastClr="000000"/>
                      </a:solidFill>
                    </a:ln>
                    <a:noFill/>
                    <a:latin typeface="+mj-lt"/>
                  </a:rPr>
                  <a:t>1HP</a:t>
                </a:r>
                <a:endParaRPr lang="en-US" sz="4800" dirty="0">
                  <a:ln>
                    <a:solidFill>
                      <a:sysClr val="windowText" lastClr="000000"/>
                    </a:solidFill>
                  </a:ln>
                  <a:noFill/>
                  <a:latin typeface="+mj-lt"/>
                </a:endParaRPr>
              </a:p>
            </p:txBody>
          </p:sp>
        </p:grpSp>
        <p:sp>
          <p:nvSpPr>
            <p:cNvPr id="41" name="TextBox 40">
              <a:extLst>
                <a:ext uri="{FF2B5EF4-FFF2-40B4-BE49-F238E27FC236}">
                  <a16:creationId xmlns:a16="http://schemas.microsoft.com/office/drawing/2014/main" id="{C72EF9DE-E85F-5077-8684-FCEDE10FCE3E}"/>
                </a:ext>
              </a:extLst>
            </p:cNvPr>
            <p:cNvSpPr txBox="1"/>
            <p:nvPr/>
          </p:nvSpPr>
          <p:spPr>
            <a:xfrm>
              <a:off x="5556202" y="2151928"/>
              <a:ext cx="1134749" cy="584775"/>
            </a:xfrm>
            <a:prstGeom prst="rect">
              <a:avLst/>
            </a:prstGeom>
            <a:noFill/>
          </p:spPr>
          <p:txBody>
            <a:bodyPr wrap="square">
              <a:spAutoFit/>
            </a:bodyPr>
            <a:lstStyle/>
            <a:p>
              <a:pPr algn="ctr">
                <a:spcAft>
                  <a:spcPts val="3600"/>
                </a:spcAft>
              </a:pPr>
              <a:r>
                <a:rPr lang="en-US" sz="1600" dirty="0">
                  <a:latin typeface="Arial" panose="020B0604020202020204" pitchFamily="34" charset="0"/>
                  <a:cs typeface="Arial" panose="020B0604020202020204" pitchFamily="34" charset="0"/>
                </a:rPr>
                <a:t>1 month daily HP</a:t>
              </a:r>
            </a:p>
          </p:txBody>
        </p:sp>
      </p:grpSp>
      <p:grpSp>
        <p:nvGrpSpPr>
          <p:cNvPr id="7" name="Group 6">
            <a:extLst>
              <a:ext uri="{FF2B5EF4-FFF2-40B4-BE49-F238E27FC236}">
                <a16:creationId xmlns:a16="http://schemas.microsoft.com/office/drawing/2014/main" id="{A368A014-F053-6E1D-FDF9-C657FC499674}"/>
              </a:ext>
            </a:extLst>
          </p:cNvPr>
          <p:cNvGrpSpPr/>
          <p:nvPr/>
        </p:nvGrpSpPr>
        <p:grpSpPr>
          <a:xfrm>
            <a:off x="4996489" y="3271151"/>
            <a:ext cx="2062465" cy="1659688"/>
            <a:chOff x="4996489" y="3271151"/>
            <a:chExt cx="2062465" cy="1659688"/>
          </a:xfrm>
        </p:grpSpPr>
        <p:sp>
          <p:nvSpPr>
            <p:cNvPr id="44" name="Oval 43">
              <a:extLst>
                <a:ext uri="{FF2B5EF4-FFF2-40B4-BE49-F238E27FC236}">
                  <a16:creationId xmlns:a16="http://schemas.microsoft.com/office/drawing/2014/main" id="{F774B4D8-8FC3-E06C-4AAC-98DC7983B5E6}"/>
                </a:ext>
              </a:extLst>
            </p:cNvPr>
            <p:cNvSpPr/>
            <p:nvPr/>
          </p:nvSpPr>
          <p:spPr>
            <a:xfrm>
              <a:off x="5257495" y="3271151"/>
              <a:ext cx="1480975" cy="14809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84524" y="3323055"/>
              <a:ext cx="1622951" cy="1607784"/>
            </a:xfrm>
            <a:prstGeom prst="rect">
              <a:avLst/>
            </a:prstGeom>
          </p:spPr>
        </p:pic>
        <p:grpSp>
          <p:nvGrpSpPr>
            <p:cNvPr id="35" name="Group 34">
              <a:extLst>
                <a:ext uri="{FF2B5EF4-FFF2-40B4-BE49-F238E27FC236}">
                  <a16:creationId xmlns:a16="http://schemas.microsoft.com/office/drawing/2014/main" id="{013EBB48-8B7A-2FC0-F426-646D59852047}"/>
                </a:ext>
              </a:extLst>
            </p:cNvPr>
            <p:cNvGrpSpPr/>
            <p:nvPr/>
          </p:nvGrpSpPr>
          <p:grpSpPr>
            <a:xfrm>
              <a:off x="4996489" y="3537807"/>
              <a:ext cx="2062465" cy="659402"/>
              <a:chOff x="976971" y="4922420"/>
              <a:chExt cx="2062465" cy="659402"/>
            </a:xfrm>
          </p:grpSpPr>
          <p:sp>
            <p:nvSpPr>
              <p:cNvPr id="36" name="TextBox 35">
                <a:extLst>
                  <a:ext uri="{FF2B5EF4-FFF2-40B4-BE49-F238E27FC236}">
                    <a16:creationId xmlns:a16="http://schemas.microsoft.com/office/drawing/2014/main" id="{982DDCE5-7307-20EC-0070-2514C740F492}"/>
                  </a:ext>
                </a:extLst>
              </p:cNvPr>
              <p:cNvSpPr txBox="1"/>
              <p:nvPr/>
            </p:nvSpPr>
            <p:spPr>
              <a:xfrm>
                <a:off x="976971" y="4922420"/>
                <a:ext cx="2040688" cy="646331"/>
              </a:xfrm>
              <a:prstGeom prst="rect">
                <a:avLst/>
              </a:prstGeom>
              <a:noFill/>
            </p:spPr>
            <p:txBody>
              <a:bodyPr wrap="square" rtlCol="0">
                <a:spAutoFit/>
              </a:bodyPr>
              <a:lstStyle/>
              <a:p>
                <a:pPr algn="ctr"/>
                <a:r>
                  <a:rPr lang="en-US" sz="3600" dirty="0">
                    <a:solidFill>
                      <a:schemeClr val="accent1"/>
                    </a:solidFill>
                    <a:latin typeface="+mj-lt"/>
                  </a:rPr>
                  <a:t>9H</a:t>
                </a:r>
              </a:p>
            </p:txBody>
          </p:sp>
          <p:sp>
            <p:nvSpPr>
              <p:cNvPr id="37" name="TextBox 36">
                <a:extLst>
                  <a:ext uri="{FF2B5EF4-FFF2-40B4-BE49-F238E27FC236}">
                    <a16:creationId xmlns:a16="http://schemas.microsoft.com/office/drawing/2014/main" id="{B4083174-2864-6431-9222-0F32DECECDD6}"/>
                  </a:ext>
                </a:extLst>
              </p:cNvPr>
              <p:cNvSpPr txBox="1"/>
              <p:nvPr/>
            </p:nvSpPr>
            <p:spPr>
              <a:xfrm>
                <a:off x="998748" y="4935491"/>
                <a:ext cx="2040688" cy="646331"/>
              </a:xfrm>
              <a:prstGeom prst="rect">
                <a:avLst/>
              </a:prstGeom>
              <a:noFill/>
            </p:spPr>
            <p:txBody>
              <a:bodyPr wrap="square" rtlCol="0">
                <a:spAutoFit/>
              </a:bodyPr>
              <a:lstStyle/>
              <a:p>
                <a:pPr algn="ctr"/>
                <a:r>
                  <a:rPr lang="en-US" sz="3600" dirty="0">
                    <a:ln>
                      <a:solidFill>
                        <a:sysClr val="windowText" lastClr="000000"/>
                      </a:solidFill>
                    </a:ln>
                    <a:noFill/>
                    <a:latin typeface="+mj-lt"/>
                  </a:rPr>
                  <a:t>9H</a:t>
                </a:r>
                <a:endParaRPr lang="en-US" sz="4800" dirty="0">
                  <a:ln>
                    <a:solidFill>
                      <a:sysClr val="windowText" lastClr="000000"/>
                    </a:solidFill>
                  </a:ln>
                  <a:noFill/>
                  <a:latin typeface="+mj-lt"/>
                </a:endParaRPr>
              </a:p>
            </p:txBody>
          </p:sp>
        </p:grpSp>
        <p:sp>
          <p:nvSpPr>
            <p:cNvPr id="42" name="TextBox 41">
              <a:extLst>
                <a:ext uri="{FF2B5EF4-FFF2-40B4-BE49-F238E27FC236}">
                  <a16:creationId xmlns:a16="http://schemas.microsoft.com/office/drawing/2014/main" id="{6FEE6E5D-B9D0-A0AA-45FE-FB6812439C1C}"/>
                </a:ext>
              </a:extLst>
            </p:cNvPr>
            <p:cNvSpPr txBox="1"/>
            <p:nvPr/>
          </p:nvSpPr>
          <p:spPr>
            <a:xfrm>
              <a:off x="5466876" y="4076655"/>
              <a:ext cx="1134749" cy="584775"/>
            </a:xfrm>
            <a:prstGeom prst="rect">
              <a:avLst/>
            </a:prstGeom>
            <a:noFill/>
          </p:spPr>
          <p:txBody>
            <a:bodyPr wrap="square">
              <a:spAutoFit/>
            </a:bodyPr>
            <a:lstStyle/>
            <a:p>
              <a:pPr algn="ctr">
                <a:spcAft>
                  <a:spcPts val="3600"/>
                </a:spcAft>
              </a:pPr>
              <a:r>
                <a:rPr lang="en-US" sz="1600" dirty="0">
                  <a:latin typeface="Arial" panose="020B0604020202020204" pitchFamily="34" charset="0"/>
                  <a:cs typeface="Arial" panose="020B0604020202020204" pitchFamily="34" charset="0"/>
                </a:rPr>
                <a:t>9 months daily H</a:t>
              </a:r>
            </a:p>
          </p:txBody>
        </p:sp>
      </p:grpSp>
      <p:sp>
        <p:nvSpPr>
          <p:cNvPr id="45" name="TextBox 44">
            <a:extLst>
              <a:ext uri="{FF2B5EF4-FFF2-40B4-BE49-F238E27FC236}">
                <a16:creationId xmlns:a16="http://schemas.microsoft.com/office/drawing/2014/main" id="{6CB67C86-0CA6-CAA6-ECE0-5C7D2A49D8C8}"/>
              </a:ext>
            </a:extLst>
          </p:cNvPr>
          <p:cNvSpPr txBox="1"/>
          <p:nvPr/>
        </p:nvSpPr>
        <p:spPr>
          <a:xfrm>
            <a:off x="8559011" y="1470658"/>
            <a:ext cx="2838305" cy="3600986"/>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3 years of follow-up…</a:t>
            </a:r>
          </a:p>
          <a:p>
            <a:pPr>
              <a:spcAft>
                <a:spcPts val="1800"/>
              </a:spcAft>
            </a:pPr>
            <a:r>
              <a:rPr lang="en-US" sz="1800" dirty="0">
                <a:solidFill>
                  <a:schemeClr val="bg1"/>
                </a:solidFill>
                <a:latin typeface="Arial" panose="020B0604020202020204" pitchFamily="34" charset="0"/>
                <a:cs typeface="Arial" panose="020B0604020202020204" pitchFamily="34" charset="0"/>
              </a:rPr>
              <a:t>1HP was </a:t>
            </a:r>
            <a:r>
              <a:rPr lang="en-US" sz="1800" dirty="0">
                <a:solidFill>
                  <a:schemeClr val="bg1"/>
                </a:solidFill>
                <a:latin typeface="+mj-lt"/>
                <a:cs typeface="Arial" panose="020B0604020202020204" pitchFamily="34" charset="0"/>
              </a:rPr>
              <a:t>noninferior</a:t>
            </a:r>
            <a:r>
              <a:rPr lang="en-US" sz="1800" dirty="0">
                <a:solidFill>
                  <a:schemeClr val="bg1"/>
                </a:solidFill>
                <a:latin typeface="Arial" panose="020B0604020202020204" pitchFamily="34" charset="0"/>
                <a:cs typeface="Arial" panose="020B0604020202020204" pitchFamily="34" charset="0"/>
              </a:rPr>
              <a:t> to 9H in preventing TB and death from either TB or unknown cause. </a:t>
            </a:r>
          </a:p>
          <a:p>
            <a:pPr>
              <a:spcAft>
                <a:spcPts val="1800"/>
              </a:spcAft>
            </a:pPr>
            <a:r>
              <a:rPr lang="en-US" sz="1800" dirty="0">
                <a:solidFill>
                  <a:schemeClr val="bg1"/>
                </a:solidFill>
                <a:latin typeface="Arial" panose="020B0604020202020204" pitchFamily="34" charset="0"/>
                <a:cs typeface="Arial" panose="020B0604020202020204" pitchFamily="34" charset="0"/>
              </a:rPr>
              <a:t>Participants taking 1HP were significantly</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mj-lt"/>
                <a:cs typeface="Arial" panose="020B0604020202020204" pitchFamily="34" charset="0"/>
              </a:rPr>
              <a:t>more likely</a:t>
            </a:r>
            <a:r>
              <a:rPr lang="en-US" sz="1800" dirty="0">
                <a:solidFill>
                  <a:schemeClr val="bg1"/>
                </a:solidFill>
                <a:latin typeface="+mj-lt"/>
                <a:cs typeface="Arial" panose="020B0604020202020204" pitchFamily="34" charset="0"/>
              </a:rPr>
              <a:t> </a:t>
            </a:r>
            <a:r>
              <a:rPr lang="en-US" sz="1800" b="1" dirty="0">
                <a:solidFill>
                  <a:schemeClr val="bg1"/>
                </a:solidFill>
                <a:latin typeface="+mj-lt"/>
                <a:cs typeface="Arial" panose="020B0604020202020204" pitchFamily="34" charset="0"/>
              </a:rPr>
              <a:t>to complete treatment</a:t>
            </a:r>
            <a:r>
              <a:rPr lang="en-US" sz="1800" dirty="0">
                <a:solidFill>
                  <a:schemeClr val="bg1"/>
                </a:solidFill>
                <a:latin typeface="+mj-lt"/>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than those on 9H. </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H = isoniazid  |  P = rifapentine</a:t>
            </a:r>
          </a:p>
        </p:txBody>
      </p:sp>
    </p:spTree>
    <p:extLst>
      <p:ext uri="{BB962C8B-B14F-4D97-AF65-F5344CB8AC3E}">
        <p14:creationId xmlns:p14="http://schemas.microsoft.com/office/powerpoint/2010/main" val="108023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5C7407A-B750-9723-568A-165CE1730E3B}"/>
              </a:ext>
            </a:extLst>
          </p:cNvPr>
          <p:cNvGrpSpPr/>
          <p:nvPr/>
        </p:nvGrpSpPr>
        <p:grpSpPr>
          <a:xfrm>
            <a:off x="8319051" y="1134793"/>
            <a:ext cx="3253106" cy="4358470"/>
            <a:chOff x="8319051" y="1134793"/>
            <a:chExt cx="3253106" cy="4358470"/>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429515" y="1134793"/>
              <a:ext cx="3142642" cy="43404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8360156" y="1152847"/>
              <a:ext cx="3142642" cy="43404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8319051" y="2965162"/>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r>
              <a:rPr lang="en-US" sz="3200" b="1" dirty="0">
                <a:solidFill>
                  <a:schemeClr val="accent1"/>
                </a:solidFill>
                <a:latin typeface="Arial Black" charset="0"/>
                <a:ea typeface="Arial Black" charset="0"/>
                <a:cs typeface="Arial Black" charset="0"/>
              </a:rPr>
              <a:t> 3HP</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TBTC Study 26 – “PREVENT-TB”</a:t>
            </a:r>
          </a:p>
        </p:txBody>
      </p:sp>
      <p:sp>
        <p:nvSpPr>
          <p:cNvPr id="3" name="TextBox 2">
            <a:extLst>
              <a:ext uri="{FF2B5EF4-FFF2-40B4-BE49-F238E27FC236}">
                <a16:creationId xmlns:a16="http://schemas.microsoft.com/office/drawing/2014/main" id="{61F36311-DD21-24C3-F575-7F8CD834340D}"/>
              </a:ext>
            </a:extLst>
          </p:cNvPr>
          <p:cNvSpPr txBox="1"/>
          <p:nvPr/>
        </p:nvSpPr>
        <p:spPr>
          <a:xfrm>
            <a:off x="7305675" y="424759"/>
            <a:ext cx="1346697"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3HP</a:t>
            </a:r>
            <a:endParaRPr lang="en-US" dirty="0">
              <a:ln>
                <a:solidFill>
                  <a:sysClr val="windowText" lastClr="000000"/>
                </a:solidFill>
              </a:ln>
              <a:noFill/>
            </a:endParaRP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2877" y="3154542"/>
            <a:ext cx="1188720" cy="57428"/>
          </a:xfrm>
          <a:prstGeom prst="rect">
            <a:avLst/>
          </a:prstGeom>
        </p:spPr>
      </p:pic>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38355">
            <a:off x="3727976" y="2612379"/>
            <a:ext cx="1374711" cy="66413"/>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858102" y="4855794"/>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1"/>
                  </a:solidFill>
                  <a:latin typeface="+mj-lt"/>
                </a:rPr>
                <a:t>8,000</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8,000</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959663" y="5603159"/>
            <a:ext cx="1820260" cy="646331"/>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participants randomized</a:t>
            </a:r>
          </a:p>
        </p:txBody>
      </p:sp>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61645" flipV="1">
            <a:off x="3727975" y="3403481"/>
            <a:ext cx="1374711" cy="66413"/>
          </a:xfrm>
          <a:prstGeom prst="rect">
            <a:avLst/>
          </a:prstGeom>
        </p:spPr>
      </p:pic>
      <p:grpSp>
        <p:nvGrpSpPr>
          <p:cNvPr id="8" name="Group 7">
            <a:extLst>
              <a:ext uri="{FF2B5EF4-FFF2-40B4-BE49-F238E27FC236}">
                <a16:creationId xmlns:a16="http://schemas.microsoft.com/office/drawing/2014/main" id="{7E43A25C-BF2E-79F9-901C-6B6148E0D5E4}"/>
              </a:ext>
            </a:extLst>
          </p:cNvPr>
          <p:cNvGrpSpPr/>
          <p:nvPr/>
        </p:nvGrpSpPr>
        <p:grpSpPr>
          <a:xfrm>
            <a:off x="5129081" y="1367897"/>
            <a:ext cx="2062465" cy="1671424"/>
            <a:chOff x="5129081" y="1367897"/>
            <a:chExt cx="2062465" cy="1671424"/>
          </a:xfrm>
        </p:grpSpPr>
        <p:sp>
          <p:nvSpPr>
            <p:cNvPr id="43" name="Oval 42">
              <a:extLst>
                <a:ext uri="{FF2B5EF4-FFF2-40B4-BE49-F238E27FC236}">
                  <a16:creationId xmlns:a16="http://schemas.microsoft.com/office/drawing/2014/main" id="{5CFB11A4-2C12-4FA2-8FB2-6F3367DF8367}"/>
                </a:ext>
              </a:extLst>
            </p:cNvPr>
            <p:cNvSpPr/>
            <p:nvPr/>
          </p:nvSpPr>
          <p:spPr>
            <a:xfrm>
              <a:off x="5449458" y="1367897"/>
              <a:ext cx="1480975" cy="14809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53C78F8-7C10-6B27-22DE-4E45A96B89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015123">
              <a:off x="5284525" y="1423954"/>
              <a:ext cx="1622951" cy="1607784"/>
            </a:xfrm>
            <a:prstGeom prst="rect">
              <a:avLst/>
            </a:prstGeom>
          </p:spPr>
        </p:pic>
        <p:grpSp>
          <p:nvGrpSpPr>
            <p:cNvPr id="38" name="Group 37">
              <a:extLst>
                <a:ext uri="{FF2B5EF4-FFF2-40B4-BE49-F238E27FC236}">
                  <a16:creationId xmlns:a16="http://schemas.microsoft.com/office/drawing/2014/main" id="{B391ECF3-7C20-965A-8AFB-B6F0B69511BF}"/>
                </a:ext>
              </a:extLst>
            </p:cNvPr>
            <p:cNvGrpSpPr/>
            <p:nvPr/>
          </p:nvGrpSpPr>
          <p:grpSpPr>
            <a:xfrm>
              <a:off x="5129081" y="1598335"/>
              <a:ext cx="2062465" cy="659402"/>
              <a:chOff x="976971" y="4922420"/>
              <a:chExt cx="2062465" cy="659402"/>
            </a:xfrm>
          </p:grpSpPr>
          <p:sp>
            <p:nvSpPr>
              <p:cNvPr id="39" name="TextBox 38">
                <a:extLst>
                  <a:ext uri="{FF2B5EF4-FFF2-40B4-BE49-F238E27FC236}">
                    <a16:creationId xmlns:a16="http://schemas.microsoft.com/office/drawing/2014/main" id="{7A7CD74C-93B8-6144-8169-0463E016F9A0}"/>
                  </a:ext>
                </a:extLst>
              </p:cNvPr>
              <p:cNvSpPr txBox="1"/>
              <p:nvPr/>
            </p:nvSpPr>
            <p:spPr>
              <a:xfrm>
                <a:off x="976971" y="4922420"/>
                <a:ext cx="2040688" cy="646331"/>
              </a:xfrm>
              <a:prstGeom prst="rect">
                <a:avLst/>
              </a:prstGeom>
              <a:noFill/>
            </p:spPr>
            <p:txBody>
              <a:bodyPr wrap="square" rtlCol="0">
                <a:spAutoFit/>
              </a:bodyPr>
              <a:lstStyle/>
              <a:p>
                <a:pPr algn="ctr"/>
                <a:r>
                  <a:rPr lang="en-US" sz="3600" dirty="0">
                    <a:solidFill>
                      <a:schemeClr val="accent1"/>
                    </a:solidFill>
                    <a:latin typeface="+mj-lt"/>
                  </a:rPr>
                  <a:t>3HP</a:t>
                </a:r>
              </a:p>
            </p:txBody>
          </p:sp>
          <p:sp>
            <p:nvSpPr>
              <p:cNvPr id="40" name="TextBox 39">
                <a:extLst>
                  <a:ext uri="{FF2B5EF4-FFF2-40B4-BE49-F238E27FC236}">
                    <a16:creationId xmlns:a16="http://schemas.microsoft.com/office/drawing/2014/main" id="{43A514D9-7843-C9D0-E446-D098F68B1683}"/>
                  </a:ext>
                </a:extLst>
              </p:cNvPr>
              <p:cNvSpPr txBox="1"/>
              <p:nvPr/>
            </p:nvSpPr>
            <p:spPr>
              <a:xfrm>
                <a:off x="998748" y="4935491"/>
                <a:ext cx="2040688" cy="646331"/>
              </a:xfrm>
              <a:prstGeom prst="rect">
                <a:avLst/>
              </a:prstGeom>
              <a:noFill/>
            </p:spPr>
            <p:txBody>
              <a:bodyPr wrap="square" rtlCol="0">
                <a:spAutoFit/>
              </a:bodyPr>
              <a:lstStyle/>
              <a:p>
                <a:pPr algn="ctr"/>
                <a:r>
                  <a:rPr lang="en-US" sz="3600" dirty="0">
                    <a:ln>
                      <a:solidFill>
                        <a:sysClr val="windowText" lastClr="000000"/>
                      </a:solidFill>
                    </a:ln>
                    <a:noFill/>
                    <a:latin typeface="+mj-lt"/>
                  </a:rPr>
                  <a:t>3HP</a:t>
                </a:r>
                <a:endParaRPr lang="en-US" sz="4800" dirty="0">
                  <a:ln>
                    <a:solidFill>
                      <a:sysClr val="windowText" lastClr="000000"/>
                    </a:solidFill>
                  </a:ln>
                  <a:noFill/>
                  <a:latin typeface="+mj-lt"/>
                </a:endParaRPr>
              </a:p>
            </p:txBody>
          </p:sp>
        </p:grpSp>
        <p:sp>
          <p:nvSpPr>
            <p:cNvPr id="41" name="TextBox 40">
              <a:extLst>
                <a:ext uri="{FF2B5EF4-FFF2-40B4-BE49-F238E27FC236}">
                  <a16:creationId xmlns:a16="http://schemas.microsoft.com/office/drawing/2014/main" id="{C72EF9DE-E85F-5077-8684-FCEDE10FCE3E}"/>
                </a:ext>
              </a:extLst>
            </p:cNvPr>
            <p:cNvSpPr txBox="1"/>
            <p:nvPr/>
          </p:nvSpPr>
          <p:spPr>
            <a:xfrm>
              <a:off x="5565727" y="2104303"/>
              <a:ext cx="1182268" cy="584775"/>
            </a:xfrm>
            <a:prstGeom prst="rect">
              <a:avLst/>
            </a:prstGeom>
            <a:noFill/>
          </p:spPr>
          <p:txBody>
            <a:bodyPr wrap="square">
              <a:spAutoFit/>
            </a:bodyPr>
            <a:lstStyle/>
            <a:p>
              <a:pPr algn="ctr">
                <a:spcAft>
                  <a:spcPts val="3600"/>
                </a:spcAft>
              </a:pPr>
              <a:r>
                <a:rPr lang="en-US" sz="1600" dirty="0">
                  <a:latin typeface="Arial" panose="020B0604020202020204" pitchFamily="34" charset="0"/>
                  <a:cs typeface="Arial" panose="020B0604020202020204" pitchFamily="34" charset="0"/>
                </a:rPr>
                <a:t>3 months weekly HP</a:t>
              </a:r>
            </a:p>
          </p:txBody>
        </p:sp>
      </p:grpSp>
      <p:grpSp>
        <p:nvGrpSpPr>
          <p:cNvPr id="4" name="Group 3">
            <a:extLst>
              <a:ext uri="{FF2B5EF4-FFF2-40B4-BE49-F238E27FC236}">
                <a16:creationId xmlns:a16="http://schemas.microsoft.com/office/drawing/2014/main" id="{34AA934F-E9DD-20D8-1A83-6C73056E5F39}"/>
              </a:ext>
            </a:extLst>
          </p:cNvPr>
          <p:cNvGrpSpPr/>
          <p:nvPr/>
        </p:nvGrpSpPr>
        <p:grpSpPr>
          <a:xfrm>
            <a:off x="4996489" y="3271151"/>
            <a:ext cx="2062465" cy="1659688"/>
            <a:chOff x="4996489" y="3271151"/>
            <a:chExt cx="2062465" cy="1659688"/>
          </a:xfrm>
        </p:grpSpPr>
        <p:sp>
          <p:nvSpPr>
            <p:cNvPr id="44" name="Oval 43">
              <a:extLst>
                <a:ext uri="{FF2B5EF4-FFF2-40B4-BE49-F238E27FC236}">
                  <a16:creationId xmlns:a16="http://schemas.microsoft.com/office/drawing/2014/main" id="{F774B4D8-8FC3-E06C-4AAC-98DC7983B5E6}"/>
                </a:ext>
              </a:extLst>
            </p:cNvPr>
            <p:cNvSpPr/>
            <p:nvPr/>
          </p:nvSpPr>
          <p:spPr>
            <a:xfrm>
              <a:off x="5257495" y="3271151"/>
              <a:ext cx="1480975" cy="14809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4524" y="3323055"/>
              <a:ext cx="1622951" cy="1607784"/>
            </a:xfrm>
            <a:prstGeom prst="rect">
              <a:avLst/>
            </a:prstGeom>
          </p:spPr>
        </p:pic>
        <p:grpSp>
          <p:nvGrpSpPr>
            <p:cNvPr id="35" name="Group 34">
              <a:extLst>
                <a:ext uri="{FF2B5EF4-FFF2-40B4-BE49-F238E27FC236}">
                  <a16:creationId xmlns:a16="http://schemas.microsoft.com/office/drawing/2014/main" id="{013EBB48-8B7A-2FC0-F426-646D59852047}"/>
                </a:ext>
              </a:extLst>
            </p:cNvPr>
            <p:cNvGrpSpPr/>
            <p:nvPr/>
          </p:nvGrpSpPr>
          <p:grpSpPr>
            <a:xfrm>
              <a:off x="4996489" y="3537807"/>
              <a:ext cx="2062465" cy="659402"/>
              <a:chOff x="976971" y="4922420"/>
              <a:chExt cx="2062465" cy="659402"/>
            </a:xfrm>
          </p:grpSpPr>
          <p:sp>
            <p:nvSpPr>
              <p:cNvPr id="36" name="TextBox 35">
                <a:extLst>
                  <a:ext uri="{FF2B5EF4-FFF2-40B4-BE49-F238E27FC236}">
                    <a16:creationId xmlns:a16="http://schemas.microsoft.com/office/drawing/2014/main" id="{982DDCE5-7307-20EC-0070-2514C740F492}"/>
                  </a:ext>
                </a:extLst>
              </p:cNvPr>
              <p:cNvSpPr txBox="1"/>
              <p:nvPr/>
            </p:nvSpPr>
            <p:spPr>
              <a:xfrm>
                <a:off x="976971" y="4922420"/>
                <a:ext cx="2040688" cy="646331"/>
              </a:xfrm>
              <a:prstGeom prst="rect">
                <a:avLst/>
              </a:prstGeom>
              <a:noFill/>
            </p:spPr>
            <p:txBody>
              <a:bodyPr wrap="square" rtlCol="0">
                <a:spAutoFit/>
              </a:bodyPr>
              <a:lstStyle/>
              <a:p>
                <a:pPr algn="ctr"/>
                <a:r>
                  <a:rPr lang="en-US" sz="3600" dirty="0">
                    <a:solidFill>
                      <a:schemeClr val="accent1"/>
                    </a:solidFill>
                    <a:latin typeface="+mj-lt"/>
                  </a:rPr>
                  <a:t>9H</a:t>
                </a:r>
              </a:p>
            </p:txBody>
          </p:sp>
          <p:sp>
            <p:nvSpPr>
              <p:cNvPr id="37" name="TextBox 36">
                <a:extLst>
                  <a:ext uri="{FF2B5EF4-FFF2-40B4-BE49-F238E27FC236}">
                    <a16:creationId xmlns:a16="http://schemas.microsoft.com/office/drawing/2014/main" id="{B4083174-2864-6431-9222-0F32DECECDD6}"/>
                  </a:ext>
                </a:extLst>
              </p:cNvPr>
              <p:cNvSpPr txBox="1"/>
              <p:nvPr/>
            </p:nvSpPr>
            <p:spPr>
              <a:xfrm>
                <a:off x="998748" y="4935491"/>
                <a:ext cx="2040688" cy="646331"/>
              </a:xfrm>
              <a:prstGeom prst="rect">
                <a:avLst/>
              </a:prstGeom>
              <a:noFill/>
            </p:spPr>
            <p:txBody>
              <a:bodyPr wrap="square" rtlCol="0">
                <a:spAutoFit/>
              </a:bodyPr>
              <a:lstStyle/>
              <a:p>
                <a:pPr algn="ctr"/>
                <a:r>
                  <a:rPr lang="en-US" sz="3600" dirty="0">
                    <a:ln>
                      <a:solidFill>
                        <a:sysClr val="windowText" lastClr="000000"/>
                      </a:solidFill>
                    </a:ln>
                    <a:noFill/>
                    <a:latin typeface="+mj-lt"/>
                  </a:rPr>
                  <a:t>9H</a:t>
                </a:r>
                <a:endParaRPr lang="en-US" sz="4800" dirty="0">
                  <a:ln>
                    <a:solidFill>
                      <a:sysClr val="windowText" lastClr="000000"/>
                    </a:solidFill>
                  </a:ln>
                  <a:noFill/>
                  <a:latin typeface="+mj-lt"/>
                </a:endParaRPr>
              </a:p>
            </p:txBody>
          </p:sp>
        </p:grpSp>
        <p:sp>
          <p:nvSpPr>
            <p:cNvPr id="42" name="TextBox 41">
              <a:extLst>
                <a:ext uri="{FF2B5EF4-FFF2-40B4-BE49-F238E27FC236}">
                  <a16:creationId xmlns:a16="http://schemas.microsoft.com/office/drawing/2014/main" id="{6FEE6E5D-B9D0-A0AA-45FE-FB6812439C1C}"/>
                </a:ext>
              </a:extLst>
            </p:cNvPr>
            <p:cNvSpPr txBox="1"/>
            <p:nvPr/>
          </p:nvSpPr>
          <p:spPr>
            <a:xfrm>
              <a:off x="5466876" y="4076655"/>
              <a:ext cx="1134749" cy="584775"/>
            </a:xfrm>
            <a:prstGeom prst="rect">
              <a:avLst/>
            </a:prstGeom>
            <a:noFill/>
          </p:spPr>
          <p:txBody>
            <a:bodyPr wrap="square">
              <a:spAutoFit/>
            </a:bodyPr>
            <a:lstStyle/>
            <a:p>
              <a:pPr algn="ctr">
                <a:spcAft>
                  <a:spcPts val="3600"/>
                </a:spcAft>
              </a:pPr>
              <a:r>
                <a:rPr lang="en-US" sz="1600" dirty="0">
                  <a:latin typeface="Arial" panose="020B0604020202020204" pitchFamily="34" charset="0"/>
                  <a:cs typeface="Arial" panose="020B0604020202020204" pitchFamily="34" charset="0"/>
                </a:rPr>
                <a:t>9 months daily H</a:t>
              </a:r>
            </a:p>
          </p:txBody>
        </p:sp>
      </p:grpSp>
      <p:sp>
        <p:nvSpPr>
          <p:cNvPr id="45" name="TextBox 44">
            <a:extLst>
              <a:ext uri="{FF2B5EF4-FFF2-40B4-BE49-F238E27FC236}">
                <a16:creationId xmlns:a16="http://schemas.microsoft.com/office/drawing/2014/main" id="{6CB67C86-0CA6-CAA6-ECE0-5C7D2A49D8C8}"/>
              </a:ext>
            </a:extLst>
          </p:cNvPr>
          <p:cNvSpPr txBox="1"/>
          <p:nvPr/>
        </p:nvSpPr>
        <p:spPr>
          <a:xfrm>
            <a:off x="8599211" y="1797473"/>
            <a:ext cx="2838305" cy="3046988"/>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After 2.5 years of follow-up…</a:t>
            </a:r>
          </a:p>
          <a:p>
            <a:pPr>
              <a:spcAft>
                <a:spcPts val="1800"/>
              </a:spcAft>
            </a:pPr>
            <a:r>
              <a:rPr lang="en-US" dirty="0">
                <a:solidFill>
                  <a:schemeClr val="bg1"/>
                </a:solidFill>
                <a:latin typeface="Arial" panose="020B0604020202020204" pitchFamily="34" charset="0"/>
                <a:cs typeface="Arial" panose="020B0604020202020204" pitchFamily="34" charset="0"/>
              </a:rPr>
              <a:t>3</a:t>
            </a:r>
            <a:r>
              <a:rPr lang="en-US" sz="1800" dirty="0">
                <a:solidFill>
                  <a:schemeClr val="bg1"/>
                </a:solidFill>
                <a:latin typeface="Arial" panose="020B0604020202020204" pitchFamily="34" charset="0"/>
                <a:cs typeface="Arial" panose="020B0604020202020204" pitchFamily="34" charset="0"/>
              </a:rPr>
              <a:t>HP was </a:t>
            </a:r>
            <a:r>
              <a:rPr lang="en-US" sz="1800" dirty="0">
                <a:solidFill>
                  <a:schemeClr val="bg1"/>
                </a:solidFill>
                <a:latin typeface="+mj-lt"/>
                <a:cs typeface="Arial" panose="020B0604020202020204" pitchFamily="34" charset="0"/>
              </a:rPr>
              <a:t>noninferior</a:t>
            </a:r>
            <a:r>
              <a:rPr lang="en-US" sz="1800" dirty="0">
                <a:solidFill>
                  <a:schemeClr val="bg1"/>
                </a:solidFill>
                <a:latin typeface="Arial" panose="020B0604020202020204" pitchFamily="34" charset="0"/>
                <a:cs typeface="Arial" panose="020B0604020202020204" pitchFamily="34" charset="0"/>
              </a:rPr>
              <a:t> to (no worse than) 9H in preventing TB disease.. </a:t>
            </a:r>
          </a:p>
          <a:p>
            <a:pPr>
              <a:spcAft>
                <a:spcPts val="1800"/>
              </a:spcAft>
            </a:pPr>
            <a:r>
              <a:rPr lang="en-US" sz="1800" dirty="0">
                <a:solidFill>
                  <a:schemeClr val="bg1"/>
                </a:solidFill>
                <a:latin typeface="Arial" panose="020B0604020202020204" pitchFamily="34" charset="0"/>
                <a:cs typeface="Arial" panose="020B0604020202020204" pitchFamily="34" charset="0"/>
              </a:rPr>
              <a:t>Participants taking 3HP were </a:t>
            </a:r>
            <a:r>
              <a:rPr lang="en-US" sz="1800" b="1" dirty="0">
                <a:solidFill>
                  <a:schemeClr val="bg1"/>
                </a:solidFill>
                <a:latin typeface="+mj-lt"/>
                <a:cs typeface="Arial" panose="020B0604020202020204" pitchFamily="34" charset="0"/>
              </a:rPr>
              <a:t>more likely</a:t>
            </a:r>
            <a:r>
              <a:rPr lang="en-US" sz="1800" dirty="0">
                <a:solidFill>
                  <a:schemeClr val="bg1"/>
                </a:solidFill>
                <a:latin typeface="+mj-lt"/>
                <a:cs typeface="Arial" panose="020B0604020202020204" pitchFamily="34" charset="0"/>
              </a:rPr>
              <a:t> </a:t>
            </a:r>
            <a:r>
              <a:rPr lang="en-US" sz="1800" b="1" dirty="0">
                <a:solidFill>
                  <a:schemeClr val="bg1"/>
                </a:solidFill>
                <a:latin typeface="+mj-lt"/>
                <a:cs typeface="Arial" panose="020B0604020202020204" pitchFamily="34" charset="0"/>
              </a:rPr>
              <a:t>to complete treatment</a:t>
            </a:r>
            <a:r>
              <a:rPr lang="en-US" sz="1800" dirty="0">
                <a:solidFill>
                  <a:schemeClr val="bg1"/>
                </a:solidFill>
                <a:latin typeface="+mj-lt"/>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than those on 9H. </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H = isoniazid  |  P = rifapentine</a:t>
            </a:r>
          </a:p>
        </p:txBody>
      </p:sp>
      <p:grpSp>
        <p:nvGrpSpPr>
          <p:cNvPr id="7" name="Group 6">
            <a:extLst>
              <a:ext uri="{FF2B5EF4-FFF2-40B4-BE49-F238E27FC236}">
                <a16:creationId xmlns:a16="http://schemas.microsoft.com/office/drawing/2014/main" id="{720D19AC-AD7D-7EB6-C933-D7BC61673E46}"/>
              </a:ext>
            </a:extLst>
          </p:cNvPr>
          <p:cNvGrpSpPr/>
          <p:nvPr/>
        </p:nvGrpSpPr>
        <p:grpSpPr>
          <a:xfrm>
            <a:off x="585007" y="1845906"/>
            <a:ext cx="2961134" cy="2998555"/>
            <a:chOff x="585007" y="1845906"/>
            <a:chExt cx="2961134" cy="2998555"/>
          </a:xfrm>
        </p:grpSpPr>
        <p:sp>
          <p:nvSpPr>
            <p:cNvPr id="27" name="Oval 26">
              <a:extLst>
                <a:ext uri="{FF2B5EF4-FFF2-40B4-BE49-F238E27FC236}">
                  <a16:creationId xmlns:a16="http://schemas.microsoft.com/office/drawing/2014/main" id="{3FF9386F-F3CE-4581-7189-95E9684772E9}"/>
                </a:ext>
              </a:extLst>
            </p:cNvPr>
            <p:cNvSpPr/>
            <p:nvPr/>
          </p:nvSpPr>
          <p:spPr>
            <a:xfrm>
              <a:off x="585007" y="2028915"/>
              <a:ext cx="2815546" cy="281554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843" y="1845906"/>
              <a:ext cx="2926298" cy="2954299"/>
            </a:xfrm>
            <a:prstGeom prst="rect">
              <a:avLst/>
            </a:prstGeom>
          </p:spPr>
        </p:pic>
        <p:pic>
          <p:nvPicPr>
            <p:cNvPr id="6" name="Graphic 5">
              <a:extLst>
                <a:ext uri="{FF2B5EF4-FFF2-40B4-BE49-F238E27FC236}">
                  <a16:creationId xmlns:a16="http://schemas.microsoft.com/office/drawing/2014/main" id="{A11A02BF-A340-3130-DDB7-BE591E3DF3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3092" y="2748472"/>
              <a:ext cx="1311638" cy="1371600"/>
            </a:xfrm>
            <a:prstGeom prst="rect">
              <a:avLst/>
            </a:prstGeom>
          </p:spPr>
        </p:pic>
      </p:grpSp>
    </p:spTree>
    <p:extLst>
      <p:ext uri="{BB962C8B-B14F-4D97-AF65-F5344CB8AC3E}">
        <p14:creationId xmlns:p14="http://schemas.microsoft.com/office/powerpoint/2010/main" val="363064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2843A8C-6076-A1DA-42DB-1ED6B5E7222D}"/>
              </a:ext>
            </a:extLst>
          </p:cNvPr>
          <p:cNvGrpSpPr/>
          <p:nvPr/>
        </p:nvGrpSpPr>
        <p:grpSpPr>
          <a:xfrm>
            <a:off x="8319051" y="1896793"/>
            <a:ext cx="3253106" cy="4358470"/>
            <a:chOff x="8319051" y="1896793"/>
            <a:chExt cx="3253106" cy="4358470"/>
          </a:xfrm>
        </p:grpSpPr>
        <p:sp>
          <p:nvSpPr>
            <p:cNvPr id="53" name="Rectangle: Rounded Corners 52">
              <a:extLst>
                <a:ext uri="{FF2B5EF4-FFF2-40B4-BE49-F238E27FC236}">
                  <a16:creationId xmlns:a16="http://schemas.microsoft.com/office/drawing/2014/main" id="{1FE2CD40-7F75-046F-F5E1-2FF4F301203B}"/>
                </a:ext>
              </a:extLst>
            </p:cNvPr>
            <p:cNvSpPr/>
            <p:nvPr/>
          </p:nvSpPr>
          <p:spPr>
            <a:xfrm>
              <a:off x="8429515" y="1896793"/>
              <a:ext cx="3142642" cy="43404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9E034E4-DD7B-6796-0EFA-AD89705FD074}"/>
                </a:ext>
              </a:extLst>
            </p:cNvPr>
            <p:cNvSpPr/>
            <p:nvPr/>
          </p:nvSpPr>
          <p:spPr>
            <a:xfrm>
              <a:off x="8360156" y="1914847"/>
              <a:ext cx="3142642" cy="43404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76A5B1-DFA2-0BE2-1CB1-4B835EABA7FB}"/>
                </a:ext>
              </a:extLst>
            </p:cNvPr>
            <p:cNvGrpSpPr/>
            <p:nvPr/>
          </p:nvGrpSpPr>
          <p:grpSpPr>
            <a:xfrm>
              <a:off x="8319051" y="3727162"/>
              <a:ext cx="91440" cy="428560"/>
              <a:chOff x="8311168" y="2917354"/>
              <a:chExt cx="91440" cy="428560"/>
            </a:xfrm>
          </p:grpSpPr>
          <p:sp>
            <p:nvSpPr>
              <p:cNvPr id="49" name="Oval 48">
                <a:extLst>
                  <a:ext uri="{FF2B5EF4-FFF2-40B4-BE49-F238E27FC236}">
                    <a16:creationId xmlns:a16="http://schemas.microsoft.com/office/drawing/2014/main" id="{8C924D3C-9B65-75D8-73A8-EB323DACD12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E25AB1D-2293-F8AC-0826-13897A0ADAD6}"/>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8D4BB31-46DC-0CE0-485D-7FF8889C96D5}"/>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2">
            <a:extLst>
              <a:ext uri="{FF2B5EF4-FFF2-40B4-BE49-F238E27FC236}">
                <a16:creationId xmlns:a16="http://schemas.microsoft.com/office/drawing/2014/main" id="{42D7DF24-7A60-994F-4FBD-ABA606553A49}"/>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THE SCIENCE TO BACK IT UP:</a:t>
            </a:r>
            <a:r>
              <a:rPr lang="en-US" sz="3200" b="1" dirty="0">
                <a:solidFill>
                  <a:schemeClr val="accent1"/>
                </a:solidFill>
                <a:latin typeface="Arial Black" charset="0"/>
                <a:ea typeface="Arial Black" charset="0"/>
                <a:cs typeface="Arial Black" charset="0"/>
              </a:rPr>
              <a:t> 3HR</a:t>
            </a:r>
            <a:br>
              <a:rPr lang="en-US" sz="3200" b="1" dirty="0">
                <a:solidFill>
                  <a:srgbClr val="FF0000"/>
                </a:solidFill>
                <a:latin typeface="Arial Black" charset="0"/>
                <a:ea typeface="Arial Black" charset="0"/>
                <a:cs typeface="Arial Black" charset="0"/>
              </a:rPr>
            </a:br>
            <a:r>
              <a:rPr lang="en-US" sz="2400" i="1" dirty="0">
                <a:latin typeface="+mn-lt"/>
                <a:ea typeface="Arial Black" charset="0"/>
                <a:cs typeface="Arial Black" charset="0"/>
              </a:rPr>
              <a:t>Systematic Review, Assefa, 2018</a:t>
            </a:r>
          </a:p>
        </p:txBody>
      </p:sp>
      <p:sp>
        <p:nvSpPr>
          <p:cNvPr id="3" name="TextBox 2">
            <a:extLst>
              <a:ext uri="{FF2B5EF4-FFF2-40B4-BE49-F238E27FC236}">
                <a16:creationId xmlns:a16="http://schemas.microsoft.com/office/drawing/2014/main" id="{61F36311-DD21-24C3-F575-7F8CD834340D}"/>
              </a:ext>
            </a:extLst>
          </p:cNvPr>
          <p:cNvSpPr txBox="1"/>
          <p:nvPr/>
        </p:nvSpPr>
        <p:spPr>
          <a:xfrm>
            <a:off x="7305675" y="424759"/>
            <a:ext cx="1346697"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3HR</a:t>
            </a:r>
            <a:endParaRPr lang="en-US" dirty="0">
              <a:ln>
                <a:solidFill>
                  <a:sysClr val="windowText" lastClr="000000"/>
                </a:solidFill>
              </a:ln>
              <a:noFill/>
            </a:endParaRPr>
          </a:p>
        </p:txBody>
      </p:sp>
      <p:pic>
        <p:nvPicPr>
          <p:cNvPr id="18" name="Graphic 17">
            <a:extLst>
              <a:ext uri="{FF2B5EF4-FFF2-40B4-BE49-F238E27FC236}">
                <a16:creationId xmlns:a16="http://schemas.microsoft.com/office/drawing/2014/main" id="{050CF56C-23B8-DF85-C205-898993685B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2877" y="3916542"/>
            <a:ext cx="1188720" cy="57428"/>
          </a:xfrm>
          <a:prstGeom prst="rect">
            <a:avLst/>
          </a:prstGeom>
        </p:spPr>
      </p:pic>
      <p:pic>
        <p:nvPicPr>
          <p:cNvPr id="21" name="Graphic 20">
            <a:extLst>
              <a:ext uri="{FF2B5EF4-FFF2-40B4-BE49-F238E27FC236}">
                <a16:creationId xmlns:a16="http://schemas.microsoft.com/office/drawing/2014/main" id="{23E10935-BBC2-05FC-694D-46D6AA183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38355">
            <a:off x="3727976" y="3374379"/>
            <a:ext cx="1374711" cy="66413"/>
          </a:xfrm>
          <a:prstGeom prst="rect">
            <a:avLst/>
          </a:prstGeom>
        </p:spPr>
      </p:pic>
      <p:grpSp>
        <p:nvGrpSpPr>
          <p:cNvPr id="32" name="Group 31">
            <a:extLst>
              <a:ext uri="{FF2B5EF4-FFF2-40B4-BE49-F238E27FC236}">
                <a16:creationId xmlns:a16="http://schemas.microsoft.com/office/drawing/2014/main" id="{7F85D664-3BA7-B932-DF7A-F676F3208ED9}"/>
              </a:ext>
            </a:extLst>
          </p:cNvPr>
          <p:cNvGrpSpPr/>
          <p:nvPr/>
        </p:nvGrpSpPr>
        <p:grpSpPr>
          <a:xfrm>
            <a:off x="219927" y="5740501"/>
            <a:ext cx="2062465" cy="844068"/>
            <a:chOff x="976971" y="4922420"/>
            <a:chExt cx="2062465" cy="844068"/>
          </a:xfrm>
        </p:grpSpPr>
        <p:sp>
          <p:nvSpPr>
            <p:cNvPr id="31" name="TextBox 30">
              <a:extLst>
                <a:ext uri="{FF2B5EF4-FFF2-40B4-BE49-F238E27FC236}">
                  <a16:creationId xmlns:a16="http://schemas.microsoft.com/office/drawing/2014/main" id="{D7149691-CF15-6C0D-DE75-1E82533C10F0}"/>
                </a:ext>
              </a:extLst>
            </p:cNvPr>
            <p:cNvSpPr txBox="1"/>
            <p:nvPr/>
          </p:nvSpPr>
          <p:spPr>
            <a:xfrm>
              <a:off x="976971" y="4922420"/>
              <a:ext cx="2040688" cy="830997"/>
            </a:xfrm>
            <a:prstGeom prst="rect">
              <a:avLst/>
            </a:prstGeom>
            <a:noFill/>
          </p:spPr>
          <p:txBody>
            <a:bodyPr wrap="square" rtlCol="0">
              <a:spAutoFit/>
            </a:bodyPr>
            <a:lstStyle/>
            <a:p>
              <a:pPr algn="ctr"/>
              <a:r>
                <a:rPr lang="en-US" sz="4800" dirty="0">
                  <a:solidFill>
                    <a:schemeClr val="accent1"/>
                  </a:solidFill>
                  <a:latin typeface="+mj-lt"/>
                </a:rPr>
                <a:t>512</a:t>
              </a:r>
            </a:p>
          </p:txBody>
        </p:sp>
        <p:sp>
          <p:nvSpPr>
            <p:cNvPr id="30" name="TextBox 29">
              <a:extLst>
                <a:ext uri="{FF2B5EF4-FFF2-40B4-BE49-F238E27FC236}">
                  <a16:creationId xmlns:a16="http://schemas.microsoft.com/office/drawing/2014/main" id="{24ADD31B-652C-DCF7-095A-755FB88B50A0}"/>
                </a:ext>
              </a:extLst>
            </p:cNvPr>
            <p:cNvSpPr txBox="1"/>
            <p:nvPr/>
          </p:nvSpPr>
          <p:spPr>
            <a:xfrm>
              <a:off x="998748" y="4935491"/>
              <a:ext cx="2040688" cy="830997"/>
            </a:xfrm>
            <a:prstGeom prst="rect">
              <a:avLst/>
            </a:prstGeom>
            <a:noFill/>
          </p:spPr>
          <p:txBody>
            <a:bodyPr wrap="square" rtlCol="0">
              <a:spAutoFit/>
            </a:bodyPr>
            <a:lstStyle/>
            <a:p>
              <a:pPr algn="ctr"/>
              <a:r>
                <a:rPr lang="en-US" sz="4800" dirty="0">
                  <a:ln>
                    <a:solidFill>
                      <a:sysClr val="windowText" lastClr="000000"/>
                    </a:solidFill>
                  </a:ln>
                  <a:noFill/>
                  <a:latin typeface="+mj-lt"/>
                </a:rPr>
                <a:t>512</a:t>
              </a:r>
            </a:p>
          </p:txBody>
        </p:sp>
      </p:grpSp>
      <p:sp>
        <p:nvSpPr>
          <p:cNvPr id="33" name="TextBox 32">
            <a:extLst>
              <a:ext uri="{FF2B5EF4-FFF2-40B4-BE49-F238E27FC236}">
                <a16:creationId xmlns:a16="http://schemas.microsoft.com/office/drawing/2014/main" id="{60EF2C03-954C-2A3E-8CA7-E04F39176A98}"/>
              </a:ext>
            </a:extLst>
          </p:cNvPr>
          <p:cNvSpPr txBox="1"/>
          <p:nvPr/>
        </p:nvSpPr>
        <p:spPr>
          <a:xfrm>
            <a:off x="2046170" y="5828281"/>
            <a:ext cx="2440890"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Children received 3HR in these studies</a:t>
            </a:r>
          </a:p>
        </p:txBody>
      </p:sp>
      <p:pic>
        <p:nvPicPr>
          <p:cNvPr id="34" name="Graphic 33">
            <a:extLst>
              <a:ext uri="{FF2B5EF4-FFF2-40B4-BE49-F238E27FC236}">
                <a16:creationId xmlns:a16="http://schemas.microsoft.com/office/drawing/2014/main" id="{38E11596-6611-FCD1-3D43-90CF0E0AED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61645" flipV="1">
            <a:off x="3727975" y="4165481"/>
            <a:ext cx="1374711" cy="66413"/>
          </a:xfrm>
          <a:prstGeom prst="rect">
            <a:avLst/>
          </a:prstGeom>
        </p:spPr>
      </p:pic>
      <p:grpSp>
        <p:nvGrpSpPr>
          <p:cNvPr id="6" name="Group 5">
            <a:extLst>
              <a:ext uri="{FF2B5EF4-FFF2-40B4-BE49-F238E27FC236}">
                <a16:creationId xmlns:a16="http://schemas.microsoft.com/office/drawing/2014/main" id="{DEF3902B-3752-3E06-2F7B-827B60B67803}"/>
              </a:ext>
            </a:extLst>
          </p:cNvPr>
          <p:cNvGrpSpPr/>
          <p:nvPr/>
        </p:nvGrpSpPr>
        <p:grpSpPr>
          <a:xfrm>
            <a:off x="5129081" y="2129897"/>
            <a:ext cx="2062465" cy="1671424"/>
            <a:chOff x="5129081" y="2129897"/>
            <a:chExt cx="2062465" cy="1671424"/>
          </a:xfrm>
        </p:grpSpPr>
        <p:sp>
          <p:nvSpPr>
            <p:cNvPr id="43" name="Oval 42">
              <a:extLst>
                <a:ext uri="{FF2B5EF4-FFF2-40B4-BE49-F238E27FC236}">
                  <a16:creationId xmlns:a16="http://schemas.microsoft.com/office/drawing/2014/main" id="{5CFB11A4-2C12-4FA2-8FB2-6F3367DF8367}"/>
                </a:ext>
              </a:extLst>
            </p:cNvPr>
            <p:cNvSpPr/>
            <p:nvPr/>
          </p:nvSpPr>
          <p:spPr>
            <a:xfrm>
              <a:off x="5449458" y="2129897"/>
              <a:ext cx="1480975" cy="14809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53C78F8-7C10-6B27-22DE-4E45A96B89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015123">
              <a:off x="5284525" y="2185954"/>
              <a:ext cx="1622951" cy="1607784"/>
            </a:xfrm>
            <a:prstGeom prst="rect">
              <a:avLst/>
            </a:prstGeom>
          </p:spPr>
        </p:pic>
        <p:grpSp>
          <p:nvGrpSpPr>
            <p:cNvPr id="38" name="Group 37">
              <a:extLst>
                <a:ext uri="{FF2B5EF4-FFF2-40B4-BE49-F238E27FC236}">
                  <a16:creationId xmlns:a16="http://schemas.microsoft.com/office/drawing/2014/main" id="{B391ECF3-7C20-965A-8AFB-B6F0B69511BF}"/>
                </a:ext>
              </a:extLst>
            </p:cNvPr>
            <p:cNvGrpSpPr/>
            <p:nvPr/>
          </p:nvGrpSpPr>
          <p:grpSpPr>
            <a:xfrm>
              <a:off x="5129081" y="2360335"/>
              <a:ext cx="2062465" cy="659402"/>
              <a:chOff x="976971" y="4922420"/>
              <a:chExt cx="2062465" cy="659402"/>
            </a:xfrm>
          </p:grpSpPr>
          <p:sp>
            <p:nvSpPr>
              <p:cNvPr id="39" name="TextBox 38">
                <a:extLst>
                  <a:ext uri="{FF2B5EF4-FFF2-40B4-BE49-F238E27FC236}">
                    <a16:creationId xmlns:a16="http://schemas.microsoft.com/office/drawing/2014/main" id="{7A7CD74C-93B8-6144-8169-0463E016F9A0}"/>
                  </a:ext>
                </a:extLst>
              </p:cNvPr>
              <p:cNvSpPr txBox="1"/>
              <p:nvPr/>
            </p:nvSpPr>
            <p:spPr>
              <a:xfrm>
                <a:off x="976971" y="4922420"/>
                <a:ext cx="2040688" cy="646331"/>
              </a:xfrm>
              <a:prstGeom prst="rect">
                <a:avLst/>
              </a:prstGeom>
              <a:noFill/>
            </p:spPr>
            <p:txBody>
              <a:bodyPr wrap="square" rtlCol="0">
                <a:spAutoFit/>
              </a:bodyPr>
              <a:lstStyle/>
              <a:p>
                <a:pPr algn="ctr"/>
                <a:r>
                  <a:rPr lang="en-US" sz="3600" dirty="0">
                    <a:solidFill>
                      <a:schemeClr val="accent1"/>
                    </a:solidFill>
                    <a:latin typeface="+mj-lt"/>
                  </a:rPr>
                  <a:t>3HR</a:t>
                </a:r>
              </a:p>
            </p:txBody>
          </p:sp>
          <p:sp>
            <p:nvSpPr>
              <p:cNvPr id="40" name="TextBox 39">
                <a:extLst>
                  <a:ext uri="{FF2B5EF4-FFF2-40B4-BE49-F238E27FC236}">
                    <a16:creationId xmlns:a16="http://schemas.microsoft.com/office/drawing/2014/main" id="{43A514D9-7843-C9D0-E446-D098F68B1683}"/>
                  </a:ext>
                </a:extLst>
              </p:cNvPr>
              <p:cNvSpPr txBox="1"/>
              <p:nvPr/>
            </p:nvSpPr>
            <p:spPr>
              <a:xfrm>
                <a:off x="998748" y="4935491"/>
                <a:ext cx="2040688" cy="646331"/>
              </a:xfrm>
              <a:prstGeom prst="rect">
                <a:avLst/>
              </a:prstGeom>
              <a:noFill/>
            </p:spPr>
            <p:txBody>
              <a:bodyPr wrap="square" rtlCol="0">
                <a:spAutoFit/>
              </a:bodyPr>
              <a:lstStyle/>
              <a:p>
                <a:pPr algn="ctr"/>
                <a:r>
                  <a:rPr lang="en-US" sz="3600" dirty="0">
                    <a:ln>
                      <a:solidFill>
                        <a:sysClr val="windowText" lastClr="000000"/>
                      </a:solidFill>
                    </a:ln>
                    <a:noFill/>
                    <a:latin typeface="+mj-lt"/>
                  </a:rPr>
                  <a:t>3HR</a:t>
                </a:r>
                <a:endParaRPr lang="en-US" sz="4800" dirty="0">
                  <a:ln>
                    <a:solidFill>
                      <a:sysClr val="windowText" lastClr="000000"/>
                    </a:solidFill>
                  </a:ln>
                  <a:noFill/>
                  <a:latin typeface="+mj-lt"/>
                </a:endParaRPr>
              </a:p>
            </p:txBody>
          </p:sp>
        </p:grpSp>
        <p:sp>
          <p:nvSpPr>
            <p:cNvPr id="41" name="TextBox 40">
              <a:extLst>
                <a:ext uri="{FF2B5EF4-FFF2-40B4-BE49-F238E27FC236}">
                  <a16:creationId xmlns:a16="http://schemas.microsoft.com/office/drawing/2014/main" id="{C72EF9DE-E85F-5077-8684-FCEDE10FCE3E}"/>
                </a:ext>
              </a:extLst>
            </p:cNvPr>
            <p:cNvSpPr txBox="1"/>
            <p:nvPr/>
          </p:nvSpPr>
          <p:spPr>
            <a:xfrm>
              <a:off x="5565727" y="2866303"/>
              <a:ext cx="1182268" cy="584775"/>
            </a:xfrm>
            <a:prstGeom prst="rect">
              <a:avLst/>
            </a:prstGeom>
            <a:noFill/>
          </p:spPr>
          <p:txBody>
            <a:bodyPr wrap="square">
              <a:spAutoFit/>
            </a:bodyPr>
            <a:lstStyle/>
            <a:p>
              <a:pPr algn="ctr">
                <a:spcAft>
                  <a:spcPts val="3600"/>
                </a:spcAft>
              </a:pPr>
              <a:r>
                <a:rPr lang="en-US" sz="1600" dirty="0">
                  <a:latin typeface="Arial" panose="020B0604020202020204" pitchFamily="34" charset="0"/>
                  <a:cs typeface="Arial" panose="020B0604020202020204" pitchFamily="34" charset="0"/>
                </a:rPr>
                <a:t>3 months daily HR</a:t>
              </a:r>
            </a:p>
          </p:txBody>
        </p:sp>
      </p:grpSp>
      <p:grpSp>
        <p:nvGrpSpPr>
          <p:cNvPr id="9" name="Group 8">
            <a:extLst>
              <a:ext uri="{FF2B5EF4-FFF2-40B4-BE49-F238E27FC236}">
                <a16:creationId xmlns:a16="http://schemas.microsoft.com/office/drawing/2014/main" id="{3F5433C5-314B-3798-86B2-938512F8A6B3}"/>
              </a:ext>
            </a:extLst>
          </p:cNvPr>
          <p:cNvGrpSpPr/>
          <p:nvPr/>
        </p:nvGrpSpPr>
        <p:grpSpPr>
          <a:xfrm>
            <a:off x="4996489" y="4033151"/>
            <a:ext cx="2062465" cy="1659688"/>
            <a:chOff x="4996489" y="4033151"/>
            <a:chExt cx="2062465" cy="1659688"/>
          </a:xfrm>
        </p:grpSpPr>
        <p:sp>
          <p:nvSpPr>
            <p:cNvPr id="44" name="Oval 43">
              <a:extLst>
                <a:ext uri="{FF2B5EF4-FFF2-40B4-BE49-F238E27FC236}">
                  <a16:creationId xmlns:a16="http://schemas.microsoft.com/office/drawing/2014/main" id="{F774B4D8-8FC3-E06C-4AAC-98DC7983B5E6}"/>
                </a:ext>
              </a:extLst>
            </p:cNvPr>
            <p:cNvSpPr/>
            <p:nvPr/>
          </p:nvSpPr>
          <p:spPr>
            <a:xfrm>
              <a:off x="5257495" y="4033151"/>
              <a:ext cx="1480975" cy="148097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10B80A7-D451-324A-523C-AE2086579D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4524" y="4085055"/>
              <a:ext cx="1622951" cy="1607784"/>
            </a:xfrm>
            <a:prstGeom prst="rect">
              <a:avLst/>
            </a:prstGeom>
          </p:spPr>
        </p:pic>
        <p:grpSp>
          <p:nvGrpSpPr>
            <p:cNvPr id="35" name="Group 34">
              <a:extLst>
                <a:ext uri="{FF2B5EF4-FFF2-40B4-BE49-F238E27FC236}">
                  <a16:creationId xmlns:a16="http://schemas.microsoft.com/office/drawing/2014/main" id="{013EBB48-8B7A-2FC0-F426-646D59852047}"/>
                </a:ext>
              </a:extLst>
            </p:cNvPr>
            <p:cNvGrpSpPr/>
            <p:nvPr/>
          </p:nvGrpSpPr>
          <p:grpSpPr>
            <a:xfrm>
              <a:off x="4996489" y="4299807"/>
              <a:ext cx="2062465" cy="659402"/>
              <a:chOff x="976971" y="4922420"/>
              <a:chExt cx="2062465" cy="659402"/>
            </a:xfrm>
          </p:grpSpPr>
          <p:sp>
            <p:nvSpPr>
              <p:cNvPr id="36" name="TextBox 35">
                <a:extLst>
                  <a:ext uri="{FF2B5EF4-FFF2-40B4-BE49-F238E27FC236}">
                    <a16:creationId xmlns:a16="http://schemas.microsoft.com/office/drawing/2014/main" id="{982DDCE5-7307-20EC-0070-2514C740F492}"/>
                  </a:ext>
                </a:extLst>
              </p:cNvPr>
              <p:cNvSpPr txBox="1"/>
              <p:nvPr/>
            </p:nvSpPr>
            <p:spPr>
              <a:xfrm>
                <a:off x="976971" y="4922420"/>
                <a:ext cx="2040688" cy="646331"/>
              </a:xfrm>
              <a:prstGeom prst="rect">
                <a:avLst/>
              </a:prstGeom>
              <a:noFill/>
            </p:spPr>
            <p:txBody>
              <a:bodyPr wrap="square" rtlCol="0">
                <a:spAutoFit/>
              </a:bodyPr>
              <a:lstStyle/>
              <a:p>
                <a:pPr algn="ctr"/>
                <a:r>
                  <a:rPr lang="en-US" sz="3600" dirty="0">
                    <a:solidFill>
                      <a:schemeClr val="accent1"/>
                    </a:solidFill>
                    <a:latin typeface="+mj-lt"/>
                  </a:rPr>
                  <a:t>6-9H</a:t>
                </a:r>
              </a:p>
            </p:txBody>
          </p:sp>
          <p:sp>
            <p:nvSpPr>
              <p:cNvPr id="37" name="TextBox 36">
                <a:extLst>
                  <a:ext uri="{FF2B5EF4-FFF2-40B4-BE49-F238E27FC236}">
                    <a16:creationId xmlns:a16="http://schemas.microsoft.com/office/drawing/2014/main" id="{B4083174-2864-6431-9222-0F32DECECDD6}"/>
                  </a:ext>
                </a:extLst>
              </p:cNvPr>
              <p:cNvSpPr txBox="1"/>
              <p:nvPr/>
            </p:nvSpPr>
            <p:spPr>
              <a:xfrm>
                <a:off x="998748" y="4935491"/>
                <a:ext cx="2040688" cy="646331"/>
              </a:xfrm>
              <a:prstGeom prst="rect">
                <a:avLst/>
              </a:prstGeom>
              <a:noFill/>
            </p:spPr>
            <p:txBody>
              <a:bodyPr wrap="square" rtlCol="0">
                <a:spAutoFit/>
              </a:bodyPr>
              <a:lstStyle/>
              <a:p>
                <a:pPr algn="ctr"/>
                <a:r>
                  <a:rPr lang="en-US" sz="3600" dirty="0">
                    <a:ln>
                      <a:solidFill>
                        <a:sysClr val="windowText" lastClr="000000"/>
                      </a:solidFill>
                    </a:ln>
                    <a:noFill/>
                    <a:latin typeface="+mj-lt"/>
                  </a:rPr>
                  <a:t>6-9H</a:t>
                </a:r>
                <a:endParaRPr lang="en-US" sz="4800" dirty="0">
                  <a:ln>
                    <a:solidFill>
                      <a:sysClr val="windowText" lastClr="000000"/>
                    </a:solidFill>
                  </a:ln>
                  <a:noFill/>
                  <a:latin typeface="+mj-lt"/>
                </a:endParaRPr>
              </a:p>
            </p:txBody>
          </p:sp>
        </p:grpSp>
        <p:sp>
          <p:nvSpPr>
            <p:cNvPr id="42" name="TextBox 41">
              <a:extLst>
                <a:ext uri="{FF2B5EF4-FFF2-40B4-BE49-F238E27FC236}">
                  <a16:creationId xmlns:a16="http://schemas.microsoft.com/office/drawing/2014/main" id="{6FEE6E5D-B9D0-A0AA-45FE-FB6812439C1C}"/>
                </a:ext>
              </a:extLst>
            </p:cNvPr>
            <p:cNvSpPr txBox="1"/>
            <p:nvPr/>
          </p:nvSpPr>
          <p:spPr>
            <a:xfrm>
              <a:off x="5419251" y="4838655"/>
              <a:ext cx="1213571" cy="584775"/>
            </a:xfrm>
            <a:prstGeom prst="rect">
              <a:avLst/>
            </a:prstGeom>
            <a:noFill/>
          </p:spPr>
          <p:txBody>
            <a:bodyPr wrap="square">
              <a:spAutoFit/>
            </a:bodyPr>
            <a:lstStyle/>
            <a:p>
              <a:pPr algn="ctr">
                <a:spcAft>
                  <a:spcPts val="3600"/>
                </a:spcAft>
              </a:pPr>
              <a:r>
                <a:rPr lang="en-US" sz="1600" dirty="0">
                  <a:latin typeface="Arial" panose="020B0604020202020204" pitchFamily="34" charset="0"/>
                  <a:cs typeface="Arial" panose="020B0604020202020204" pitchFamily="34" charset="0"/>
                </a:rPr>
                <a:t>6-9 months H</a:t>
              </a:r>
            </a:p>
          </p:txBody>
        </p:sp>
      </p:grpSp>
      <p:sp>
        <p:nvSpPr>
          <p:cNvPr id="45" name="TextBox 44">
            <a:extLst>
              <a:ext uri="{FF2B5EF4-FFF2-40B4-BE49-F238E27FC236}">
                <a16:creationId xmlns:a16="http://schemas.microsoft.com/office/drawing/2014/main" id="{6CB67C86-0CA6-CAA6-ECE0-5C7D2A49D8C8}"/>
              </a:ext>
            </a:extLst>
          </p:cNvPr>
          <p:cNvSpPr txBox="1"/>
          <p:nvPr/>
        </p:nvSpPr>
        <p:spPr>
          <a:xfrm>
            <a:off x="8608736" y="2166053"/>
            <a:ext cx="2838305" cy="3877985"/>
          </a:xfrm>
          <a:prstGeom prst="rect">
            <a:avLst/>
          </a:prstGeom>
          <a:noFill/>
        </p:spPr>
        <p:txBody>
          <a:bodyPr wrap="square" rtlCol="0">
            <a:spAutoFit/>
          </a:bodyPr>
          <a:lstStyle/>
          <a:p>
            <a:pPr>
              <a:spcAft>
                <a:spcPts val="1800"/>
              </a:spcAft>
            </a:pPr>
            <a:r>
              <a:rPr lang="en-US" b="1" dirty="0">
                <a:solidFill>
                  <a:schemeClr val="bg1"/>
                </a:solidFill>
                <a:latin typeface="+mj-lt"/>
                <a:cs typeface="Arial" panose="020B0604020202020204" pitchFamily="34" charset="0"/>
              </a:rPr>
              <a:t>Systematic review found…</a:t>
            </a:r>
          </a:p>
          <a:p>
            <a:pPr>
              <a:spcAft>
                <a:spcPts val="1800"/>
              </a:spcAft>
            </a:pPr>
            <a:r>
              <a:rPr lang="en-US" dirty="0">
                <a:solidFill>
                  <a:schemeClr val="bg1"/>
                </a:solidFill>
                <a:latin typeface="Arial" panose="020B0604020202020204" pitchFamily="34" charset="0"/>
                <a:cs typeface="Arial" panose="020B0604020202020204" pitchFamily="34" charset="0"/>
              </a:rPr>
              <a:t>3HR is </a:t>
            </a:r>
            <a:r>
              <a:rPr lang="en-US" dirty="0">
                <a:solidFill>
                  <a:schemeClr val="bg1"/>
                </a:solidFill>
                <a:latin typeface="+mj-lt"/>
                <a:cs typeface="Arial" panose="020B0604020202020204" pitchFamily="34" charset="0"/>
              </a:rPr>
              <a:t>comparable</a:t>
            </a:r>
            <a:r>
              <a:rPr lang="en-US" dirty="0">
                <a:solidFill>
                  <a:schemeClr val="bg1"/>
                </a:solidFill>
                <a:latin typeface="Arial" panose="020B0604020202020204" pitchFamily="34" charset="0"/>
                <a:cs typeface="Arial" panose="020B0604020202020204" pitchFamily="34" charset="0"/>
              </a:rPr>
              <a:t> to 6-9H at preventing TB in adolescents and children &lt; 15 years old.</a:t>
            </a:r>
          </a:p>
          <a:p>
            <a:pPr>
              <a:spcAft>
                <a:spcPts val="1800"/>
              </a:spcAft>
            </a:pPr>
            <a:r>
              <a:rPr lang="en-US" dirty="0">
                <a:solidFill>
                  <a:schemeClr val="bg1"/>
                </a:solidFill>
                <a:latin typeface="Arial" panose="020B0604020202020204" pitchFamily="34" charset="0"/>
                <a:cs typeface="Arial" panose="020B0604020202020204" pitchFamily="34" charset="0"/>
              </a:rPr>
              <a:t>Children and adolescents that receive TPT with 3HR have </a:t>
            </a:r>
            <a:r>
              <a:rPr lang="en-US" dirty="0">
                <a:solidFill>
                  <a:schemeClr val="bg1"/>
                </a:solidFill>
                <a:latin typeface="+mj-lt"/>
                <a:cs typeface="Arial" panose="020B0604020202020204" pitchFamily="34" charset="0"/>
              </a:rPr>
              <a:t>a lower risk of adverse events &amp; better adherence </a:t>
            </a:r>
            <a:r>
              <a:rPr lang="en-US" dirty="0">
                <a:solidFill>
                  <a:schemeClr val="bg1"/>
                </a:solidFill>
                <a:latin typeface="Arial" panose="020B0604020202020204" pitchFamily="34" charset="0"/>
                <a:cs typeface="Arial" panose="020B0604020202020204" pitchFamily="34" charset="0"/>
              </a:rPr>
              <a:t>compared to 6-9H.</a:t>
            </a:r>
          </a:p>
        </p:txBody>
      </p:sp>
      <p:sp>
        <p:nvSpPr>
          <p:cNvPr id="54" name="TextBox 53">
            <a:extLst>
              <a:ext uri="{FF2B5EF4-FFF2-40B4-BE49-F238E27FC236}">
                <a16:creationId xmlns:a16="http://schemas.microsoft.com/office/drawing/2014/main" id="{1B8A1CE6-11F9-8C07-CEA0-7B28B589FA28}"/>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H = isoniazid  |  R = rifampicin</a:t>
            </a:r>
          </a:p>
        </p:txBody>
      </p:sp>
      <p:grpSp>
        <p:nvGrpSpPr>
          <p:cNvPr id="4" name="Group 3">
            <a:extLst>
              <a:ext uri="{FF2B5EF4-FFF2-40B4-BE49-F238E27FC236}">
                <a16:creationId xmlns:a16="http://schemas.microsoft.com/office/drawing/2014/main" id="{E4F5F498-30C4-2643-54FF-83EA9D6E74A2}"/>
              </a:ext>
            </a:extLst>
          </p:cNvPr>
          <p:cNvGrpSpPr/>
          <p:nvPr/>
        </p:nvGrpSpPr>
        <p:grpSpPr>
          <a:xfrm>
            <a:off x="585007" y="2607906"/>
            <a:ext cx="2961134" cy="2998555"/>
            <a:chOff x="585007" y="2607906"/>
            <a:chExt cx="2961134" cy="2998555"/>
          </a:xfrm>
        </p:grpSpPr>
        <p:sp>
          <p:nvSpPr>
            <p:cNvPr id="27" name="Oval 26">
              <a:extLst>
                <a:ext uri="{FF2B5EF4-FFF2-40B4-BE49-F238E27FC236}">
                  <a16:creationId xmlns:a16="http://schemas.microsoft.com/office/drawing/2014/main" id="{3FF9386F-F3CE-4581-7189-95E9684772E9}"/>
                </a:ext>
              </a:extLst>
            </p:cNvPr>
            <p:cNvSpPr/>
            <p:nvPr/>
          </p:nvSpPr>
          <p:spPr>
            <a:xfrm>
              <a:off x="585007" y="2790915"/>
              <a:ext cx="2815546" cy="281554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CFDE7CF-A977-2E00-6001-96C746499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9843" y="2607906"/>
              <a:ext cx="2926298" cy="2954299"/>
            </a:xfrm>
            <a:prstGeom prst="rect">
              <a:avLst/>
            </a:prstGeom>
          </p:spPr>
        </p:pic>
      </p:grpSp>
      <p:sp>
        <p:nvSpPr>
          <p:cNvPr id="8" name="TextBox 7">
            <a:extLst>
              <a:ext uri="{FF2B5EF4-FFF2-40B4-BE49-F238E27FC236}">
                <a16:creationId xmlns:a16="http://schemas.microsoft.com/office/drawing/2014/main" id="{A15E40E3-08B3-C34C-F37C-446BB47840D8}"/>
              </a:ext>
            </a:extLst>
          </p:cNvPr>
          <p:cNvSpPr txBox="1"/>
          <p:nvPr/>
        </p:nvSpPr>
        <p:spPr>
          <a:xfrm>
            <a:off x="469634" y="1494567"/>
            <a:ext cx="390667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systematic review (study of studies) looked at 3 studies that compared 3HR and 6-9H in children.</a:t>
            </a:r>
          </a:p>
        </p:txBody>
      </p:sp>
      <p:pic>
        <p:nvPicPr>
          <p:cNvPr id="11" name="Graphic 10">
            <a:extLst>
              <a:ext uri="{FF2B5EF4-FFF2-40B4-BE49-F238E27FC236}">
                <a16:creationId xmlns:a16="http://schemas.microsoft.com/office/drawing/2014/main" id="{87896C42-F751-76D7-B194-794C9D73A0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6799" y="3632697"/>
            <a:ext cx="1188720" cy="1105510"/>
          </a:xfrm>
          <a:prstGeom prst="rect">
            <a:avLst/>
          </a:prstGeom>
        </p:spPr>
      </p:pic>
    </p:spTree>
    <p:extLst>
      <p:ext uri="{BB962C8B-B14F-4D97-AF65-F5344CB8AC3E}">
        <p14:creationId xmlns:p14="http://schemas.microsoft.com/office/powerpoint/2010/main" val="110088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40B23A09-2656-0F6C-710B-F0A0D2054A44}"/>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RESEARCH PRIORITIES FOR THE</a:t>
            </a:r>
            <a:r>
              <a:rPr lang="en-US" sz="3200" b="1" dirty="0">
                <a:solidFill>
                  <a:schemeClr val="accent1"/>
                </a:solidFill>
                <a:latin typeface="Arial Black" charset="0"/>
                <a:ea typeface="Arial Black" charset="0"/>
                <a:cs typeface="Arial Black" charset="0"/>
              </a:rPr>
              <a:t> “1”</a:t>
            </a:r>
          </a:p>
        </p:txBody>
      </p:sp>
      <p:sp>
        <p:nvSpPr>
          <p:cNvPr id="35" name="TextBox 34">
            <a:extLst>
              <a:ext uri="{FF2B5EF4-FFF2-40B4-BE49-F238E27FC236}">
                <a16:creationId xmlns:a16="http://schemas.microsoft.com/office/drawing/2014/main" id="{26CC4D6A-6B53-6BEB-F477-1C2C3CBB8A95}"/>
              </a:ext>
            </a:extLst>
          </p:cNvPr>
          <p:cNvSpPr txBox="1"/>
          <p:nvPr/>
        </p:nvSpPr>
        <p:spPr>
          <a:xfrm>
            <a:off x="7942812" y="432196"/>
            <a:ext cx="1087461"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“1”</a:t>
            </a:r>
            <a:endParaRPr lang="en-US" dirty="0">
              <a:ln>
                <a:solidFill>
                  <a:sysClr val="windowText" lastClr="000000"/>
                </a:solidFill>
              </a:ln>
              <a:noFill/>
            </a:endParaRPr>
          </a:p>
        </p:txBody>
      </p:sp>
      <p:grpSp>
        <p:nvGrpSpPr>
          <p:cNvPr id="36" name="Group 35">
            <a:extLst>
              <a:ext uri="{FF2B5EF4-FFF2-40B4-BE49-F238E27FC236}">
                <a16:creationId xmlns:a16="http://schemas.microsoft.com/office/drawing/2014/main" id="{2EBC4676-5484-C068-2C53-5D418334B9B0}"/>
              </a:ext>
            </a:extLst>
          </p:cNvPr>
          <p:cNvGrpSpPr/>
          <p:nvPr/>
        </p:nvGrpSpPr>
        <p:grpSpPr>
          <a:xfrm>
            <a:off x="8031951" y="1905075"/>
            <a:ext cx="3260989" cy="4358470"/>
            <a:chOff x="8031951" y="1905075"/>
            <a:chExt cx="3260989" cy="4358470"/>
          </a:xfrm>
        </p:grpSpPr>
        <p:sp>
          <p:nvSpPr>
            <p:cNvPr id="17" name="Rectangle: Rounded Corners 16">
              <a:extLst>
                <a:ext uri="{FF2B5EF4-FFF2-40B4-BE49-F238E27FC236}">
                  <a16:creationId xmlns:a16="http://schemas.microsoft.com/office/drawing/2014/main" id="{73117CE5-D99D-6059-B8FF-72496AF3F9FC}"/>
                </a:ext>
              </a:extLst>
            </p:cNvPr>
            <p:cNvSpPr/>
            <p:nvPr/>
          </p:nvSpPr>
          <p:spPr>
            <a:xfrm>
              <a:off x="8150298" y="1905075"/>
              <a:ext cx="3142642" cy="43404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B2703F9-4791-B315-DDA0-0E398C7A6FBD}"/>
                </a:ext>
              </a:extLst>
            </p:cNvPr>
            <p:cNvSpPr/>
            <p:nvPr/>
          </p:nvSpPr>
          <p:spPr>
            <a:xfrm>
              <a:off x="8080939" y="1923129"/>
              <a:ext cx="3142642" cy="43404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97C2441-FE9B-F577-67B3-268457426C17}"/>
                </a:ext>
              </a:extLst>
            </p:cNvPr>
            <p:cNvGrpSpPr/>
            <p:nvPr/>
          </p:nvGrpSpPr>
          <p:grpSpPr>
            <a:xfrm>
              <a:off x="8031951" y="3735444"/>
              <a:ext cx="91440" cy="428560"/>
              <a:chOff x="8311168" y="2917354"/>
              <a:chExt cx="91440" cy="428560"/>
            </a:xfrm>
          </p:grpSpPr>
          <p:sp>
            <p:nvSpPr>
              <p:cNvPr id="21" name="Oval 20">
                <a:extLst>
                  <a:ext uri="{FF2B5EF4-FFF2-40B4-BE49-F238E27FC236}">
                    <a16:creationId xmlns:a16="http://schemas.microsoft.com/office/drawing/2014/main" id="{CF1B7BA0-3C29-FC59-C49A-2DB94B675BD2}"/>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614192-984E-630D-9DEA-A19B85E6BB98}"/>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B22A5E1-33C1-B96F-978A-BC0773A03293}"/>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36EB0965-50A1-7C94-354A-6583ED01D18D}"/>
              </a:ext>
            </a:extLst>
          </p:cNvPr>
          <p:cNvGrpSpPr/>
          <p:nvPr/>
        </p:nvGrpSpPr>
        <p:grpSpPr>
          <a:xfrm>
            <a:off x="4173178" y="1905075"/>
            <a:ext cx="3260989" cy="4358470"/>
            <a:chOff x="4173178" y="1905075"/>
            <a:chExt cx="3260989" cy="4358470"/>
          </a:xfrm>
          <a:solidFill>
            <a:schemeClr val="accent2">
              <a:lumMod val="20000"/>
              <a:lumOff val="80000"/>
            </a:schemeClr>
          </a:solidFill>
        </p:grpSpPr>
        <p:sp>
          <p:nvSpPr>
            <p:cNvPr id="10" name="Rectangle: Rounded Corners 9">
              <a:extLst>
                <a:ext uri="{FF2B5EF4-FFF2-40B4-BE49-F238E27FC236}">
                  <a16:creationId xmlns:a16="http://schemas.microsoft.com/office/drawing/2014/main" id="{25D75917-E4D1-4367-8343-C639E40975F4}"/>
                </a:ext>
              </a:extLst>
            </p:cNvPr>
            <p:cNvSpPr/>
            <p:nvPr/>
          </p:nvSpPr>
          <p:spPr>
            <a:xfrm>
              <a:off x="4291525" y="1905075"/>
              <a:ext cx="3142642" cy="43404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0E32301-9517-2AD8-09CE-C6FBF8DEA675}"/>
                </a:ext>
              </a:extLst>
            </p:cNvPr>
            <p:cNvSpPr/>
            <p:nvPr/>
          </p:nvSpPr>
          <p:spPr>
            <a:xfrm>
              <a:off x="4222166" y="1923129"/>
              <a:ext cx="3142642" cy="4340416"/>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661CB7B-238F-9D47-8F93-3BD4D45B4BC3}"/>
                </a:ext>
              </a:extLst>
            </p:cNvPr>
            <p:cNvGrpSpPr/>
            <p:nvPr/>
          </p:nvGrpSpPr>
          <p:grpSpPr>
            <a:xfrm>
              <a:off x="4173178" y="3735444"/>
              <a:ext cx="91440" cy="428560"/>
              <a:chOff x="8311168" y="2917354"/>
              <a:chExt cx="91440" cy="428560"/>
            </a:xfrm>
            <a:grpFill/>
          </p:grpSpPr>
          <p:sp>
            <p:nvSpPr>
              <p:cNvPr id="14" name="Oval 13">
                <a:extLst>
                  <a:ext uri="{FF2B5EF4-FFF2-40B4-BE49-F238E27FC236}">
                    <a16:creationId xmlns:a16="http://schemas.microsoft.com/office/drawing/2014/main" id="{CB25D94E-CFA3-8FF7-F59A-B99F0EC809AE}"/>
                  </a:ext>
                </a:extLst>
              </p:cNvPr>
              <p:cNvSpPr/>
              <p:nvPr/>
            </p:nvSpPr>
            <p:spPr>
              <a:xfrm>
                <a:off x="8334029" y="2917354"/>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C27D26-A73B-631E-7D82-672D72B7D0C9}"/>
                  </a:ext>
                </a:extLst>
              </p:cNvPr>
              <p:cNvSpPr/>
              <p:nvPr/>
            </p:nvSpPr>
            <p:spPr>
              <a:xfrm>
                <a:off x="8338799" y="3300195"/>
                <a:ext cx="45719" cy="45719"/>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C02B9E9-1023-8EC4-26A4-F0799761EE45}"/>
                  </a:ext>
                </a:extLst>
              </p:cNvPr>
              <p:cNvSpPr/>
              <p:nvPr/>
            </p:nvSpPr>
            <p:spPr>
              <a:xfrm>
                <a:off x="8311168" y="3079468"/>
                <a:ext cx="91440" cy="91440"/>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3DA5F36D-1140-C290-1AC4-8CE783527E32}"/>
              </a:ext>
            </a:extLst>
          </p:cNvPr>
          <p:cNvGrpSpPr/>
          <p:nvPr/>
        </p:nvGrpSpPr>
        <p:grpSpPr>
          <a:xfrm>
            <a:off x="432752" y="1905075"/>
            <a:ext cx="3260989" cy="4358470"/>
            <a:chOff x="432752" y="1905075"/>
            <a:chExt cx="3260989" cy="4358470"/>
          </a:xfrm>
        </p:grpSpPr>
        <p:sp>
          <p:nvSpPr>
            <p:cNvPr id="2" name="Rectangle: Rounded Corners 1">
              <a:extLst>
                <a:ext uri="{FF2B5EF4-FFF2-40B4-BE49-F238E27FC236}">
                  <a16:creationId xmlns:a16="http://schemas.microsoft.com/office/drawing/2014/main" id="{23666ACC-0996-2741-FF44-5F01E176F9D7}"/>
                </a:ext>
              </a:extLst>
            </p:cNvPr>
            <p:cNvSpPr/>
            <p:nvPr/>
          </p:nvSpPr>
          <p:spPr>
            <a:xfrm>
              <a:off x="551099" y="1905075"/>
              <a:ext cx="3142642" cy="43404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165E6E38-C05E-B55A-49CD-3BB80B5C2672}"/>
                </a:ext>
              </a:extLst>
            </p:cNvPr>
            <p:cNvSpPr/>
            <p:nvPr/>
          </p:nvSpPr>
          <p:spPr>
            <a:xfrm>
              <a:off x="481740" y="1923129"/>
              <a:ext cx="3142642" cy="43404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55A9A0D-9508-9A57-1F9A-9B774D5801B4}"/>
                </a:ext>
              </a:extLst>
            </p:cNvPr>
            <p:cNvGrpSpPr/>
            <p:nvPr/>
          </p:nvGrpSpPr>
          <p:grpSpPr>
            <a:xfrm>
              <a:off x="432752" y="3735444"/>
              <a:ext cx="91440" cy="428560"/>
              <a:chOff x="8311168" y="2917354"/>
              <a:chExt cx="91440" cy="428560"/>
            </a:xfrm>
          </p:grpSpPr>
          <p:sp>
            <p:nvSpPr>
              <p:cNvPr id="6" name="Oval 5">
                <a:extLst>
                  <a:ext uri="{FF2B5EF4-FFF2-40B4-BE49-F238E27FC236}">
                    <a16:creationId xmlns:a16="http://schemas.microsoft.com/office/drawing/2014/main" id="{7B451FD9-A4FD-DD20-9DAB-BC4B9AC6E0A4}"/>
                  </a:ext>
                </a:extLst>
              </p:cNvPr>
              <p:cNvSpPr/>
              <p:nvPr/>
            </p:nvSpPr>
            <p:spPr>
              <a:xfrm>
                <a:off x="8334029" y="2917354"/>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72FDDA-CE63-0E01-AB60-98229C8792D0}"/>
                  </a:ext>
                </a:extLst>
              </p:cNvPr>
              <p:cNvSpPr/>
              <p:nvPr/>
            </p:nvSpPr>
            <p:spPr>
              <a:xfrm>
                <a:off x="8338799" y="3300195"/>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83A567-B596-9857-9A54-5BB404C902C1}"/>
                  </a:ext>
                </a:extLst>
              </p:cNvPr>
              <p:cNvSpPr/>
              <p:nvPr/>
            </p:nvSpPr>
            <p:spPr>
              <a:xfrm>
                <a:off x="8311168" y="3079468"/>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693E6AD6-67C6-AA37-F265-667129850999}"/>
              </a:ext>
            </a:extLst>
          </p:cNvPr>
          <p:cNvSpPr txBox="1"/>
          <p:nvPr/>
        </p:nvSpPr>
        <p:spPr>
          <a:xfrm>
            <a:off x="703267" y="3897558"/>
            <a:ext cx="2838305" cy="2031325"/>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Ensure people and children living with HIV (P/CLHIV) can safely take rifapentine-based TB preventive therapy (TPT) with ARVs </a:t>
            </a:r>
          </a:p>
        </p:txBody>
      </p:sp>
      <p:sp>
        <p:nvSpPr>
          <p:cNvPr id="11" name="TextBox 10">
            <a:extLst>
              <a:ext uri="{FF2B5EF4-FFF2-40B4-BE49-F238E27FC236}">
                <a16:creationId xmlns:a16="http://schemas.microsoft.com/office/drawing/2014/main" id="{AA628580-07D9-2F45-7CCF-26648F72EB27}"/>
              </a:ext>
            </a:extLst>
          </p:cNvPr>
          <p:cNvSpPr txBox="1"/>
          <p:nvPr/>
        </p:nvSpPr>
        <p:spPr>
          <a:xfrm>
            <a:off x="4443693" y="3897558"/>
            <a:ext cx="2838305" cy="2031325"/>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Ensure younger adolescents, children, and pregnant people </a:t>
            </a:r>
            <a:br>
              <a:rPr lang="en-US" b="1" dirty="0">
                <a:latin typeface="+mj-lt"/>
                <a:cs typeface="Arial" panose="020B0604020202020204" pitchFamily="34" charset="0"/>
              </a:rPr>
            </a:br>
            <a:r>
              <a:rPr lang="en-US" b="1" dirty="0">
                <a:latin typeface="+mj-lt"/>
                <a:cs typeface="Arial" panose="020B0604020202020204" pitchFamily="34" charset="0"/>
              </a:rPr>
              <a:t>can safely take rifapentine-based TPT </a:t>
            </a:r>
          </a:p>
        </p:txBody>
      </p:sp>
      <p:sp>
        <p:nvSpPr>
          <p:cNvPr id="18" name="TextBox 17">
            <a:extLst>
              <a:ext uri="{FF2B5EF4-FFF2-40B4-BE49-F238E27FC236}">
                <a16:creationId xmlns:a16="http://schemas.microsoft.com/office/drawing/2014/main" id="{2B5BEADA-CCE7-B9D6-9E7D-9B1B86A284E3}"/>
              </a:ext>
            </a:extLst>
          </p:cNvPr>
          <p:cNvSpPr txBox="1"/>
          <p:nvPr/>
        </p:nvSpPr>
        <p:spPr>
          <a:xfrm>
            <a:off x="8302466" y="3897558"/>
            <a:ext cx="2838305" cy="1754326"/>
          </a:xfrm>
          <a:prstGeom prst="rect">
            <a:avLst/>
          </a:prstGeom>
          <a:noFill/>
        </p:spPr>
        <p:txBody>
          <a:bodyPr wrap="square" rtlCol="0">
            <a:spAutoFit/>
          </a:bodyPr>
          <a:lstStyle/>
          <a:p>
            <a:pPr>
              <a:spcAft>
                <a:spcPts val="1800"/>
              </a:spcAft>
            </a:pPr>
            <a:r>
              <a:rPr lang="en-US" b="1" dirty="0">
                <a:latin typeface="+mj-lt"/>
                <a:cs typeface="Arial" panose="020B0604020202020204" pitchFamily="34" charset="0"/>
              </a:rPr>
              <a:t>Evaluate preferences and needs of the target populations to see what they want and will use </a:t>
            </a:r>
          </a:p>
        </p:txBody>
      </p:sp>
      <p:sp>
        <p:nvSpPr>
          <p:cNvPr id="26" name="Oval 25">
            <a:extLst>
              <a:ext uri="{FF2B5EF4-FFF2-40B4-BE49-F238E27FC236}">
                <a16:creationId xmlns:a16="http://schemas.microsoft.com/office/drawing/2014/main" id="{1A86C075-3E83-4967-FF04-31259464F979}"/>
              </a:ext>
            </a:extLst>
          </p:cNvPr>
          <p:cNvSpPr/>
          <p:nvPr/>
        </p:nvSpPr>
        <p:spPr>
          <a:xfrm>
            <a:off x="722714" y="2877833"/>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A3F9D6-7DC9-7026-0626-B584C5A50498}"/>
              </a:ext>
            </a:extLst>
          </p:cNvPr>
          <p:cNvSpPr/>
          <p:nvPr/>
        </p:nvSpPr>
        <p:spPr>
          <a:xfrm>
            <a:off x="8318497" y="2875145"/>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7EE3D4-67C5-4412-6D74-2B4BCE1D6773}"/>
              </a:ext>
            </a:extLst>
          </p:cNvPr>
          <p:cNvSpPr/>
          <p:nvPr/>
        </p:nvSpPr>
        <p:spPr>
          <a:xfrm>
            <a:off x="4459724" y="2877832"/>
            <a:ext cx="857611" cy="857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42AC30B5-A855-A9A9-1CFF-31DD24FBD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700" y="2960442"/>
            <a:ext cx="819824" cy="655859"/>
          </a:xfrm>
          <a:prstGeom prst="rect">
            <a:avLst/>
          </a:prstGeom>
        </p:spPr>
      </p:pic>
      <p:pic>
        <p:nvPicPr>
          <p:cNvPr id="40" name="Graphic 39">
            <a:extLst>
              <a:ext uri="{FF2B5EF4-FFF2-40B4-BE49-F238E27FC236}">
                <a16:creationId xmlns:a16="http://schemas.microsoft.com/office/drawing/2014/main" id="{1217E486-8E05-08EE-CCD4-E970038DE9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0387" y="2949324"/>
            <a:ext cx="1005840" cy="678094"/>
          </a:xfrm>
          <a:prstGeom prst="rect">
            <a:avLst/>
          </a:prstGeom>
        </p:spPr>
      </p:pic>
      <p:pic>
        <p:nvPicPr>
          <p:cNvPr id="44" name="Graphic 43">
            <a:extLst>
              <a:ext uri="{FF2B5EF4-FFF2-40B4-BE49-F238E27FC236}">
                <a16:creationId xmlns:a16="http://schemas.microsoft.com/office/drawing/2014/main" id="{B17270B2-1E61-74F5-A735-DFE9BF3BDB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1542" y="2942344"/>
            <a:ext cx="731520" cy="685074"/>
          </a:xfrm>
          <a:prstGeom prst="rect">
            <a:avLst/>
          </a:prstGeom>
        </p:spPr>
      </p:pic>
      <p:sp>
        <p:nvSpPr>
          <p:cNvPr id="45" name="TextBox 44">
            <a:extLst>
              <a:ext uri="{FF2B5EF4-FFF2-40B4-BE49-F238E27FC236}">
                <a16:creationId xmlns:a16="http://schemas.microsoft.com/office/drawing/2014/main" id="{AAB3AE58-C2E6-7B4B-7244-A6FEB0D750F0}"/>
              </a:ext>
            </a:extLst>
          </p:cNvPr>
          <p:cNvSpPr txBox="1"/>
          <p:nvPr/>
        </p:nvSpPr>
        <p:spPr>
          <a:xfrm>
            <a:off x="8684815" y="2992391"/>
            <a:ext cx="226407" cy="276999"/>
          </a:xfrm>
          <a:prstGeom prst="rect">
            <a:avLst/>
          </a:prstGeom>
          <a:noFill/>
        </p:spPr>
        <p:txBody>
          <a:bodyPr wrap="square" rtlCol="0">
            <a:spAutoFit/>
          </a:bodyPr>
          <a:lstStyle/>
          <a:p>
            <a:r>
              <a:rPr lang="en-US" sz="1200" b="1" dirty="0"/>
              <a:t>?</a:t>
            </a:r>
          </a:p>
        </p:txBody>
      </p:sp>
    </p:spTree>
    <p:extLst>
      <p:ext uri="{BB962C8B-B14F-4D97-AF65-F5344CB8AC3E}">
        <p14:creationId xmlns:p14="http://schemas.microsoft.com/office/powerpoint/2010/main" val="1062970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8E735A-9F5C-5797-0844-435DB9205D40}"/>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solidFill>
                <a:latin typeface="Arial Black" charset="0"/>
                <a:ea typeface="Arial Black" charset="0"/>
                <a:cs typeface="Arial Black" charset="0"/>
              </a:rPr>
              <a:t>WHAT FORMULATIONS DO WE HAVE?</a:t>
            </a:r>
          </a:p>
        </p:txBody>
      </p:sp>
      <p:grpSp>
        <p:nvGrpSpPr>
          <p:cNvPr id="248" name="Group 247">
            <a:extLst>
              <a:ext uri="{FF2B5EF4-FFF2-40B4-BE49-F238E27FC236}">
                <a16:creationId xmlns:a16="http://schemas.microsoft.com/office/drawing/2014/main" id="{BE086C2B-EEFC-69EC-1266-1F06CC7FB3F0}"/>
              </a:ext>
            </a:extLst>
          </p:cNvPr>
          <p:cNvGrpSpPr/>
          <p:nvPr/>
        </p:nvGrpSpPr>
        <p:grpSpPr>
          <a:xfrm>
            <a:off x="0" y="1184542"/>
            <a:ext cx="10990428" cy="1009932"/>
            <a:chOff x="0" y="1184542"/>
            <a:chExt cx="10990428" cy="1009932"/>
          </a:xfrm>
        </p:grpSpPr>
        <p:pic>
          <p:nvPicPr>
            <p:cNvPr id="19" name="Picture 18" descr="Background pattern&#10;&#10;Description automatically generated with low confidence">
              <a:extLst>
                <a:ext uri="{FF2B5EF4-FFF2-40B4-BE49-F238E27FC236}">
                  <a16:creationId xmlns:a16="http://schemas.microsoft.com/office/drawing/2014/main" id="{235D2F1A-4038-87CE-16EA-39E8E479723A}"/>
                </a:ext>
              </a:extLst>
            </p:cNvPr>
            <p:cNvPicPr>
              <a:picLocks noChangeAspect="1"/>
            </p:cNvPicPr>
            <p:nvPr/>
          </p:nvPicPr>
          <p:blipFill rotWithShape="1">
            <a:blip r:embed="rId2">
              <a:duotone>
                <a:prstClr val="black"/>
                <a:schemeClr val="accent3">
                  <a:tint val="45000"/>
                  <a:satMod val="400000"/>
                </a:schemeClr>
              </a:duotone>
              <a:alphaModFix amt="35000"/>
              <a:extLst>
                <a:ext uri="{28A0092B-C50C-407E-A947-70E740481C1C}">
                  <a14:useLocalDpi xmlns:a14="http://schemas.microsoft.com/office/drawing/2010/main" val="0"/>
                </a:ext>
              </a:extLst>
            </a:blip>
            <a:srcRect l="7831"/>
            <a:stretch/>
          </p:blipFill>
          <p:spPr>
            <a:xfrm>
              <a:off x="0" y="1184542"/>
              <a:ext cx="10354101" cy="1009932"/>
            </a:xfrm>
            <a:prstGeom prst="rect">
              <a:avLst/>
            </a:prstGeom>
          </p:spPr>
        </p:pic>
        <p:grpSp>
          <p:nvGrpSpPr>
            <p:cNvPr id="27" name="Group 26">
              <a:extLst>
                <a:ext uri="{FF2B5EF4-FFF2-40B4-BE49-F238E27FC236}">
                  <a16:creationId xmlns:a16="http://schemas.microsoft.com/office/drawing/2014/main" id="{65C2B1E4-C996-52D0-E5C9-30A0523E102B}"/>
                </a:ext>
              </a:extLst>
            </p:cNvPr>
            <p:cNvGrpSpPr/>
            <p:nvPr/>
          </p:nvGrpSpPr>
          <p:grpSpPr>
            <a:xfrm>
              <a:off x="510762" y="1562086"/>
              <a:ext cx="342900" cy="285750"/>
              <a:chOff x="5867400" y="3314700"/>
              <a:chExt cx="342900" cy="285750"/>
            </a:xfrm>
          </p:grpSpPr>
          <p:sp>
            <p:nvSpPr>
              <p:cNvPr id="25" name="Oval 24">
                <a:extLst>
                  <a:ext uri="{FF2B5EF4-FFF2-40B4-BE49-F238E27FC236}">
                    <a16:creationId xmlns:a16="http://schemas.microsoft.com/office/drawing/2014/main" id="{83CF5EA1-D117-B812-2F74-29BBD8B7CB0A}"/>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696CC0FE-F542-21A6-D46D-EFADAD40A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sp>
          <p:nvSpPr>
            <p:cNvPr id="63" name="TextBox 62">
              <a:extLst>
                <a:ext uri="{FF2B5EF4-FFF2-40B4-BE49-F238E27FC236}">
                  <a16:creationId xmlns:a16="http://schemas.microsoft.com/office/drawing/2014/main" id="{A50F3589-2CD9-D4AE-3BE5-DF92B0870356}"/>
                </a:ext>
              </a:extLst>
            </p:cNvPr>
            <p:cNvSpPr txBox="1"/>
            <p:nvPr/>
          </p:nvSpPr>
          <p:spPr>
            <a:xfrm>
              <a:off x="853662" y="1510770"/>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Rifapentine (RPT)</a:t>
              </a:r>
            </a:p>
          </p:txBody>
        </p:sp>
        <p:grpSp>
          <p:nvGrpSpPr>
            <p:cNvPr id="68" name="Group 67">
              <a:extLst>
                <a:ext uri="{FF2B5EF4-FFF2-40B4-BE49-F238E27FC236}">
                  <a16:creationId xmlns:a16="http://schemas.microsoft.com/office/drawing/2014/main" id="{8D2F4B9E-C950-DDC3-C715-E0A13805050F}"/>
                </a:ext>
              </a:extLst>
            </p:cNvPr>
            <p:cNvGrpSpPr/>
            <p:nvPr/>
          </p:nvGrpSpPr>
          <p:grpSpPr>
            <a:xfrm>
              <a:off x="3329119" y="1489577"/>
              <a:ext cx="2865426" cy="390525"/>
              <a:chOff x="3461047" y="1558685"/>
              <a:chExt cx="2865426" cy="390525"/>
            </a:xfrm>
          </p:grpSpPr>
          <p:pic>
            <p:nvPicPr>
              <p:cNvPr id="34" name="Graphic 33">
                <a:extLst>
                  <a:ext uri="{FF2B5EF4-FFF2-40B4-BE49-F238E27FC236}">
                    <a16:creationId xmlns:a16="http://schemas.microsoft.com/office/drawing/2014/main" id="{2F4DB0D2-E259-849A-0563-4553D268AF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1047" y="1558685"/>
                <a:ext cx="466725" cy="390525"/>
              </a:xfrm>
              <a:prstGeom prst="rect">
                <a:avLst/>
              </a:prstGeom>
            </p:spPr>
          </p:pic>
          <p:sp>
            <p:nvSpPr>
              <p:cNvPr id="64" name="TextBox 63">
                <a:extLst>
                  <a:ext uri="{FF2B5EF4-FFF2-40B4-BE49-F238E27FC236}">
                    <a16:creationId xmlns:a16="http://schemas.microsoft.com/office/drawing/2014/main" id="{DCA6F853-6889-072A-657A-FDCC80CF8CD1}"/>
                  </a:ext>
                </a:extLst>
              </p:cNvPr>
              <p:cNvSpPr txBox="1"/>
              <p:nvPr/>
            </p:nvSpPr>
            <p:spPr>
              <a:xfrm>
                <a:off x="3885583" y="1579878"/>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Isoniazid (INH)</a:t>
                </a:r>
              </a:p>
            </p:txBody>
          </p:sp>
        </p:grpSp>
        <p:grpSp>
          <p:nvGrpSpPr>
            <p:cNvPr id="44" name="Group 43">
              <a:extLst>
                <a:ext uri="{FF2B5EF4-FFF2-40B4-BE49-F238E27FC236}">
                  <a16:creationId xmlns:a16="http://schemas.microsoft.com/office/drawing/2014/main" id="{3CFADCB2-F657-5A7B-281D-3D05021AFD64}"/>
                </a:ext>
              </a:extLst>
            </p:cNvPr>
            <p:cNvGrpSpPr/>
            <p:nvPr/>
          </p:nvGrpSpPr>
          <p:grpSpPr>
            <a:xfrm>
              <a:off x="5912524" y="1577510"/>
              <a:ext cx="323850" cy="247650"/>
              <a:chOff x="5934075" y="3305175"/>
              <a:chExt cx="323850" cy="247650"/>
            </a:xfrm>
          </p:grpSpPr>
          <p:sp>
            <p:nvSpPr>
              <p:cNvPr id="42" name="Oval 41">
                <a:extLst>
                  <a:ext uri="{FF2B5EF4-FFF2-40B4-BE49-F238E27FC236}">
                    <a16:creationId xmlns:a16="http://schemas.microsoft.com/office/drawing/2014/main" id="{76057FE4-83DA-55BE-9DA2-A8AE90C6B843}"/>
                  </a:ext>
                </a:extLst>
              </p:cNvPr>
              <p:cNvSpPr/>
              <p:nvPr/>
            </p:nvSpPr>
            <p:spPr>
              <a:xfrm>
                <a:off x="5934075" y="3305175"/>
                <a:ext cx="323850"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7DB5F3A4-5257-9EB9-EC46-D487AD943F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075" y="3305175"/>
                <a:ext cx="323850" cy="247650"/>
              </a:xfrm>
              <a:prstGeom prst="rect">
                <a:avLst/>
              </a:prstGeom>
            </p:spPr>
          </p:pic>
        </p:grpSp>
        <p:sp>
          <p:nvSpPr>
            <p:cNvPr id="65" name="TextBox 64">
              <a:extLst>
                <a:ext uri="{FF2B5EF4-FFF2-40B4-BE49-F238E27FC236}">
                  <a16:creationId xmlns:a16="http://schemas.microsoft.com/office/drawing/2014/main" id="{343F758B-788F-4CE6-E83D-1DEDE7FE13FC}"/>
                </a:ext>
              </a:extLst>
            </p:cNvPr>
            <p:cNvSpPr txBox="1"/>
            <p:nvPr/>
          </p:nvSpPr>
          <p:spPr>
            <a:xfrm>
              <a:off x="6236373" y="1500173"/>
              <a:ext cx="1544909"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Vitamin B6</a:t>
              </a:r>
            </a:p>
          </p:txBody>
        </p:sp>
        <p:grpSp>
          <p:nvGrpSpPr>
            <p:cNvPr id="57" name="Group 56">
              <a:extLst>
                <a:ext uri="{FF2B5EF4-FFF2-40B4-BE49-F238E27FC236}">
                  <a16:creationId xmlns:a16="http://schemas.microsoft.com/office/drawing/2014/main" id="{556DBE84-0B19-086A-2F97-6015D19F7D4B}"/>
                </a:ext>
              </a:extLst>
            </p:cNvPr>
            <p:cNvGrpSpPr/>
            <p:nvPr/>
          </p:nvGrpSpPr>
          <p:grpSpPr>
            <a:xfrm>
              <a:off x="8087913" y="1529885"/>
              <a:ext cx="446623" cy="295275"/>
              <a:chOff x="5868452" y="3281362"/>
              <a:chExt cx="446623" cy="295275"/>
            </a:xfrm>
          </p:grpSpPr>
          <p:sp>
            <p:nvSpPr>
              <p:cNvPr id="51" name="Rectangle: Rounded Corners 50">
                <a:extLst>
                  <a:ext uri="{FF2B5EF4-FFF2-40B4-BE49-F238E27FC236}">
                    <a16:creationId xmlns:a16="http://schemas.microsoft.com/office/drawing/2014/main" id="{BFCCAD4E-020A-D80F-C07F-9CA1F661C452}"/>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a:extLst>
                  <a:ext uri="{FF2B5EF4-FFF2-40B4-BE49-F238E27FC236}">
                    <a16:creationId xmlns:a16="http://schemas.microsoft.com/office/drawing/2014/main" id="{2ACF1EBE-EEE3-39E0-F271-CBB07B151B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sp>
          <p:nvSpPr>
            <p:cNvPr id="66" name="TextBox 65">
              <a:extLst>
                <a:ext uri="{FF2B5EF4-FFF2-40B4-BE49-F238E27FC236}">
                  <a16:creationId xmlns:a16="http://schemas.microsoft.com/office/drawing/2014/main" id="{A136EB78-4F1E-3D81-3362-F900C769A45F}"/>
                </a:ext>
              </a:extLst>
            </p:cNvPr>
            <p:cNvSpPr txBox="1"/>
            <p:nvPr/>
          </p:nvSpPr>
          <p:spPr>
            <a:xfrm>
              <a:off x="8549538" y="1510770"/>
              <a:ext cx="2440890"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 INH/RPT</a:t>
              </a:r>
            </a:p>
          </p:txBody>
        </p:sp>
      </p:grpSp>
      <p:sp>
        <p:nvSpPr>
          <p:cNvPr id="73" name="Subtitle 1">
            <a:extLst>
              <a:ext uri="{FF2B5EF4-FFF2-40B4-BE49-F238E27FC236}">
                <a16:creationId xmlns:a16="http://schemas.microsoft.com/office/drawing/2014/main" id="{44A0F57A-D4F3-D634-3DCF-33F649EF2DCF}"/>
              </a:ext>
            </a:extLst>
          </p:cNvPr>
          <p:cNvSpPr txBox="1">
            <a:spLocks/>
          </p:cNvSpPr>
          <p:nvPr/>
        </p:nvSpPr>
        <p:spPr>
          <a:xfrm>
            <a:off x="510762" y="2568647"/>
            <a:ext cx="2860235"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50" b="1" dirty="0">
                <a:latin typeface="+mj-lt"/>
                <a:cs typeface="Arial" panose="020B0604020202020204" pitchFamily="34" charset="0"/>
              </a:rPr>
              <a:t>Sanofi – 150 mg RPT tablet</a:t>
            </a:r>
          </a:p>
          <a:p>
            <a:r>
              <a:rPr lang="en-US" sz="1600" b="1" dirty="0">
                <a:solidFill>
                  <a:schemeClr val="accent1"/>
                </a:solidFill>
                <a:latin typeface="+mj-lt"/>
                <a:cs typeface="Arial" panose="020B0604020202020204" pitchFamily="34" charset="0"/>
              </a:rPr>
              <a:t>6-10 PILLS/DAY</a:t>
            </a:r>
          </a:p>
          <a:p>
            <a:endParaRPr lang="en-US" sz="2250" b="1" dirty="0">
              <a:latin typeface="+mj-lt"/>
              <a:cs typeface="Arial" panose="020B0604020202020204" pitchFamily="34" charset="0"/>
            </a:endParaRPr>
          </a:p>
        </p:txBody>
      </p:sp>
      <p:grpSp>
        <p:nvGrpSpPr>
          <p:cNvPr id="92" name="Group 91">
            <a:extLst>
              <a:ext uri="{FF2B5EF4-FFF2-40B4-BE49-F238E27FC236}">
                <a16:creationId xmlns:a16="http://schemas.microsoft.com/office/drawing/2014/main" id="{F8BF450E-5BE9-8A7F-BB0F-2A5C9B60B998}"/>
              </a:ext>
            </a:extLst>
          </p:cNvPr>
          <p:cNvGrpSpPr/>
          <p:nvPr/>
        </p:nvGrpSpPr>
        <p:grpSpPr>
          <a:xfrm>
            <a:off x="581276" y="4077585"/>
            <a:ext cx="2638121" cy="761753"/>
            <a:chOff x="581276" y="3719117"/>
            <a:chExt cx="2638121" cy="761753"/>
          </a:xfrm>
        </p:grpSpPr>
        <p:sp>
          <p:nvSpPr>
            <p:cNvPr id="74" name="Subtitle 1">
              <a:extLst>
                <a:ext uri="{FF2B5EF4-FFF2-40B4-BE49-F238E27FC236}">
                  <a16:creationId xmlns:a16="http://schemas.microsoft.com/office/drawing/2014/main" id="{88144E30-0B6A-7CFD-9BCB-A0EE88F4542A}"/>
                </a:ext>
              </a:extLst>
            </p:cNvPr>
            <p:cNvSpPr txBox="1">
              <a:spLocks/>
            </p:cNvSpPr>
            <p:nvPr/>
          </p:nvSpPr>
          <p:spPr>
            <a:xfrm>
              <a:off x="581276" y="3719117"/>
              <a:ext cx="1024612"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50" b="1" dirty="0">
                  <a:latin typeface="+mj-lt"/>
                  <a:cs typeface="Arial" panose="020B0604020202020204" pitchFamily="34" charset="0"/>
                </a:rPr>
                <a:t>1HP</a:t>
              </a:r>
            </a:p>
          </p:txBody>
        </p:sp>
        <p:grpSp>
          <p:nvGrpSpPr>
            <p:cNvPr id="76" name="Group 75">
              <a:extLst>
                <a:ext uri="{FF2B5EF4-FFF2-40B4-BE49-F238E27FC236}">
                  <a16:creationId xmlns:a16="http://schemas.microsoft.com/office/drawing/2014/main" id="{B1B0A516-A5BB-BDF7-F1A3-3BF5E21967E9}"/>
                </a:ext>
              </a:extLst>
            </p:cNvPr>
            <p:cNvGrpSpPr/>
            <p:nvPr/>
          </p:nvGrpSpPr>
          <p:grpSpPr>
            <a:xfrm>
              <a:off x="1597979" y="3719117"/>
              <a:ext cx="342900" cy="285750"/>
              <a:chOff x="5867400" y="3314700"/>
              <a:chExt cx="342900" cy="285750"/>
            </a:xfrm>
          </p:grpSpPr>
          <p:sp>
            <p:nvSpPr>
              <p:cNvPr id="77" name="Oval 76">
                <a:extLst>
                  <a:ext uri="{FF2B5EF4-FFF2-40B4-BE49-F238E27FC236}">
                    <a16:creationId xmlns:a16="http://schemas.microsoft.com/office/drawing/2014/main" id="{CB0354D3-BFD6-5EFF-15E1-11CD4817C8B3}"/>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a16="http://schemas.microsoft.com/office/drawing/2014/main" id="{888724C2-CCD6-E3AB-AA44-4221F2A14E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79" name="Group 78">
              <a:extLst>
                <a:ext uri="{FF2B5EF4-FFF2-40B4-BE49-F238E27FC236}">
                  <a16:creationId xmlns:a16="http://schemas.microsoft.com/office/drawing/2014/main" id="{E0617128-57F4-2976-B271-DF1D0041B555}"/>
                </a:ext>
              </a:extLst>
            </p:cNvPr>
            <p:cNvGrpSpPr/>
            <p:nvPr/>
          </p:nvGrpSpPr>
          <p:grpSpPr>
            <a:xfrm>
              <a:off x="2023335" y="3719117"/>
              <a:ext cx="342900" cy="285750"/>
              <a:chOff x="5867400" y="3314700"/>
              <a:chExt cx="342900" cy="285750"/>
            </a:xfrm>
          </p:grpSpPr>
          <p:sp>
            <p:nvSpPr>
              <p:cNvPr id="80" name="Oval 79">
                <a:extLst>
                  <a:ext uri="{FF2B5EF4-FFF2-40B4-BE49-F238E27FC236}">
                    <a16:creationId xmlns:a16="http://schemas.microsoft.com/office/drawing/2014/main" id="{7FA31698-45D8-0BF9-641E-B01A3A36D269}"/>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a:extLst>
                  <a:ext uri="{FF2B5EF4-FFF2-40B4-BE49-F238E27FC236}">
                    <a16:creationId xmlns:a16="http://schemas.microsoft.com/office/drawing/2014/main" id="{5EB78D19-D25A-6421-25C7-DAB6157DCA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82" name="Group 81">
              <a:extLst>
                <a:ext uri="{FF2B5EF4-FFF2-40B4-BE49-F238E27FC236}">
                  <a16:creationId xmlns:a16="http://schemas.microsoft.com/office/drawing/2014/main" id="{C3B44E9B-310F-2866-63DA-B7DD077DF0A1}"/>
                </a:ext>
              </a:extLst>
            </p:cNvPr>
            <p:cNvGrpSpPr/>
            <p:nvPr/>
          </p:nvGrpSpPr>
          <p:grpSpPr>
            <a:xfrm>
              <a:off x="2451141" y="3719117"/>
              <a:ext cx="342900" cy="285750"/>
              <a:chOff x="5867400" y="3314700"/>
              <a:chExt cx="342900" cy="285750"/>
            </a:xfrm>
          </p:grpSpPr>
          <p:sp>
            <p:nvSpPr>
              <p:cNvPr id="83" name="Oval 82">
                <a:extLst>
                  <a:ext uri="{FF2B5EF4-FFF2-40B4-BE49-F238E27FC236}">
                    <a16:creationId xmlns:a16="http://schemas.microsoft.com/office/drawing/2014/main" id="{A23EA0CB-7650-A55B-55B4-E3C0187615EA}"/>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492EF119-6D32-57B0-949F-99AC4C305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85" name="Group 84">
              <a:extLst>
                <a:ext uri="{FF2B5EF4-FFF2-40B4-BE49-F238E27FC236}">
                  <a16:creationId xmlns:a16="http://schemas.microsoft.com/office/drawing/2014/main" id="{9CCCED84-7F29-F621-30D3-8D428A99B090}"/>
                </a:ext>
              </a:extLst>
            </p:cNvPr>
            <p:cNvGrpSpPr/>
            <p:nvPr/>
          </p:nvGrpSpPr>
          <p:grpSpPr>
            <a:xfrm>
              <a:off x="2876497" y="3719117"/>
              <a:ext cx="342900" cy="285750"/>
              <a:chOff x="5867400" y="3314700"/>
              <a:chExt cx="342900" cy="285750"/>
            </a:xfrm>
          </p:grpSpPr>
          <p:sp>
            <p:nvSpPr>
              <p:cNvPr id="86" name="Oval 85">
                <a:extLst>
                  <a:ext uri="{FF2B5EF4-FFF2-40B4-BE49-F238E27FC236}">
                    <a16:creationId xmlns:a16="http://schemas.microsoft.com/office/drawing/2014/main" id="{59C83451-4804-7535-1BDC-6CB1DD80B6F7}"/>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raphic 86">
                <a:extLst>
                  <a:ext uri="{FF2B5EF4-FFF2-40B4-BE49-F238E27FC236}">
                    <a16:creationId xmlns:a16="http://schemas.microsoft.com/office/drawing/2014/main" id="{CE3910E9-C6F0-8EF5-FAEE-A79CF6F38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pic>
          <p:nvPicPr>
            <p:cNvPr id="88" name="Graphic 87">
              <a:extLst>
                <a:ext uri="{FF2B5EF4-FFF2-40B4-BE49-F238E27FC236}">
                  <a16:creationId xmlns:a16="http://schemas.microsoft.com/office/drawing/2014/main" id="{C55EDD42-1842-E202-AFBA-08EF06425B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8060" y="4090345"/>
              <a:ext cx="466725" cy="390525"/>
            </a:xfrm>
            <a:prstGeom prst="rect">
              <a:avLst/>
            </a:prstGeom>
          </p:spPr>
        </p:pic>
        <p:grpSp>
          <p:nvGrpSpPr>
            <p:cNvPr id="89" name="Group 88">
              <a:extLst>
                <a:ext uri="{FF2B5EF4-FFF2-40B4-BE49-F238E27FC236}">
                  <a16:creationId xmlns:a16="http://schemas.microsoft.com/office/drawing/2014/main" id="{3F681287-5AD7-319C-FCAC-FED50492A31E}"/>
                </a:ext>
              </a:extLst>
            </p:cNvPr>
            <p:cNvGrpSpPr/>
            <p:nvPr/>
          </p:nvGrpSpPr>
          <p:grpSpPr>
            <a:xfrm>
              <a:off x="2632116" y="4161782"/>
              <a:ext cx="323850" cy="247650"/>
              <a:chOff x="5934075" y="3305175"/>
              <a:chExt cx="323850" cy="247650"/>
            </a:xfrm>
          </p:grpSpPr>
          <p:sp>
            <p:nvSpPr>
              <p:cNvPr id="90" name="Oval 89">
                <a:extLst>
                  <a:ext uri="{FF2B5EF4-FFF2-40B4-BE49-F238E27FC236}">
                    <a16:creationId xmlns:a16="http://schemas.microsoft.com/office/drawing/2014/main" id="{F50B2CAA-D102-45FE-100C-FAE8923C75BB}"/>
                  </a:ext>
                </a:extLst>
              </p:cNvPr>
              <p:cNvSpPr/>
              <p:nvPr/>
            </p:nvSpPr>
            <p:spPr>
              <a:xfrm>
                <a:off x="5934075" y="3305175"/>
                <a:ext cx="323850"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D87A8FD2-C23D-BD4E-E510-DAC68A87EB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075" y="3305175"/>
                <a:ext cx="323850" cy="247650"/>
              </a:xfrm>
              <a:prstGeom prst="rect">
                <a:avLst/>
              </a:prstGeom>
            </p:spPr>
          </p:pic>
        </p:grpSp>
      </p:grpSp>
      <p:grpSp>
        <p:nvGrpSpPr>
          <p:cNvPr id="122" name="Group 121">
            <a:extLst>
              <a:ext uri="{FF2B5EF4-FFF2-40B4-BE49-F238E27FC236}">
                <a16:creationId xmlns:a16="http://schemas.microsoft.com/office/drawing/2014/main" id="{47579AEE-FECC-50DA-BBD2-F3CC3ABA307D}"/>
              </a:ext>
            </a:extLst>
          </p:cNvPr>
          <p:cNvGrpSpPr/>
          <p:nvPr/>
        </p:nvGrpSpPr>
        <p:grpSpPr>
          <a:xfrm>
            <a:off x="581276" y="5302653"/>
            <a:ext cx="2614522" cy="1071946"/>
            <a:chOff x="581276" y="5139805"/>
            <a:chExt cx="2614522" cy="1071946"/>
          </a:xfrm>
        </p:grpSpPr>
        <p:sp>
          <p:nvSpPr>
            <p:cNvPr id="94" name="Subtitle 1">
              <a:extLst>
                <a:ext uri="{FF2B5EF4-FFF2-40B4-BE49-F238E27FC236}">
                  <a16:creationId xmlns:a16="http://schemas.microsoft.com/office/drawing/2014/main" id="{BC65DAF9-FAC0-399A-AC46-2DEA7EC9E215}"/>
                </a:ext>
              </a:extLst>
            </p:cNvPr>
            <p:cNvSpPr txBox="1">
              <a:spLocks/>
            </p:cNvSpPr>
            <p:nvPr/>
          </p:nvSpPr>
          <p:spPr>
            <a:xfrm>
              <a:off x="581276" y="5139805"/>
              <a:ext cx="1024612"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50" b="1" dirty="0">
                  <a:latin typeface="+mj-lt"/>
                  <a:cs typeface="Arial" panose="020B0604020202020204" pitchFamily="34" charset="0"/>
                </a:rPr>
                <a:t>3HP</a:t>
              </a:r>
            </a:p>
          </p:txBody>
        </p:sp>
        <p:grpSp>
          <p:nvGrpSpPr>
            <p:cNvPr id="95" name="Group 94">
              <a:extLst>
                <a:ext uri="{FF2B5EF4-FFF2-40B4-BE49-F238E27FC236}">
                  <a16:creationId xmlns:a16="http://schemas.microsoft.com/office/drawing/2014/main" id="{686D93C9-FF8D-99C2-7AD6-14E219A86118}"/>
                </a:ext>
              </a:extLst>
            </p:cNvPr>
            <p:cNvGrpSpPr/>
            <p:nvPr/>
          </p:nvGrpSpPr>
          <p:grpSpPr>
            <a:xfrm>
              <a:off x="1597979" y="5139805"/>
              <a:ext cx="342900" cy="285750"/>
              <a:chOff x="5867400" y="3314700"/>
              <a:chExt cx="342900" cy="285750"/>
            </a:xfrm>
          </p:grpSpPr>
          <p:sp>
            <p:nvSpPr>
              <p:cNvPr id="109" name="Oval 108">
                <a:extLst>
                  <a:ext uri="{FF2B5EF4-FFF2-40B4-BE49-F238E27FC236}">
                    <a16:creationId xmlns:a16="http://schemas.microsoft.com/office/drawing/2014/main" id="{01C9E9E4-7469-53F3-F195-DBF581D361C0}"/>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Graphic 109">
                <a:extLst>
                  <a:ext uri="{FF2B5EF4-FFF2-40B4-BE49-F238E27FC236}">
                    <a16:creationId xmlns:a16="http://schemas.microsoft.com/office/drawing/2014/main" id="{80EF9AC8-5B0B-3C42-DC32-5CF45EF30A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96" name="Group 95">
              <a:extLst>
                <a:ext uri="{FF2B5EF4-FFF2-40B4-BE49-F238E27FC236}">
                  <a16:creationId xmlns:a16="http://schemas.microsoft.com/office/drawing/2014/main" id="{373562A9-34BF-2DDE-ABA2-9A7ECF7AA147}"/>
                </a:ext>
              </a:extLst>
            </p:cNvPr>
            <p:cNvGrpSpPr/>
            <p:nvPr/>
          </p:nvGrpSpPr>
          <p:grpSpPr>
            <a:xfrm>
              <a:off x="2023335" y="5139805"/>
              <a:ext cx="342900" cy="285750"/>
              <a:chOff x="5867400" y="3314700"/>
              <a:chExt cx="342900" cy="285750"/>
            </a:xfrm>
          </p:grpSpPr>
          <p:sp>
            <p:nvSpPr>
              <p:cNvPr id="107" name="Oval 106">
                <a:extLst>
                  <a:ext uri="{FF2B5EF4-FFF2-40B4-BE49-F238E27FC236}">
                    <a16:creationId xmlns:a16="http://schemas.microsoft.com/office/drawing/2014/main" id="{C99A48CB-F646-2E05-EA37-83A6992BA5CC}"/>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Graphic 107">
                <a:extLst>
                  <a:ext uri="{FF2B5EF4-FFF2-40B4-BE49-F238E27FC236}">
                    <a16:creationId xmlns:a16="http://schemas.microsoft.com/office/drawing/2014/main" id="{89611E27-3EA6-7BD7-F843-EACA0EDBDB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97" name="Group 96">
              <a:extLst>
                <a:ext uri="{FF2B5EF4-FFF2-40B4-BE49-F238E27FC236}">
                  <a16:creationId xmlns:a16="http://schemas.microsoft.com/office/drawing/2014/main" id="{AA88A641-FD3C-B303-FB2C-C9776F88E0C4}"/>
                </a:ext>
              </a:extLst>
            </p:cNvPr>
            <p:cNvGrpSpPr/>
            <p:nvPr/>
          </p:nvGrpSpPr>
          <p:grpSpPr>
            <a:xfrm>
              <a:off x="2451141" y="5139805"/>
              <a:ext cx="342900" cy="285750"/>
              <a:chOff x="5867400" y="3314700"/>
              <a:chExt cx="342900" cy="285750"/>
            </a:xfrm>
          </p:grpSpPr>
          <p:sp>
            <p:nvSpPr>
              <p:cNvPr id="105" name="Oval 104">
                <a:extLst>
                  <a:ext uri="{FF2B5EF4-FFF2-40B4-BE49-F238E27FC236}">
                    <a16:creationId xmlns:a16="http://schemas.microsoft.com/office/drawing/2014/main" id="{D7B7F7C5-F72A-0882-8738-2A936C9E1710}"/>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a:extLst>
                  <a:ext uri="{FF2B5EF4-FFF2-40B4-BE49-F238E27FC236}">
                    <a16:creationId xmlns:a16="http://schemas.microsoft.com/office/drawing/2014/main" id="{FF6F61B5-B05C-BE5B-F258-888205032F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pic>
          <p:nvPicPr>
            <p:cNvPr id="99" name="Graphic 98">
              <a:extLst>
                <a:ext uri="{FF2B5EF4-FFF2-40B4-BE49-F238E27FC236}">
                  <a16:creationId xmlns:a16="http://schemas.microsoft.com/office/drawing/2014/main" id="{A2B47884-D893-B935-02B1-27B0A1404F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7979" y="5804294"/>
              <a:ext cx="466725" cy="390525"/>
            </a:xfrm>
            <a:prstGeom prst="rect">
              <a:avLst/>
            </a:prstGeom>
          </p:spPr>
        </p:pic>
        <p:grpSp>
          <p:nvGrpSpPr>
            <p:cNvPr id="100" name="Group 99">
              <a:extLst>
                <a:ext uri="{FF2B5EF4-FFF2-40B4-BE49-F238E27FC236}">
                  <a16:creationId xmlns:a16="http://schemas.microsoft.com/office/drawing/2014/main" id="{E27D1280-2122-DA70-8939-4CB381B7C8E5}"/>
                </a:ext>
              </a:extLst>
            </p:cNvPr>
            <p:cNvGrpSpPr/>
            <p:nvPr/>
          </p:nvGrpSpPr>
          <p:grpSpPr>
            <a:xfrm>
              <a:off x="2871948" y="5892663"/>
              <a:ext cx="323850" cy="247650"/>
              <a:chOff x="5934075" y="3305175"/>
              <a:chExt cx="323850" cy="247650"/>
            </a:xfrm>
          </p:grpSpPr>
          <p:sp>
            <p:nvSpPr>
              <p:cNvPr id="101" name="Oval 100">
                <a:extLst>
                  <a:ext uri="{FF2B5EF4-FFF2-40B4-BE49-F238E27FC236}">
                    <a16:creationId xmlns:a16="http://schemas.microsoft.com/office/drawing/2014/main" id="{26FFD851-7FCD-DA08-4430-B4D768813A61}"/>
                  </a:ext>
                </a:extLst>
              </p:cNvPr>
              <p:cNvSpPr/>
              <p:nvPr/>
            </p:nvSpPr>
            <p:spPr>
              <a:xfrm>
                <a:off x="5934075" y="3305175"/>
                <a:ext cx="323850"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Graphic 101">
                <a:extLst>
                  <a:ext uri="{FF2B5EF4-FFF2-40B4-BE49-F238E27FC236}">
                    <a16:creationId xmlns:a16="http://schemas.microsoft.com/office/drawing/2014/main" id="{92775D91-CA06-1F3F-3EE0-FC2B2253CE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075" y="3305175"/>
                <a:ext cx="323850" cy="247650"/>
              </a:xfrm>
              <a:prstGeom prst="rect">
                <a:avLst/>
              </a:prstGeom>
            </p:spPr>
          </p:pic>
        </p:grpSp>
        <p:grpSp>
          <p:nvGrpSpPr>
            <p:cNvPr id="111" name="Group 110">
              <a:extLst>
                <a:ext uri="{FF2B5EF4-FFF2-40B4-BE49-F238E27FC236}">
                  <a16:creationId xmlns:a16="http://schemas.microsoft.com/office/drawing/2014/main" id="{8600AFEC-13E5-000E-919C-763F412720BC}"/>
                </a:ext>
              </a:extLst>
            </p:cNvPr>
            <p:cNvGrpSpPr/>
            <p:nvPr/>
          </p:nvGrpSpPr>
          <p:grpSpPr>
            <a:xfrm>
              <a:off x="1769429" y="5453225"/>
              <a:ext cx="342900" cy="285750"/>
              <a:chOff x="5867400" y="3314700"/>
              <a:chExt cx="342900" cy="285750"/>
            </a:xfrm>
          </p:grpSpPr>
          <p:sp>
            <p:nvSpPr>
              <p:cNvPr id="112" name="Oval 111">
                <a:extLst>
                  <a:ext uri="{FF2B5EF4-FFF2-40B4-BE49-F238E27FC236}">
                    <a16:creationId xmlns:a16="http://schemas.microsoft.com/office/drawing/2014/main" id="{983FA79C-C27D-DEB6-B3A1-412B1746BF6E}"/>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raphic 112">
                <a:extLst>
                  <a:ext uri="{FF2B5EF4-FFF2-40B4-BE49-F238E27FC236}">
                    <a16:creationId xmlns:a16="http://schemas.microsoft.com/office/drawing/2014/main" id="{4069288D-F3CC-8780-2C81-87AE5EFEAA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114" name="Group 113">
              <a:extLst>
                <a:ext uri="{FF2B5EF4-FFF2-40B4-BE49-F238E27FC236}">
                  <a16:creationId xmlns:a16="http://schemas.microsoft.com/office/drawing/2014/main" id="{1A184422-82AF-8062-FD87-9F10A830BF25}"/>
                </a:ext>
              </a:extLst>
            </p:cNvPr>
            <p:cNvGrpSpPr/>
            <p:nvPr/>
          </p:nvGrpSpPr>
          <p:grpSpPr>
            <a:xfrm>
              <a:off x="2194785" y="5453225"/>
              <a:ext cx="342900" cy="285750"/>
              <a:chOff x="5867400" y="3314700"/>
              <a:chExt cx="342900" cy="285750"/>
            </a:xfrm>
          </p:grpSpPr>
          <p:sp>
            <p:nvSpPr>
              <p:cNvPr id="115" name="Oval 114">
                <a:extLst>
                  <a:ext uri="{FF2B5EF4-FFF2-40B4-BE49-F238E27FC236}">
                    <a16:creationId xmlns:a16="http://schemas.microsoft.com/office/drawing/2014/main" id="{0FC8F99B-0EB8-439B-C3B2-1A907E42EC66}"/>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7774F1D6-0002-28E7-EE59-608C39782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117" name="Group 116">
              <a:extLst>
                <a:ext uri="{FF2B5EF4-FFF2-40B4-BE49-F238E27FC236}">
                  <a16:creationId xmlns:a16="http://schemas.microsoft.com/office/drawing/2014/main" id="{01A3371D-097C-92E1-221E-E157B9229814}"/>
                </a:ext>
              </a:extLst>
            </p:cNvPr>
            <p:cNvGrpSpPr/>
            <p:nvPr/>
          </p:nvGrpSpPr>
          <p:grpSpPr>
            <a:xfrm>
              <a:off x="2622591" y="5453225"/>
              <a:ext cx="342900" cy="285750"/>
              <a:chOff x="5867400" y="3314700"/>
              <a:chExt cx="342900" cy="285750"/>
            </a:xfrm>
          </p:grpSpPr>
          <p:sp>
            <p:nvSpPr>
              <p:cNvPr id="118" name="Oval 117">
                <a:extLst>
                  <a:ext uri="{FF2B5EF4-FFF2-40B4-BE49-F238E27FC236}">
                    <a16:creationId xmlns:a16="http://schemas.microsoft.com/office/drawing/2014/main" id="{2CFAAFDA-A30D-1BF3-471E-75BEE5213CEC}"/>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Graphic 118">
                <a:extLst>
                  <a:ext uri="{FF2B5EF4-FFF2-40B4-BE49-F238E27FC236}">
                    <a16:creationId xmlns:a16="http://schemas.microsoft.com/office/drawing/2014/main" id="{31B5BCC4-0C0B-DC75-6AB6-5FB068DC9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pic>
          <p:nvPicPr>
            <p:cNvPr id="120" name="Graphic 119">
              <a:extLst>
                <a:ext uri="{FF2B5EF4-FFF2-40B4-BE49-F238E27FC236}">
                  <a16:creationId xmlns:a16="http://schemas.microsoft.com/office/drawing/2014/main" id="{3FC80124-EC95-B8EC-621E-77E5EF497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4416" y="5804294"/>
              <a:ext cx="466725" cy="390525"/>
            </a:xfrm>
            <a:prstGeom prst="rect">
              <a:avLst/>
            </a:prstGeom>
          </p:spPr>
        </p:pic>
        <p:pic>
          <p:nvPicPr>
            <p:cNvPr id="121" name="Graphic 120">
              <a:extLst>
                <a:ext uri="{FF2B5EF4-FFF2-40B4-BE49-F238E27FC236}">
                  <a16:creationId xmlns:a16="http://schemas.microsoft.com/office/drawing/2014/main" id="{DBA9C4C9-37C5-506D-45EA-A4C20BA156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6235" y="5821226"/>
              <a:ext cx="466725" cy="390525"/>
            </a:xfrm>
            <a:prstGeom prst="rect">
              <a:avLst/>
            </a:prstGeom>
          </p:spPr>
        </p:pic>
      </p:grpSp>
      <p:sp>
        <p:nvSpPr>
          <p:cNvPr id="125" name="Subtitle 1">
            <a:extLst>
              <a:ext uri="{FF2B5EF4-FFF2-40B4-BE49-F238E27FC236}">
                <a16:creationId xmlns:a16="http://schemas.microsoft.com/office/drawing/2014/main" id="{11F09CDA-908D-AB2E-D069-7FA3FC2E237D}"/>
              </a:ext>
            </a:extLst>
          </p:cNvPr>
          <p:cNvSpPr txBox="1">
            <a:spLocks/>
          </p:cNvSpPr>
          <p:nvPr/>
        </p:nvSpPr>
        <p:spPr>
          <a:xfrm>
            <a:off x="4164970" y="2568647"/>
            <a:ext cx="3862059"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50" b="1" dirty="0">
                <a:latin typeface="+mj-lt"/>
                <a:cs typeface="Arial" panose="020B0604020202020204" pitchFamily="34" charset="0"/>
              </a:rPr>
              <a:t>Macleods – 300/300 mg FDC of INH + RPT</a:t>
            </a:r>
          </a:p>
          <a:p>
            <a:r>
              <a:rPr lang="en-US" sz="1600" b="1" dirty="0">
                <a:solidFill>
                  <a:schemeClr val="accent1"/>
                </a:solidFill>
                <a:latin typeface="+mj-lt"/>
                <a:cs typeface="Arial" panose="020B0604020202020204" pitchFamily="34" charset="0"/>
              </a:rPr>
              <a:t>4 PILLS/DAY</a:t>
            </a:r>
          </a:p>
          <a:p>
            <a:endParaRPr lang="en-US" sz="2250" b="1" dirty="0">
              <a:latin typeface="+mj-lt"/>
              <a:cs typeface="Arial" panose="020B0604020202020204" pitchFamily="34" charset="0"/>
            </a:endParaRPr>
          </a:p>
        </p:txBody>
      </p:sp>
      <p:grpSp>
        <p:nvGrpSpPr>
          <p:cNvPr id="180" name="Group 179">
            <a:extLst>
              <a:ext uri="{FF2B5EF4-FFF2-40B4-BE49-F238E27FC236}">
                <a16:creationId xmlns:a16="http://schemas.microsoft.com/office/drawing/2014/main" id="{88AA7063-3FEA-02D9-34C4-C6C48658A3F8}"/>
              </a:ext>
            </a:extLst>
          </p:cNvPr>
          <p:cNvGrpSpPr/>
          <p:nvPr/>
        </p:nvGrpSpPr>
        <p:grpSpPr>
          <a:xfrm>
            <a:off x="4304841" y="4100330"/>
            <a:ext cx="2962643" cy="469227"/>
            <a:chOff x="4304841" y="4178595"/>
            <a:chExt cx="2962643" cy="469227"/>
          </a:xfrm>
        </p:grpSpPr>
        <p:sp>
          <p:nvSpPr>
            <p:cNvPr id="127" name="Subtitle 1">
              <a:extLst>
                <a:ext uri="{FF2B5EF4-FFF2-40B4-BE49-F238E27FC236}">
                  <a16:creationId xmlns:a16="http://schemas.microsoft.com/office/drawing/2014/main" id="{4157E755-C3EA-C097-6E0F-4C5386572736}"/>
                </a:ext>
              </a:extLst>
            </p:cNvPr>
            <p:cNvSpPr txBox="1">
              <a:spLocks/>
            </p:cNvSpPr>
            <p:nvPr/>
          </p:nvSpPr>
          <p:spPr>
            <a:xfrm>
              <a:off x="4304841" y="4178595"/>
              <a:ext cx="1024612"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50" b="1" dirty="0">
                  <a:latin typeface="+mj-lt"/>
                  <a:cs typeface="Arial" panose="020B0604020202020204" pitchFamily="34" charset="0"/>
                </a:rPr>
                <a:t>3HP</a:t>
              </a:r>
            </a:p>
          </p:txBody>
        </p:sp>
        <p:grpSp>
          <p:nvGrpSpPr>
            <p:cNvPr id="133" name="Group 132">
              <a:extLst>
                <a:ext uri="{FF2B5EF4-FFF2-40B4-BE49-F238E27FC236}">
                  <a16:creationId xmlns:a16="http://schemas.microsoft.com/office/drawing/2014/main" id="{77D01FCD-5EEB-961C-3CD6-77410EBB87A6}"/>
                </a:ext>
              </a:extLst>
            </p:cNvPr>
            <p:cNvGrpSpPr/>
            <p:nvPr/>
          </p:nvGrpSpPr>
          <p:grpSpPr>
            <a:xfrm>
              <a:off x="6943634" y="4216695"/>
              <a:ext cx="323850" cy="247650"/>
              <a:chOff x="5934075" y="3305175"/>
              <a:chExt cx="323850" cy="247650"/>
            </a:xfrm>
          </p:grpSpPr>
          <p:sp>
            <p:nvSpPr>
              <p:cNvPr id="134" name="Oval 133">
                <a:extLst>
                  <a:ext uri="{FF2B5EF4-FFF2-40B4-BE49-F238E27FC236}">
                    <a16:creationId xmlns:a16="http://schemas.microsoft.com/office/drawing/2014/main" id="{301E3137-B40D-0EC8-5B44-35E163574915}"/>
                  </a:ext>
                </a:extLst>
              </p:cNvPr>
              <p:cNvSpPr/>
              <p:nvPr/>
            </p:nvSpPr>
            <p:spPr>
              <a:xfrm>
                <a:off x="5934075" y="3305175"/>
                <a:ext cx="323850"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a:extLst>
                  <a:ext uri="{FF2B5EF4-FFF2-40B4-BE49-F238E27FC236}">
                    <a16:creationId xmlns:a16="http://schemas.microsoft.com/office/drawing/2014/main" id="{368F4588-A3D2-1CDA-0572-AA1FDF0D6F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075" y="3305175"/>
                <a:ext cx="323850" cy="247650"/>
              </a:xfrm>
              <a:prstGeom prst="rect">
                <a:avLst/>
              </a:prstGeom>
            </p:spPr>
          </p:pic>
        </p:grpSp>
        <p:grpSp>
          <p:nvGrpSpPr>
            <p:cNvPr id="171" name="Group 170">
              <a:extLst>
                <a:ext uri="{FF2B5EF4-FFF2-40B4-BE49-F238E27FC236}">
                  <a16:creationId xmlns:a16="http://schemas.microsoft.com/office/drawing/2014/main" id="{E9190375-2F11-8C7B-040D-D5D2C5C15C22}"/>
                </a:ext>
              </a:extLst>
            </p:cNvPr>
            <p:cNvGrpSpPr/>
            <p:nvPr/>
          </p:nvGrpSpPr>
          <p:grpSpPr>
            <a:xfrm>
              <a:off x="5393998" y="4214074"/>
              <a:ext cx="446623" cy="295275"/>
              <a:chOff x="5868452" y="3281362"/>
              <a:chExt cx="446623" cy="295275"/>
            </a:xfrm>
          </p:grpSpPr>
          <p:sp>
            <p:nvSpPr>
              <p:cNvPr id="172" name="Rectangle: Rounded Corners 171">
                <a:extLst>
                  <a:ext uri="{FF2B5EF4-FFF2-40B4-BE49-F238E27FC236}">
                    <a16:creationId xmlns:a16="http://schemas.microsoft.com/office/drawing/2014/main" id="{FB0FF615-89C1-9797-1967-45E58D629AD7}"/>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3" name="Graphic 172">
                <a:extLst>
                  <a:ext uri="{FF2B5EF4-FFF2-40B4-BE49-F238E27FC236}">
                    <a16:creationId xmlns:a16="http://schemas.microsoft.com/office/drawing/2014/main" id="{55273D70-2AE4-9409-4187-B3ADA78442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grpSp>
          <p:nvGrpSpPr>
            <p:cNvPr id="174" name="Group 173">
              <a:extLst>
                <a:ext uri="{FF2B5EF4-FFF2-40B4-BE49-F238E27FC236}">
                  <a16:creationId xmlns:a16="http://schemas.microsoft.com/office/drawing/2014/main" id="{3AF47025-CE41-BF7E-C154-5835AA2B4877}"/>
                </a:ext>
              </a:extLst>
            </p:cNvPr>
            <p:cNvGrpSpPr/>
            <p:nvPr/>
          </p:nvGrpSpPr>
          <p:grpSpPr>
            <a:xfrm>
              <a:off x="5911996" y="4209029"/>
              <a:ext cx="446623" cy="295275"/>
              <a:chOff x="5868452" y="3281362"/>
              <a:chExt cx="446623" cy="295275"/>
            </a:xfrm>
          </p:grpSpPr>
          <p:sp>
            <p:nvSpPr>
              <p:cNvPr id="175" name="Rectangle: Rounded Corners 174">
                <a:extLst>
                  <a:ext uri="{FF2B5EF4-FFF2-40B4-BE49-F238E27FC236}">
                    <a16:creationId xmlns:a16="http://schemas.microsoft.com/office/drawing/2014/main" id="{A40B243C-0B0C-20B2-8A3B-72F800D33702}"/>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Graphic 175">
                <a:extLst>
                  <a:ext uri="{FF2B5EF4-FFF2-40B4-BE49-F238E27FC236}">
                    <a16:creationId xmlns:a16="http://schemas.microsoft.com/office/drawing/2014/main" id="{F0A9C042-6127-5507-DEC9-1DEB193B93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grpSp>
          <p:nvGrpSpPr>
            <p:cNvPr id="177" name="Group 176">
              <a:extLst>
                <a:ext uri="{FF2B5EF4-FFF2-40B4-BE49-F238E27FC236}">
                  <a16:creationId xmlns:a16="http://schemas.microsoft.com/office/drawing/2014/main" id="{65C2C517-F584-32C2-3BBD-43B0EDBB3841}"/>
                </a:ext>
              </a:extLst>
            </p:cNvPr>
            <p:cNvGrpSpPr/>
            <p:nvPr/>
          </p:nvGrpSpPr>
          <p:grpSpPr>
            <a:xfrm>
              <a:off x="6410123" y="4197927"/>
              <a:ext cx="446623" cy="295275"/>
              <a:chOff x="5868452" y="3281362"/>
              <a:chExt cx="446623" cy="295275"/>
            </a:xfrm>
          </p:grpSpPr>
          <p:sp>
            <p:nvSpPr>
              <p:cNvPr id="178" name="Rectangle: Rounded Corners 177">
                <a:extLst>
                  <a:ext uri="{FF2B5EF4-FFF2-40B4-BE49-F238E27FC236}">
                    <a16:creationId xmlns:a16="http://schemas.microsoft.com/office/drawing/2014/main" id="{262A4132-345F-DEFF-EF90-7D31AC433BF4}"/>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Graphic 178">
                <a:extLst>
                  <a:ext uri="{FF2B5EF4-FFF2-40B4-BE49-F238E27FC236}">
                    <a16:creationId xmlns:a16="http://schemas.microsoft.com/office/drawing/2014/main" id="{27EDDC4B-4693-CB13-FB66-13BE3EA169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grpSp>
      <p:sp>
        <p:nvSpPr>
          <p:cNvPr id="183" name="Subtitle 1">
            <a:extLst>
              <a:ext uri="{FF2B5EF4-FFF2-40B4-BE49-F238E27FC236}">
                <a16:creationId xmlns:a16="http://schemas.microsoft.com/office/drawing/2014/main" id="{28541FEE-A6DF-4485-EE82-8ADA3E7BBA13}"/>
              </a:ext>
            </a:extLst>
          </p:cNvPr>
          <p:cNvSpPr txBox="1">
            <a:spLocks/>
          </p:cNvSpPr>
          <p:nvPr/>
        </p:nvSpPr>
        <p:spPr>
          <a:xfrm>
            <a:off x="8534536" y="2568647"/>
            <a:ext cx="3184342"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50" b="1" dirty="0">
                <a:latin typeface="+mj-lt"/>
                <a:cs typeface="Arial" panose="020B0604020202020204" pitchFamily="34" charset="0"/>
              </a:rPr>
              <a:t>Lupin – 300/300 mg FDC of INH + RPT &amp; 300 mg RPT </a:t>
            </a:r>
          </a:p>
          <a:p>
            <a:r>
              <a:rPr lang="en-US" sz="1600" b="1" dirty="0">
                <a:solidFill>
                  <a:schemeClr val="accent1"/>
                </a:solidFill>
                <a:latin typeface="+mj-lt"/>
                <a:cs typeface="Arial" panose="020B0604020202020204" pitchFamily="34" charset="0"/>
              </a:rPr>
              <a:t>4 PILLS/DAY</a:t>
            </a:r>
          </a:p>
          <a:p>
            <a:endParaRPr lang="en-US" sz="2250" b="1" dirty="0">
              <a:latin typeface="+mj-lt"/>
              <a:cs typeface="Arial" panose="020B0604020202020204" pitchFamily="34" charset="0"/>
            </a:endParaRPr>
          </a:p>
        </p:txBody>
      </p:sp>
      <p:grpSp>
        <p:nvGrpSpPr>
          <p:cNvPr id="228" name="Group 227">
            <a:extLst>
              <a:ext uri="{FF2B5EF4-FFF2-40B4-BE49-F238E27FC236}">
                <a16:creationId xmlns:a16="http://schemas.microsoft.com/office/drawing/2014/main" id="{ED779040-A31D-B42D-F1AB-8A52E42A0AA6}"/>
              </a:ext>
            </a:extLst>
          </p:cNvPr>
          <p:cNvGrpSpPr/>
          <p:nvPr/>
        </p:nvGrpSpPr>
        <p:grpSpPr>
          <a:xfrm>
            <a:off x="8651556" y="4431084"/>
            <a:ext cx="2632622" cy="522400"/>
            <a:chOff x="8605050" y="4125422"/>
            <a:chExt cx="2632622" cy="522400"/>
          </a:xfrm>
        </p:grpSpPr>
        <p:sp>
          <p:nvSpPr>
            <p:cNvPr id="185" name="Subtitle 1">
              <a:extLst>
                <a:ext uri="{FF2B5EF4-FFF2-40B4-BE49-F238E27FC236}">
                  <a16:creationId xmlns:a16="http://schemas.microsoft.com/office/drawing/2014/main" id="{214D43C6-E857-7380-166A-0068CA009282}"/>
                </a:ext>
              </a:extLst>
            </p:cNvPr>
            <p:cNvSpPr txBox="1">
              <a:spLocks/>
            </p:cNvSpPr>
            <p:nvPr/>
          </p:nvSpPr>
          <p:spPr>
            <a:xfrm>
              <a:off x="8605050" y="4178595"/>
              <a:ext cx="1024612"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50" b="1" dirty="0">
                  <a:latin typeface="+mj-lt"/>
                  <a:cs typeface="Arial" panose="020B0604020202020204" pitchFamily="34" charset="0"/>
                </a:rPr>
                <a:t>1HP</a:t>
              </a:r>
            </a:p>
          </p:txBody>
        </p:sp>
        <p:grpSp>
          <p:nvGrpSpPr>
            <p:cNvPr id="186" name="Group 185">
              <a:extLst>
                <a:ext uri="{FF2B5EF4-FFF2-40B4-BE49-F238E27FC236}">
                  <a16:creationId xmlns:a16="http://schemas.microsoft.com/office/drawing/2014/main" id="{05B02CCE-DC38-6B84-B16D-614F1EE329D4}"/>
                </a:ext>
              </a:extLst>
            </p:cNvPr>
            <p:cNvGrpSpPr/>
            <p:nvPr/>
          </p:nvGrpSpPr>
          <p:grpSpPr>
            <a:xfrm>
              <a:off x="9621753" y="4178595"/>
              <a:ext cx="342900" cy="285750"/>
              <a:chOff x="5867400" y="3314700"/>
              <a:chExt cx="342900" cy="285750"/>
            </a:xfrm>
          </p:grpSpPr>
          <p:sp>
            <p:nvSpPr>
              <p:cNvPr id="200" name="Oval 199">
                <a:extLst>
                  <a:ext uri="{FF2B5EF4-FFF2-40B4-BE49-F238E27FC236}">
                    <a16:creationId xmlns:a16="http://schemas.microsoft.com/office/drawing/2014/main" id="{B84B5821-8B97-A6B1-1ACC-CB45AE9CF34E}"/>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Graphic 200">
                <a:extLst>
                  <a:ext uri="{FF2B5EF4-FFF2-40B4-BE49-F238E27FC236}">
                    <a16:creationId xmlns:a16="http://schemas.microsoft.com/office/drawing/2014/main" id="{61D34570-324B-92F0-6AC5-39F14E3BB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grpSp>
          <p:nvGrpSpPr>
            <p:cNvPr id="187" name="Group 186">
              <a:extLst>
                <a:ext uri="{FF2B5EF4-FFF2-40B4-BE49-F238E27FC236}">
                  <a16:creationId xmlns:a16="http://schemas.microsoft.com/office/drawing/2014/main" id="{4531AC5C-81E2-CEA7-D030-C6212D99E2B1}"/>
                </a:ext>
              </a:extLst>
            </p:cNvPr>
            <p:cNvGrpSpPr/>
            <p:nvPr/>
          </p:nvGrpSpPr>
          <p:grpSpPr>
            <a:xfrm>
              <a:off x="10047109" y="4178595"/>
              <a:ext cx="342900" cy="285750"/>
              <a:chOff x="5867400" y="3314700"/>
              <a:chExt cx="342900" cy="285750"/>
            </a:xfrm>
          </p:grpSpPr>
          <p:sp>
            <p:nvSpPr>
              <p:cNvPr id="198" name="Oval 197">
                <a:extLst>
                  <a:ext uri="{FF2B5EF4-FFF2-40B4-BE49-F238E27FC236}">
                    <a16:creationId xmlns:a16="http://schemas.microsoft.com/office/drawing/2014/main" id="{7B86FC73-6FB1-80D0-64D5-5B3E7485D6E9}"/>
                  </a:ext>
                </a:extLst>
              </p:cNvPr>
              <p:cNvSpPr/>
              <p:nvPr/>
            </p:nvSpPr>
            <p:spPr>
              <a:xfrm>
                <a:off x="5867400" y="3314700"/>
                <a:ext cx="342900" cy="285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Graphic 198">
                <a:extLst>
                  <a:ext uri="{FF2B5EF4-FFF2-40B4-BE49-F238E27FC236}">
                    <a16:creationId xmlns:a16="http://schemas.microsoft.com/office/drawing/2014/main" id="{3195B4AA-D206-7999-469F-F6DC495AF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400" y="3314700"/>
                <a:ext cx="342900" cy="285750"/>
              </a:xfrm>
              <a:prstGeom prst="rect">
                <a:avLst/>
              </a:prstGeom>
            </p:spPr>
          </p:pic>
        </p:grpSp>
        <p:pic>
          <p:nvPicPr>
            <p:cNvPr id="190" name="Graphic 189">
              <a:extLst>
                <a:ext uri="{FF2B5EF4-FFF2-40B4-BE49-F238E27FC236}">
                  <a16:creationId xmlns:a16="http://schemas.microsoft.com/office/drawing/2014/main" id="{7E33B33F-F176-BA67-CE0A-D9C3B2152B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2633" y="4125422"/>
              <a:ext cx="466725" cy="390525"/>
            </a:xfrm>
            <a:prstGeom prst="rect">
              <a:avLst/>
            </a:prstGeom>
          </p:spPr>
        </p:pic>
        <p:grpSp>
          <p:nvGrpSpPr>
            <p:cNvPr id="191" name="Group 190">
              <a:extLst>
                <a:ext uri="{FF2B5EF4-FFF2-40B4-BE49-F238E27FC236}">
                  <a16:creationId xmlns:a16="http://schemas.microsoft.com/office/drawing/2014/main" id="{F53C6C28-0B24-AB73-5C4D-82A8646FC9B9}"/>
                </a:ext>
              </a:extLst>
            </p:cNvPr>
            <p:cNvGrpSpPr/>
            <p:nvPr/>
          </p:nvGrpSpPr>
          <p:grpSpPr>
            <a:xfrm>
              <a:off x="10913822" y="4212470"/>
              <a:ext cx="323850" cy="247650"/>
              <a:chOff x="5934075" y="3305175"/>
              <a:chExt cx="323850" cy="247650"/>
            </a:xfrm>
          </p:grpSpPr>
          <p:sp>
            <p:nvSpPr>
              <p:cNvPr id="192" name="Oval 191">
                <a:extLst>
                  <a:ext uri="{FF2B5EF4-FFF2-40B4-BE49-F238E27FC236}">
                    <a16:creationId xmlns:a16="http://schemas.microsoft.com/office/drawing/2014/main" id="{C984BDC5-6A68-C353-D07A-B5B8AF4A833E}"/>
                  </a:ext>
                </a:extLst>
              </p:cNvPr>
              <p:cNvSpPr/>
              <p:nvPr/>
            </p:nvSpPr>
            <p:spPr>
              <a:xfrm>
                <a:off x="5934075" y="3305175"/>
                <a:ext cx="323850"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Graphic 192">
                <a:extLst>
                  <a:ext uri="{FF2B5EF4-FFF2-40B4-BE49-F238E27FC236}">
                    <a16:creationId xmlns:a16="http://schemas.microsoft.com/office/drawing/2014/main" id="{8FD4BCE1-CFA6-AFF5-A562-3135497596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075" y="3305175"/>
                <a:ext cx="323850" cy="247650"/>
              </a:xfrm>
              <a:prstGeom prst="rect">
                <a:avLst/>
              </a:prstGeom>
            </p:spPr>
          </p:pic>
        </p:grpSp>
      </p:grpSp>
      <p:grpSp>
        <p:nvGrpSpPr>
          <p:cNvPr id="229" name="Group 228">
            <a:extLst>
              <a:ext uri="{FF2B5EF4-FFF2-40B4-BE49-F238E27FC236}">
                <a16:creationId xmlns:a16="http://schemas.microsoft.com/office/drawing/2014/main" id="{295626BC-8D56-B16D-BA0D-DE160DF228EB}"/>
              </a:ext>
            </a:extLst>
          </p:cNvPr>
          <p:cNvGrpSpPr/>
          <p:nvPr/>
        </p:nvGrpSpPr>
        <p:grpSpPr>
          <a:xfrm>
            <a:off x="8645385" y="5587927"/>
            <a:ext cx="2962643" cy="469227"/>
            <a:chOff x="4304841" y="4178595"/>
            <a:chExt cx="2962643" cy="469227"/>
          </a:xfrm>
        </p:grpSpPr>
        <p:sp>
          <p:nvSpPr>
            <p:cNvPr id="230" name="Subtitle 1">
              <a:extLst>
                <a:ext uri="{FF2B5EF4-FFF2-40B4-BE49-F238E27FC236}">
                  <a16:creationId xmlns:a16="http://schemas.microsoft.com/office/drawing/2014/main" id="{C916B7AA-51A7-DBA2-489C-60DA72588011}"/>
                </a:ext>
              </a:extLst>
            </p:cNvPr>
            <p:cNvSpPr txBox="1">
              <a:spLocks/>
            </p:cNvSpPr>
            <p:nvPr/>
          </p:nvSpPr>
          <p:spPr>
            <a:xfrm>
              <a:off x="4304841" y="4178595"/>
              <a:ext cx="1024612" cy="469227"/>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50" b="1" dirty="0">
                  <a:latin typeface="+mj-lt"/>
                  <a:cs typeface="Arial" panose="020B0604020202020204" pitchFamily="34" charset="0"/>
                </a:rPr>
                <a:t>3HP</a:t>
              </a:r>
            </a:p>
          </p:txBody>
        </p:sp>
        <p:grpSp>
          <p:nvGrpSpPr>
            <p:cNvPr id="231" name="Group 230">
              <a:extLst>
                <a:ext uri="{FF2B5EF4-FFF2-40B4-BE49-F238E27FC236}">
                  <a16:creationId xmlns:a16="http://schemas.microsoft.com/office/drawing/2014/main" id="{84D0ADAC-2261-7EFC-3F46-93B6419BE55F}"/>
                </a:ext>
              </a:extLst>
            </p:cNvPr>
            <p:cNvGrpSpPr/>
            <p:nvPr/>
          </p:nvGrpSpPr>
          <p:grpSpPr>
            <a:xfrm>
              <a:off x="6943634" y="4216695"/>
              <a:ext cx="323850" cy="247650"/>
              <a:chOff x="5934075" y="3305175"/>
              <a:chExt cx="323850" cy="247650"/>
            </a:xfrm>
          </p:grpSpPr>
          <p:sp>
            <p:nvSpPr>
              <p:cNvPr id="241" name="Oval 240">
                <a:extLst>
                  <a:ext uri="{FF2B5EF4-FFF2-40B4-BE49-F238E27FC236}">
                    <a16:creationId xmlns:a16="http://schemas.microsoft.com/office/drawing/2014/main" id="{F835E107-F72F-C1F2-FA4F-659AE580EAC9}"/>
                  </a:ext>
                </a:extLst>
              </p:cNvPr>
              <p:cNvSpPr/>
              <p:nvPr/>
            </p:nvSpPr>
            <p:spPr>
              <a:xfrm>
                <a:off x="5934075" y="3305175"/>
                <a:ext cx="323850"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2" name="Graphic 241">
                <a:extLst>
                  <a:ext uri="{FF2B5EF4-FFF2-40B4-BE49-F238E27FC236}">
                    <a16:creationId xmlns:a16="http://schemas.microsoft.com/office/drawing/2014/main" id="{2966C83B-222A-BFAF-F700-42238DCB4F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4075" y="3305175"/>
                <a:ext cx="323850" cy="247650"/>
              </a:xfrm>
              <a:prstGeom prst="rect">
                <a:avLst/>
              </a:prstGeom>
            </p:spPr>
          </p:pic>
        </p:grpSp>
        <p:grpSp>
          <p:nvGrpSpPr>
            <p:cNvPr id="232" name="Group 231">
              <a:extLst>
                <a:ext uri="{FF2B5EF4-FFF2-40B4-BE49-F238E27FC236}">
                  <a16:creationId xmlns:a16="http://schemas.microsoft.com/office/drawing/2014/main" id="{E01E0719-F5C3-40AE-EEC5-744B707BDEC0}"/>
                </a:ext>
              </a:extLst>
            </p:cNvPr>
            <p:cNvGrpSpPr/>
            <p:nvPr/>
          </p:nvGrpSpPr>
          <p:grpSpPr>
            <a:xfrm>
              <a:off x="5393998" y="4214074"/>
              <a:ext cx="446623" cy="295275"/>
              <a:chOff x="5868452" y="3281362"/>
              <a:chExt cx="446623" cy="295275"/>
            </a:xfrm>
          </p:grpSpPr>
          <p:sp>
            <p:nvSpPr>
              <p:cNvPr id="239" name="Rectangle: Rounded Corners 238">
                <a:extLst>
                  <a:ext uri="{FF2B5EF4-FFF2-40B4-BE49-F238E27FC236}">
                    <a16:creationId xmlns:a16="http://schemas.microsoft.com/office/drawing/2014/main" id="{2458F05F-F869-0EA0-0811-81A9EEBE6D18}"/>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 name="Graphic 239">
                <a:extLst>
                  <a:ext uri="{FF2B5EF4-FFF2-40B4-BE49-F238E27FC236}">
                    <a16:creationId xmlns:a16="http://schemas.microsoft.com/office/drawing/2014/main" id="{13E0F350-451E-EB46-A2AC-2DFBEB1C78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grpSp>
          <p:nvGrpSpPr>
            <p:cNvPr id="233" name="Group 232">
              <a:extLst>
                <a:ext uri="{FF2B5EF4-FFF2-40B4-BE49-F238E27FC236}">
                  <a16:creationId xmlns:a16="http://schemas.microsoft.com/office/drawing/2014/main" id="{37205A2F-A4C8-B914-CE01-4B97D1722E22}"/>
                </a:ext>
              </a:extLst>
            </p:cNvPr>
            <p:cNvGrpSpPr/>
            <p:nvPr/>
          </p:nvGrpSpPr>
          <p:grpSpPr>
            <a:xfrm>
              <a:off x="5911996" y="4209029"/>
              <a:ext cx="446623" cy="295275"/>
              <a:chOff x="5868452" y="3281362"/>
              <a:chExt cx="446623" cy="295275"/>
            </a:xfrm>
          </p:grpSpPr>
          <p:sp>
            <p:nvSpPr>
              <p:cNvPr id="237" name="Rectangle: Rounded Corners 236">
                <a:extLst>
                  <a:ext uri="{FF2B5EF4-FFF2-40B4-BE49-F238E27FC236}">
                    <a16:creationId xmlns:a16="http://schemas.microsoft.com/office/drawing/2014/main" id="{19D9B3B2-1334-86EB-ADA1-712809EB557F}"/>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8" name="Graphic 237">
                <a:extLst>
                  <a:ext uri="{FF2B5EF4-FFF2-40B4-BE49-F238E27FC236}">
                    <a16:creationId xmlns:a16="http://schemas.microsoft.com/office/drawing/2014/main" id="{88B1498D-6028-DC9E-6C38-49216BA7CF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grpSp>
          <p:nvGrpSpPr>
            <p:cNvPr id="234" name="Group 233">
              <a:extLst>
                <a:ext uri="{FF2B5EF4-FFF2-40B4-BE49-F238E27FC236}">
                  <a16:creationId xmlns:a16="http://schemas.microsoft.com/office/drawing/2014/main" id="{50743FC9-7F96-8244-5E17-1C0E457456A8}"/>
                </a:ext>
              </a:extLst>
            </p:cNvPr>
            <p:cNvGrpSpPr/>
            <p:nvPr/>
          </p:nvGrpSpPr>
          <p:grpSpPr>
            <a:xfrm>
              <a:off x="6410123" y="4197927"/>
              <a:ext cx="446623" cy="295275"/>
              <a:chOff x="5868452" y="3281362"/>
              <a:chExt cx="446623" cy="295275"/>
            </a:xfrm>
          </p:grpSpPr>
          <p:sp>
            <p:nvSpPr>
              <p:cNvPr id="235" name="Rectangle: Rounded Corners 234">
                <a:extLst>
                  <a:ext uri="{FF2B5EF4-FFF2-40B4-BE49-F238E27FC236}">
                    <a16:creationId xmlns:a16="http://schemas.microsoft.com/office/drawing/2014/main" id="{4B0ABDAF-95C1-D40A-36D2-DC054B1DABA6}"/>
                  </a:ext>
                </a:extLst>
              </p:cNvPr>
              <p:cNvSpPr/>
              <p:nvPr/>
            </p:nvSpPr>
            <p:spPr>
              <a:xfrm rot="20751250">
                <a:off x="5868452" y="3315466"/>
                <a:ext cx="438150" cy="21697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6" name="Graphic 235">
                <a:extLst>
                  <a:ext uri="{FF2B5EF4-FFF2-40B4-BE49-F238E27FC236}">
                    <a16:creationId xmlns:a16="http://schemas.microsoft.com/office/drawing/2014/main" id="{DFFC06D0-7F87-FAB6-A945-EBF89EAB34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925" y="3281362"/>
                <a:ext cx="438150" cy="295275"/>
              </a:xfrm>
              <a:prstGeom prst="rect">
                <a:avLst/>
              </a:prstGeom>
            </p:spPr>
          </p:pic>
        </p:grpSp>
      </p:grpSp>
      <p:cxnSp>
        <p:nvCxnSpPr>
          <p:cNvPr id="243" name="Straight Connector 242">
            <a:extLst>
              <a:ext uri="{FF2B5EF4-FFF2-40B4-BE49-F238E27FC236}">
                <a16:creationId xmlns:a16="http://schemas.microsoft.com/office/drawing/2014/main" id="{169D25B3-4D34-4795-B679-3085DF8E2CD0}"/>
              </a:ext>
            </a:extLst>
          </p:cNvPr>
          <p:cNvCxnSpPr>
            <a:cxnSpLocks/>
          </p:cNvCxnSpPr>
          <p:nvPr/>
        </p:nvCxnSpPr>
        <p:spPr>
          <a:xfrm>
            <a:off x="3795844" y="2568647"/>
            <a:ext cx="0" cy="3734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71CDE2B-C5F6-C110-9725-5E00845D465F}"/>
              </a:ext>
            </a:extLst>
          </p:cNvPr>
          <p:cNvCxnSpPr>
            <a:cxnSpLocks/>
          </p:cNvCxnSpPr>
          <p:nvPr/>
        </p:nvCxnSpPr>
        <p:spPr>
          <a:xfrm>
            <a:off x="8301880" y="2556778"/>
            <a:ext cx="0" cy="3734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1571662-EABE-B3BC-1C04-56D8123178E2}"/>
              </a:ext>
            </a:extLst>
          </p:cNvPr>
          <p:cNvGrpSpPr/>
          <p:nvPr/>
        </p:nvGrpSpPr>
        <p:grpSpPr>
          <a:xfrm>
            <a:off x="3753655" y="5587927"/>
            <a:ext cx="91440" cy="428560"/>
            <a:chOff x="5810509" y="4712822"/>
            <a:chExt cx="91440" cy="428560"/>
          </a:xfrm>
        </p:grpSpPr>
        <p:sp>
          <p:nvSpPr>
            <p:cNvPr id="4" name="Oval 3">
              <a:extLst>
                <a:ext uri="{FF2B5EF4-FFF2-40B4-BE49-F238E27FC236}">
                  <a16:creationId xmlns:a16="http://schemas.microsoft.com/office/drawing/2014/main" id="{1290EA64-CA18-AE33-06C6-B92DB8A22E7A}"/>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4303204-362E-9549-3025-19EA5F8C1D0D}"/>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6AD12A-25B4-DCA5-D2F4-EF4EC429F151}"/>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16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75FF63-8008-77AF-7BCC-96DDD4E18C72}"/>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HOW MUCH DO THEY COST?</a:t>
            </a:r>
          </a:p>
        </p:txBody>
      </p:sp>
      <p:sp>
        <p:nvSpPr>
          <p:cNvPr id="4" name="TextBox 3">
            <a:extLst>
              <a:ext uri="{FF2B5EF4-FFF2-40B4-BE49-F238E27FC236}">
                <a16:creationId xmlns:a16="http://schemas.microsoft.com/office/drawing/2014/main" id="{AF0BDB9D-BF1E-966D-4671-215F4EA086F8}"/>
              </a:ext>
            </a:extLst>
          </p:cNvPr>
          <p:cNvSpPr txBox="1"/>
          <p:nvPr/>
        </p:nvSpPr>
        <p:spPr>
          <a:xfrm>
            <a:off x="2309432" y="1198811"/>
            <a:ext cx="3702081" cy="1569660"/>
          </a:xfrm>
          <a:prstGeom prst="rect">
            <a:avLst/>
          </a:prstGeom>
          <a:noFill/>
        </p:spPr>
        <p:txBody>
          <a:bodyPr wrap="square">
            <a:spAutoFit/>
          </a:bodyPr>
          <a:lstStyle/>
          <a:p>
            <a:pPr algn="l"/>
            <a:r>
              <a:rPr lang="en-US" sz="2400" b="1" dirty="0">
                <a:solidFill>
                  <a:schemeClr val="accent1"/>
                </a:solidFill>
                <a:latin typeface="+mj-lt"/>
                <a:cs typeface="Arial" panose="020B0604020202020204" pitchFamily="34" charset="0"/>
              </a:rPr>
              <a:t>Sanofi</a:t>
            </a:r>
            <a:endParaRPr lang="en-US" sz="1800" b="1" dirty="0">
              <a:solidFill>
                <a:schemeClr val="accent1"/>
              </a:solidFill>
              <a:latin typeface="+mj-lt"/>
              <a:cs typeface="Arial" panose="020B0604020202020204" pitchFamily="34" charset="0"/>
            </a:endParaRPr>
          </a:p>
          <a:p>
            <a:pPr algn="l"/>
            <a:r>
              <a:rPr lang="en-US" sz="1800" b="1" dirty="0">
                <a:latin typeface="+mj-lt"/>
                <a:cs typeface="Arial" panose="020B0604020202020204" pitchFamily="34" charset="0"/>
              </a:rPr>
              <a:t>150 mg standalone P tablet</a:t>
            </a:r>
          </a:p>
          <a:p>
            <a:pPr algn="l"/>
            <a:r>
              <a:rPr lang="en-US" sz="1800" dirty="0">
                <a:latin typeface="Arial" panose="020B0604020202020204" pitchFamily="34" charset="0"/>
                <a:cs typeface="Arial" panose="020B0604020202020204" pitchFamily="34" charset="0"/>
              </a:rPr>
              <a:t>US$6 / 24-tablet blister pack</a:t>
            </a:r>
          </a:p>
          <a:p>
            <a:pPr algn="l"/>
            <a:r>
              <a:rPr lang="en-US" sz="1800" dirty="0">
                <a:latin typeface="Arial" panose="020B0604020202020204" pitchFamily="34" charset="0"/>
                <a:cs typeface="Arial" panose="020B0604020202020204" pitchFamily="34" charset="0"/>
              </a:rPr>
              <a:t>US$18.63 for a full course of 3HP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US$</a:t>
            </a:r>
            <a:r>
              <a:rPr lang="en-US" dirty="0">
                <a:latin typeface="Arial" panose="020B0604020202020204" pitchFamily="34" charset="0"/>
                <a:cs typeface="Arial" panose="020B0604020202020204" pitchFamily="34" charset="0"/>
              </a:rPr>
              <a:t>28.49</a:t>
            </a:r>
            <a:r>
              <a:rPr lang="en-US" sz="1800" dirty="0">
                <a:latin typeface="Arial" panose="020B0604020202020204" pitchFamily="34" charset="0"/>
                <a:cs typeface="Arial" panose="020B0604020202020204" pitchFamily="34" charset="0"/>
              </a:rPr>
              <a:t> for a full course of 1HP</a:t>
            </a:r>
          </a:p>
        </p:txBody>
      </p:sp>
      <p:grpSp>
        <p:nvGrpSpPr>
          <p:cNvPr id="15" name="Group 14">
            <a:extLst>
              <a:ext uri="{FF2B5EF4-FFF2-40B4-BE49-F238E27FC236}">
                <a16:creationId xmlns:a16="http://schemas.microsoft.com/office/drawing/2014/main" id="{EB5AFAD8-74A1-9FFF-382A-F93F70175D49}"/>
              </a:ext>
            </a:extLst>
          </p:cNvPr>
          <p:cNvGrpSpPr/>
          <p:nvPr/>
        </p:nvGrpSpPr>
        <p:grpSpPr>
          <a:xfrm>
            <a:off x="491422" y="1172870"/>
            <a:ext cx="1749176" cy="1125666"/>
            <a:chOff x="491422" y="1172870"/>
            <a:chExt cx="1749176" cy="1125666"/>
          </a:xfrm>
        </p:grpSpPr>
        <p:sp>
          <p:nvSpPr>
            <p:cNvPr id="6" name="Oval 5">
              <a:extLst>
                <a:ext uri="{FF2B5EF4-FFF2-40B4-BE49-F238E27FC236}">
                  <a16:creationId xmlns:a16="http://schemas.microsoft.com/office/drawing/2014/main" id="{072C48CC-D35D-558D-1D8F-AB9CC08F40A7}"/>
                </a:ext>
              </a:extLst>
            </p:cNvPr>
            <p:cNvSpPr/>
            <p:nvPr/>
          </p:nvSpPr>
          <p:spPr>
            <a:xfrm>
              <a:off x="839206" y="119881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9D67BF7-0055-3394-790E-2F05ABC1456A}"/>
                </a:ext>
              </a:extLst>
            </p:cNvPr>
            <p:cNvGrpSpPr/>
            <p:nvPr/>
          </p:nvGrpSpPr>
          <p:grpSpPr>
            <a:xfrm>
              <a:off x="491422" y="1172870"/>
              <a:ext cx="1749176" cy="616564"/>
              <a:chOff x="215060" y="1300929"/>
              <a:chExt cx="1749176" cy="616564"/>
            </a:xfrm>
          </p:grpSpPr>
          <p:sp>
            <p:nvSpPr>
              <p:cNvPr id="8" name="TextBox 7">
                <a:extLst>
                  <a:ext uri="{FF2B5EF4-FFF2-40B4-BE49-F238E27FC236}">
                    <a16:creationId xmlns:a16="http://schemas.microsoft.com/office/drawing/2014/main" id="{8702BF0E-2B11-916E-7519-B002681C0935}"/>
                  </a:ext>
                </a:extLst>
              </p:cNvPr>
              <p:cNvSpPr txBox="1"/>
              <p:nvPr/>
            </p:nvSpPr>
            <p:spPr>
              <a:xfrm>
                <a:off x="227608" y="1332718"/>
                <a:ext cx="1736628" cy="584775"/>
              </a:xfrm>
              <a:prstGeom prst="rect">
                <a:avLst/>
              </a:prstGeom>
              <a:noFill/>
            </p:spPr>
            <p:txBody>
              <a:bodyPr wrap="square" rtlCol="0">
                <a:spAutoFit/>
              </a:bodyPr>
              <a:lstStyle/>
              <a:p>
                <a:pPr algn="ctr"/>
                <a:r>
                  <a:rPr lang="en-US" sz="3200" spc="-300" dirty="0">
                    <a:solidFill>
                      <a:schemeClr val="accent1"/>
                    </a:solidFill>
                    <a:latin typeface="+mj-lt"/>
                  </a:rPr>
                  <a:t>$18 - 28</a:t>
                </a:r>
                <a:endParaRPr lang="en-US" sz="4400" spc="-300" dirty="0">
                  <a:solidFill>
                    <a:schemeClr val="accent1"/>
                  </a:solidFill>
                  <a:latin typeface="+mj-lt"/>
                </a:endParaRPr>
              </a:p>
            </p:txBody>
          </p:sp>
          <p:sp>
            <p:nvSpPr>
              <p:cNvPr id="9" name="TextBox 8">
                <a:extLst>
                  <a:ext uri="{FF2B5EF4-FFF2-40B4-BE49-F238E27FC236}">
                    <a16:creationId xmlns:a16="http://schemas.microsoft.com/office/drawing/2014/main" id="{5EAC86B7-0D9E-58B1-2FE7-1BAB842E8A65}"/>
                  </a:ext>
                </a:extLst>
              </p:cNvPr>
              <p:cNvSpPr txBox="1"/>
              <p:nvPr/>
            </p:nvSpPr>
            <p:spPr>
              <a:xfrm>
                <a:off x="215060" y="1300929"/>
                <a:ext cx="1702714" cy="584775"/>
              </a:xfrm>
              <a:prstGeom prst="rect">
                <a:avLst/>
              </a:prstGeom>
              <a:noFill/>
            </p:spPr>
            <p:txBody>
              <a:bodyPr wrap="square" rtlCol="0">
                <a:spAutoFit/>
              </a:bodyPr>
              <a:lstStyle/>
              <a:p>
                <a:pPr algn="ctr"/>
                <a:r>
                  <a:rPr lang="en-US" sz="3200" spc="-300" dirty="0">
                    <a:ln>
                      <a:solidFill>
                        <a:schemeClr val="tx1"/>
                      </a:solidFill>
                    </a:ln>
                    <a:noFill/>
                    <a:latin typeface="+mj-lt"/>
                  </a:rPr>
                  <a:t>$18 - 28</a:t>
                </a:r>
              </a:p>
            </p:txBody>
          </p:sp>
        </p:grpSp>
        <p:pic>
          <p:nvPicPr>
            <p:cNvPr id="21" name="Graphic 20">
              <a:extLst>
                <a:ext uri="{FF2B5EF4-FFF2-40B4-BE49-F238E27FC236}">
                  <a16:creationId xmlns:a16="http://schemas.microsoft.com/office/drawing/2014/main" id="{35A96F96-B0B6-C28C-A9AF-F76541FA36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118" y="1702954"/>
              <a:ext cx="723900" cy="552450"/>
            </a:xfrm>
            <a:prstGeom prst="rect">
              <a:avLst/>
            </a:prstGeom>
          </p:spPr>
        </p:pic>
      </p:grpSp>
      <p:sp>
        <p:nvSpPr>
          <p:cNvPr id="26" name="TextBox 25">
            <a:extLst>
              <a:ext uri="{FF2B5EF4-FFF2-40B4-BE49-F238E27FC236}">
                <a16:creationId xmlns:a16="http://schemas.microsoft.com/office/drawing/2014/main" id="{96144040-704B-7E94-54A2-202A1B181814}"/>
              </a:ext>
            </a:extLst>
          </p:cNvPr>
          <p:cNvSpPr txBox="1"/>
          <p:nvPr/>
        </p:nvSpPr>
        <p:spPr>
          <a:xfrm>
            <a:off x="845277" y="3103862"/>
            <a:ext cx="3634854" cy="1569660"/>
          </a:xfrm>
          <a:prstGeom prst="rect">
            <a:avLst/>
          </a:prstGeom>
          <a:noFill/>
        </p:spPr>
        <p:txBody>
          <a:bodyPr wrap="square">
            <a:spAutoFit/>
          </a:bodyPr>
          <a:lstStyle/>
          <a:p>
            <a:r>
              <a:rPr lang="en-US" sz="2400" dirty="0">
                <a:solidFill>
                  <a:schemeClr val="accent1"/>
                </a:solidFill>
                <a:latin typeface="+mj-lt"/>
              </a:rPr>
              <a:t>Macleods</a:t>
            </a:r>
            <a:endParaRPr lang="en-US" dirty="0">
              <a:solidFill>
                <a:schemeClr val="accent1"/>
              </a:solidFill>
              <a:latin typeface="+mj-lt"/>
            </a:endParaRPr>
          </a:p>
          <a:p>
            <a:r>
              <a:rPr lang="en-US" dirty="0">
                <a:latin typeface="+mj-lt"/>
              </a:rPr>
              <a:t>300/300 mg HP fixed-dose </a:t>
            </a:r>
            <a:br>
              <a:rPr lang="en-US" dirty="0">
                <a:latin typeface="+mj-lt"/>
              </a:rPr>
            </a:br>
            <a:r>
              <a:rPr lang="en-US" dirty="0">
                <a:latin typeface="+mj-lt"/>
              </a:rPr>
              <a:t>combination tablet </a:t>
            </a:r>
          </a:p>
          <a:p>
            <a:r>
              <a:rPr lang="en-US" dirty="0"/>
              <a:t>US$10.96 / 36-tablet pack</a:t>
            </a:r>
          </a:p>
          <a:p>
            <a:r>
              <a:rPr lang="en-US" dirty="0"/>
              <a:t>US$10.96 for a full course of 3HP</a:t>
            </a:r>
          </a:p>
        </p:txBody>
      </p:sp>
      <p:sp>
        <p:nvSpPr>
          <p:cNvPr id="37" name="TextBox 36">
            <a:extLst>
              <a:ext uri="{FF2B5EF4-FFF2-40B4-BE49-F238E27FC236}">
                <a16:creationId xmlns:a16="http://schemas.microsoft.com/office/drawing/2014/main" id="{A2F7DAAF-DE39-C9CE-9381-4407A15A9E16}"/>
              </a:ext>
            </a:extLst>
          </p:cNvPr>
          <p:cNvSpPr txBox="1"/>
          <p:nvPr/>
        </p:nvSpPr>
        <p:spPr>
          <a:xfrm>
            <a:off x="8115908" y="2004410"/>
            <a:ext cx="4730160" cy="1569660"/>
          </a:xfrm>
          <a:prstGeom prst="rect">
            <a:avLst/>
          </a:prstGeom>
          <a:noFill/>
        </p:spPr>
        <p:txBody>
          <a:bodyPr wrap="square">
            <a:spAutoFit/>
          </a:bodyPr>
          <a:lstStyle/>
          <a:p>
            <a:pPr algn="l"/>
            <a:r>
              <a:rPr lang="en-US" sz="2400" b="1" dirty="0">
                <a:solidFill>
                  <a:srgbClr val="EF3E42"/>
                </a:solidFill>
                <a:latin typeface="+mj-lt"/>
                <a:cs typeface="Arial" panose="020B0604020202020204" pitchFamily="34" charset="0"/>
              </a:rPr>
              <a:t>Lupin</a:t>
            </a:r>
            <a:r>
              <a:rPr lang="en-US" sz="1800" b="1" dirty="0">
                <a:solidFill>
                  <a:srgbClr val="EF3E42"/>
                </a:solidFill>
                <a:latin typeface="+mj-lt"/>
                <a:cs typeface="Arial" panose="020B0604020202020204" pitchFamily="34" charset="0"/>
              </a:rPr>
              <a:t> </a:t>
            </a:r>
            <a:endParaRPr lang="en-US" b="1" dirty="0">
              <a:solidFill>
                <a:srgbClr val="EF3E42"/>
              </a:solidFill>
              <a:latin typeface="+mj-lt"/>
              <a:cs typeface="Arial" panose="020B0604020202020204" pitchFamily="34" charset="0"/>
            </a:endParaRPr>
          </a:p>
          <a:p>
            <a:pPr algn="l"/>
            <a:r>
              <a:rPr lang="en-US" sz="1800" b="1" dirty="0">
                <a:latin typeface="+mj-lt"/>
                <a:cs typeface="Arial" panose="020B0604020202020204" pitchFamily="34" charset="0"/>
              </a:rPr>
              <a:t>300/300 mg HP fixed-dose combination tablet </a:t>
            </a:r>
            <a:endParaRPr lang="en-US" sz="1800" dirty="0">
              <a:latin typeface="+mj-lt"/>
              <a:cs typeface="Arial" panose="020B0604020202020204" pitchFamily="34" charset="0"/>
            </a:endParaRPr>
          </a:p>
          <a:p>
            <a:pPr algn="l"/>
            <a:r>
              <a:rPr lang="en-US" sz="1800" dirty="0">
                <a:latin typeface="Arial" panose="020B0604020202020204" pitchFamily="34" charset="0"/>
                <a:cs typeface="Arial" panose="020B0604020202020204" pitchFamily="34" charset="0"/>
              </a:rPr>
              <a:t>US$</a:t>
            </a:r>
            <a:r>
              <a:rPr lang="en-US" dirty="0">
                <a:latin typeface="Arial" panose="020B0604020202020204" pitchFamily="34" charset="0"/>
                <a:cs typeface="Arial" panose="020B0604020202020204" pitchFamily="34" charset="0"/>
              </a:rPr>
              <a:t>9</a:t>
            </a:r>
            <a:r>
              <a:rPr lang="en-US" sz="1800" dirty="0">
                <a:latin typeface="Arial" panose="020B0604020202020204" pitchFamily="34" charset="0"/>
                <a:cs typeface="Arial" panose="020B0604020202020204" pitchFamily="34" charset="0"/>
              </a:rPr>
              <a:t>.99 / 36-tablet pack </a:t>
            </a:r>
          </a:p>
          <a:p>
            <a:pPr algn="l"/>
            <a:r>
              <a:rPr lang="en-US" sz="1800" dirty="0">
                <a:latin typeface="Arial" panose="020B0604020202020204" pitchFamily="34" charset="0"/>
                <a:cs typeface="Arial" panose="020B0604020202020204" pitchFamily="34" charset="0"/>
              </a:rPr>
              <a:t>US$</a:t>
            </a:r>
            <a:r>
              <a:rPr lang="en-US" dirty="0">
                <a:latin typeface="Arial" panose="020B0604020202020204" pitchFamily="34" charset="0"/>
                <a:cs typeface="Arial" panose="020B0604020202020204" pitchFamily="34" charset="0"/>
              </a:rPr>
              <a:t>9</a:t>
            </a:r>
            <a:r>
              <a:rPr lang="en-US" sz="1800" dirty="0">
                <a:latin typeface="Arial" panose="020B0604020202020204" pitchFamily="34" charset="0"/>
                <a:cs typeface="Arial" panose="020B0604020202020204" pitchFamily="34" charset="0"/>
              </a:rPr>
              <a:t>.99 for a full course of 3HP</a:t>
            </a:r>
          </a:p>
        </p:txBody>
      </p:sp>
      <p:grpSp>
        <p:nvGrpSpPr>
          <p:cNvPr id="48" name="Group 47">
            <a:extLst>
              <a:ext uri="{FF2B5EF4-FFF2-40B4-BE49-F238E27FC236}">
                <a16:creationId xmlns:a16="http://schemas.microsoft.com/office/drawing/2014/main" id="{727A56F6-3F8D-8C9E-A416-58D755964AA9}"/>
              </a:ext>
            </a:extLst>
          </p:cNvPr>
          <p:cNvGrpSpPr/>
          <p:nvPr/>
        </p:nvGrpSpPr>
        <p:grpSpPr>
          <a:xfrm>
            <a:off x="6199567" y="2085826"/>
            <a:ext cx="2013218" cy="1144058"/>
            <a:chOff x="4082782" y="3183676"/>
            <a:chExt cx="2013218" cy="1144058"/>
          </a:xfrm>
        </p:grpSpPr>
        <p:grpSp>
          <p:nvGrpSpPr>
            <p:cNvPr id="49" name="Group 48">
              <a:extLst>
                <a:ext uri="{FF2B5EF4-FFF2-40B4-BE49-F238E27FC236}">
                  <a16:creationId xmlns:a16="http://schemas.microsoft.com/office/drawing/2014/main" id="{D9A12A7A-631B-7563-DC85-EF1577E8B24A}"/>
                </a:ext>
              </a:extLst>
            </p:cNvPr>
            <p:cNvGrpSpPr/>
            <p:nvPr/>
          </p:nvGrpSpPr>
          <p:grpSpPr>
            <a:xfrm>
              <a:off x="4082782" y="3183676"/>
              <a:ext cx="2013218" cy="1099725"/>
              <a:chOff x="5488912" y="2991681"/>
              <a:chExt cx="2013218" cy="1099725"/>
            </a:xfrm>
          </p:grpSpPr>
          <p:sp>
            <p:nvSpPr>
              <p:cNvPr id="51" name="Oval 50">
                <a:extLst>
                  <a:ext uri="{FF2B5EF4-FFF2-40B4-BE49-F238E27FC236}">
                    <a16:creationId xmlns:a16="http://schemas.microsoft.com/office/drawing/2014/main" id="{E9892A9A-4B97-30F5-A554-E2DB927D0A9F}"/>
                  </a:ext>
                </a:extLst>
              </p:cNvPr>
              <p:cNvSpPr/>
              <p:nvPr/>
            </p:nvSpPr>
            <p:spPr>
              <a:xfrm>
                <a:off x="5945659" y="299168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30913F0-EAA5-E9AB-C013-84DF0B8A4973}"/>
                  </a:ext>
                </a:extLst>
              </p:cNvPr>
              <p:cNvGrpSpPr/>
              <p:nvPr/>
            </p:nvGrpSpPr>
            <p:grpSpPr>
              <a:xfrm>
                <a:off x="5488912" y="3024144"/>
                <a:ext cx="2013218" cy="600758"/>
                <a:chOff x="1816942" y="4698152"/>
                <a:chExt cx="1543829" cy="600758"/>
              </a:xfrm>
            </p:grpSpPr>
            <p:sp>
              <p:nvSpPr>
                <p:cNvPr id="53" name="TextBox 52">
                  <a:extLst>
                    <a:ext uri="{FF2B5EF4-FFF2-40B4-BE49-F238E27FC236}">
                      <a16:creationId xmlns:a16="http://schemas.microsoft.com/office/drawing/2014/main" id="{DCC67B0F-1AB2-0B2A-84B9-0445B0A3015C}"/>
                    </a:ext>
                  </a:extLst>
                </p:cNvPr>
                <p:cNvSpPr txBox="1"/>
                <p:nvPr/>
              </p:nvSpPr>
              <p:spPr>
                <a:xfrm>
                  <a:off x="1816942" y="4698152"/>
                  <a:ext cx="1543829" cy="584775"/>
                </a:xfrm>
                <a:prstGeom prst="rect">
                  <a:avLst/>
                </a:prstGeom>
                <a:noFill/>
              </p:spPr>
              <p:txBody>
                <a:bodyPr wrap="square" rtlCol="0">
                  <a:spAutoFit/>
                </a:bodyPr>
                <a:lstStyle/>
                <a:p>
                  <a:pPr algn="ctr"/>
                  <a:r>
                    <a:rPr lang="en-US" sz="3200" spc="-300" dirty="0">
                      <a:solidFill>
                        <a:schemeClr val="accent1"/>
                      </a:solidFill>
                      <a:latin typeface="+mj-lt"/>
                    </a:rPr>
                    <a:t>$9.99</a:t>
                  </a:r>
                </a:p>
              </p:txBody>
            </p:sp>
            <p:sp>
              <p:nvSpPr>
                <p:cNvPr id="54" name="TextBox 53">
                  <a:extLst>
                    <a:ext uri="{FF2B5EF4-FFF2-40B4-BE49-F238E27FC236}">
                      <a16:creationId xmlns:a16="http://schemas.microsoft.com/office/drawing/2014/main" id="{6ED68C34-C94A-385B-AAF5-8CA2BBEE715E}"/>
                    </a:ext>
                  </a:extLst>
                </p:cNvPr>
                <p:cNvSpPr txBox="1"/>
                <p:nvPr/>
              </p:nvSpPr>
              <p:spPr>
                <a:xfrm>
                  <a:off x="1844936" y="4714135"/>
                  <a:ext cx="1506294" cy="584775"/>
                </a:xfrm>
                <a:prstGeom prst="rect">
                  <a:avLst/>
                </a:prstGeom>
                <a:noFill/>
              </p:spPr>
              <p:txBody>
                <a:bodyPr wrap="square" rtlCol="0">
                  <a:spAutoFit/>
                </a:bodyPr>
                <a:lstStyle/>
                <a:p>
                  <a:pPr algn="ctr"/>
                  <a:r>
                    <a:rPr lang="en-US" sz="3200" spc="-300" dirty="0">
                      <a:ln>
                        <a:solidFill>
                          <a:schemeClr val="tx1"/>
                        </a:solidFill>
                      </a:ln>
                      <a:noFill/>
                      <a:latin typeface="+mj-lt"/>
                    </a:rPr>
                    <a:t>$9.99</a:t>
                  </a:r>
                </a:p>
              </p:txBody>
            </p:sp>
          </p:grpSp>
        </p:grpSp>
        <p:pic>
          <p:nvPicPr>
            <p:cNvPr id="50" name="Graphic 49">
              <a:extLst>
                <a:ext uri="{FF2B5EF4-FFF2-40B4-BE49-F238E27FC236}">
                  <a16:creationId xmlns:a16="http://schemas.microsoft.com/office/drawing/2014/main" id="{40CEE8C7-1AC2-09FC-9618-AE2CAA7AEC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9023" y="3775284"/>
              <a:ext cx="819150" cy="552450"/>
            </a:xfrm>
            <a:prstGeom prst="rect">
              <a:avLst/>
            </a:prstGeom>
          </p:spPr>
        </p:pic>
      </p:grpSp>
      <p:sp>
        <p:nvSpPr>
          <p:cNvPr id="55" name="TextBox 54">
            <a:extLst>
              <a:ext uri="{FF2B5EF4-FFF2-40B4-BE49-F238E27FC236}">
                <a16:creationId xmlns:a16="http://schemas.microsoft.com/office/drawing/2014/main" id="{6A87C8D3-4BAA-B59C-97D3-3A938645A0CE}"/>
              </a:ext>
            </a:extLst>
          </p:cNvPr>
          <p:cNvSpPr txBox="1"/>
          <p:nvPr/>
        </p:nvSpPr>
        <p:spPr>
          <a:xfrm>
            <a:off x="2306753" y="4997554"/>
            <a:ext cx="3634854" cy="1292662"/>
          </a:xfrm>
          <a:prstGeom prst="rect">
            <a:avLst/>
          </a:prstGeom>
          <a:noFill/>
        </p:spPr>
        <p:txBody>
          <a:bodyPr wrap="square">
            <a:spAutoFit/>
          </a:bodyPr>
          <a:lstStyle/>
          <a:p>
            <a:r>
              <a:rPr lang="en-US" sz="2400" dirty="0">
                <a:solidFill>
                  <a:schemeClr val="accent1"/>
                </a:solidFill>
                <a:latin typeface="+mj-lt"/>
              </a:rPr>
              <a:t>Lupin</a:t>
            </a:r>
            <a:endParaRPr lang="en-US" dirty="0">
              <a:solidFill>
                <a:schemeClr val="accent1"/>
              </a:solidFill>
              <a:latin typeface="+mj-lt"/>
            </a:endParaRPr>
          </a:p>
          <a:p>
            <a:r>
              <a:rPr lang="en-US" dirty="0">
                <a:latin typeface="+mj-lt"/>
              </a:rPr>
              <a:t>300 mg standalone P tablet</a:t>
            </a:r>
          </a:p>
          <a:p>
            <a:r>
              <a:rPr lang="en-US" dirty="0"/>
              <a:t>US$33.90 / 100-tablet pack</a:t>
            </a:r>
          </a:p>
          <a:p>
            <a:r>
              <a:rPr lang="en-US" dirty="0"/>
              <a:t>US$20 for a full course of 1HP</a:t>
            </a:r>
          </a:p>
        </p:txBody>
      </p:sp>
      <p:grpSp>
        <p:nvGrpSpPr>
          <p:cNvPr id="57" name="Group 56">
            <a:extLst>
              <a:ext uri="{FF2B5EF4-FFF2-40B4-BE49-F238E27FC236}">
                <a16:creationId xmlns:a16="http://schemas.microsoft.com/office/drawing/2014/main" id="{7BBF2C12-92E8-44A9-EF48-35651BE85F28}"/>
              </a:ext>
            </a:extLst>
          </p:cNvPr>
          <p:cNvGrpSpPr/>
          <p:nvPr/>
        </p:nvGrpSpPr>
        <p:grpSpPr>
          <a:xfrm>
            <a:off x="360644" y="5029872"/>
            <a:ext cx="2013218" cy="1099725"/>
            <a:chOff x="5488912" y="2991681"/>
            <a:chExt cx="2013218" cy="1099725"/>
          </a:xfrm>
        </p:grpSpPr>
        <p:sp>
          <p:nvSpPr>
            <p:cNvPr id="59" name="Oval 58">
              <a:extLst>
                <a:ext uri="{FF2B5EF4-FFF2-40B4-BE49-F238E27FC236}">
                  <a16:creationId xmlns:a16="http://schemas.microsoft.com/office/drawing/2014/main" id="{BE1650D1-EE65-6245-464B-C14EEA9BE304}"/>
                </a:ext>
              </a:extLst>
            </p:cNvPr>
            <p:cNvSpPr/>
            <p:nvPr/>
          </p:nvSpPr>
          <p:spPr>
            <a:xfrm>
              <a:off x="5945659" y="299168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35F1739B-D4AB-B35D-5405-8125CB635A0D}"/>
                </a:ext>
              </a:extLst>
            </p:cNvPr>
            <p:cNvGrpSpPr/>
            <p:nvPr/>
          </p:nvGrpSpPr>
          <p:grpSpPr>
            <a:xfrm>
              <a:off x="5488912" y="3009729"/>
              <a:ext cx="2013218" cy="599190"/>
              <a:chOff x="1816942" y="4683737"/>
              <a:chExt cx="1543829" cy="599190"/>
            </a:xfrm>
          </p:grpSpPr>
          <p:sp>
            <p:nvSpPr>
              <p:cNvPr id="61" name="TextBox 60">
                <a:extLst>
                  <a:ext uri="{FF2B5EF4-FFF2-40B4-BE49-F238E27FC236}">
                    <a16:creationId xmlns:a16="http://schemas.microsoft.com/office/drawing/2014/main" id="{CB23D1BF-114D-7F76-5480-B09D413FBCA9}"/>
                  </a:ext>
                </a:extLst>
              </p:cNvPr>
              <p:cNvSpPr txBox="1"/>
              <p:nvPr/>
            </p:nvSpPr>
            <p:spPr>
              <a:xfrm>
                <a:off x="1816942" y="4698152"/>
                <a:ext cx="1543829" cy="584775"/>
              </a:xfrm>
              <a:prstGeom prst="rect">
                <a:avLst/>
              </a:prstGeom>
              <a:noFill/>
            </p:spPr>
            <p:txBody>
              <a:bodyPr wrap="square" rtlCol="0">
                <a:spAutoFit/>
              </a:bodyPr>
              <a:lstStyle/>
              <a:p>
                <a:pPr algn="ctr"/>
                <a:r>
                  <a:rPr lang="en-US" sz="3200" spc="-300" dirty="0">
                    <a:solidFill>
                      <a:schemeClr val="accent1"/>
                    </a:solidFill>
                    <a:latin typeface="+mj-lt"/>
                  </a:rPr>
                  <a:t>$20</a:t>
                </a:r>
              </a:p>
            </p:txBody>
          </p:sp>
          <p:sp>
            <p:nvSpPr>
              <p:cNvPr id="62" name="TextBox 61">
                <a:extLst>
                  <a:ext uri="{FF2B5EF4-FFF2-40B4-BE49-F238E27FC236}">
                    <a16:creationId xmlns:a16="http://schemas.microsoft.com/office/drawing/2014/main" id="{5E309739-00C3-C3C4-E31E-D6B110314B3E}"/>
                  </a:ext>
                </a:extLst>
              </p:cNvPr>
              <p:cNvSpPr txBox="1"/>
              <p:nvPr/>
            </p:nvSpPr>
            <p:spPr>
              <a:xfrm>
                <a:off x="1816942" y="4683737"/>
                <a:ext cx="1506294" cy="584775"/>
              </a:xfrm>
              <a:prstGeom prst="rect">
                <a:avLst/>
              </a:prstGeom>
              <a:noFill/>
            </p:spPr>
            <p:txBody>
              <a:bodyPr wrap="square" rtlCol="0">
                <a:spAutoFit/>
              </a:bodyPr>
              <a:lstStyle/>
              <a:p>
                <a:pPr algn="ctr"/>
                <a:r>
                  <a:rPr lang="en-US" sz="3200" spc="-300" dirty="0">
                    <a:ln>
                      <a:solidFill>
                        <a:schemeClr val="tx1"/>
                      </a:solidFill>
                    </a:ln>
                    <a:noFill/>
                    <a:latin typeface="+mj-lt"/>
                  </a:rPr>
                  <a:t>$20</a:t>
                </a:r>
              </a:p>
            </p:txBody>
          </p:sp>
        </p:grpSp>
      </p:grpSp>
      <p:sp>
        <p:nvSpPr>
          <p:cNvPr id="67" name="TextBox 66">
            <a:extLst>
              <a:ext uri="{FF2B5EF4-FFF2-40B4-BE49-F238E27FC236}">
                <a16:creationId xmlns:a16="http://schemas.microsoft.com/office/drawing/2014/main" id="{5D35FC92-0851-2B20-25FC-2E7A96718290}"/>
              </a:ext>
            </a:extLst>
          </p:cNvPr>
          <p:cNvSpPr txBox="1"/>
          <p:nvPr/>
        </p:nvSpPr>
        <p:spPr>
          <a:xfrm>
            <a:off x="6609377" y="4114512"/>
            <a:ext cx="3634854" cy="1846659"/>
          </a:xfrm>
          <a:prstGeom prst="rect">
            <a:avLst/>
          </a:prstGeom>
          <a:noFill/>
        </p:spPr>
        <p:txBody>
          <a:bodyPr wrap="square">
            <a:spAutoFit/>
          </a:bodyPr>
          <a:lstStyle/>
          <a:p>
            <a:r>
              <a:rPr lang="en-US" sz="2400" dirty="0">
                <a:solidFill>
                  <a:schemeClr val="accent1"/>
                </a:solidFill>
                <a:latin typeface="+mj-lt"/>
              </a:rPr>
              <a:t>Macleods, Lupin</a:t>
            </a:r>
            <a:endParaRPr lang="en-US" dirty="0">
              <a:solidFill>
                <a:schemeClr val="accent1"/>
              </a:solidFill>
              <a:latin typeface="+mj-lt"/>
            </a:endParaRPr>
          </a:p>
          <a:p>
            <a:r>
              <a:rPr lang="en-US" dirty="0">
                <a:latin typeface="+mj-lt"/>
              </a:rPr>
              <a:t>50/75 mg HR fixed-dose combination tablet</a:t>
            </a:r>
          </a:p>
          <a:p>
            <a:r>
              <a:rPr lang="en-US" dirty="0"/>
              <a:t>US$3.95 / 84-tablet pack</a:t>
            </a:r>
          </a:p>
          <a:p>
            <a:r>
              <a:rPr lang="en-US" dirty="0"/>
              <a:t>US$10 per course of 3HR [assumes 15kg child]</a:t>
            </a:r>
          </a:p>
        </p:txBody>
      </p:sp>
      <p:grpSp>
        <p:nvGrpSpPr>
          <p:cNvPr id="69" name="Group 68">
            <a:extLst>
              <a:ext uri="{FF2B5EF4-FFF2-40B4-BE49-F238E27FC236}">
                <a16:creationId xmlns:a16="http://schemas.microsoft.com/office/drawing/2014/main" id="{1392EBCE-1104-0EA7-0158-674CD43B4058}"/>
              </a:ext>
            </a:extLst>
          </p:cNvPr>
          <p:cNvGrpSpPr/>
          <p:nvPr/>
        </p:nvGrpSpPr>
        <p:grpSpPr>
          <a:xfrm>
            <a:off x="9592197" y="4348429"/>
            <a:ext cx="2013218" cy="1099725"/>
            <a:chOff x="5488912" y="2991681"/>
            <a:chExt cx="2013218" cy="1099725"/>
          </a:xfrm>
        </p:grpSpPr>
        <p:sp>
          <p:nvSpPr>
            <p:cNvPr id="71" name="Oval 70">
              <a:extLst>
                <a:ext uri="{FF2B5EF4-FFF2-40B4-BE49-F238E27FC236}">
                  <a16:creationId xmlns:a16="http://schemas.microsoft.com/office/drawing/2014/main" id="{8BC3FB6A-AA49-F9F3-093E-B3DF2C1222D9}"/>
                </a:ext>
              </a:extLst>
            </p:cNvPr>
            <p:cNvSpPr/>
            <p:nvPr/>
          </p:nvSpPr>
          <p:spPr>
            <a:xfrm>
              <a:off x="5945659" y="299168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D63C6FB-AC74-6A2A-60DA-03A0F54EF37E}"/>
                </a:ext>
              </a:extLst>
            </p:cNvPr>
            <p:cNvGrpSpPr/>
            <p:nvPr/>
          </p:nvGrpSpPr>
          <p:grpSpPr>
            <a:xfrm>
              <a:off x="5488912" y="2995900"/>
              <a:ext cx="2013218" cy="613019"/>
              <a:chOff x="1816942" y="4669908"/>
              <a:chExt cx="1543829" cy="613019"/>
            </a:xfrm>
          </p:grpSpPr>
          <p:sp>
            <p:nvSpPr>
              <p:cNvPr id="73" name="TextBox 72">
                <a:extLst>
                  <a:ext uri="{FF2B5EF4-FFF2-40B4-BE49-F238E27FC236}">
                    <a16:creationId xmlns:a16="http://schemas.microsoft.com/office/drawing/2014/main" id="{BAB66283-1FF5-F4F1-5838-FB315F3EE486}"/>
                  </a:ext>
                </a:extLst>
              </p:cNvPr>
              <p:cNvSpPr txBox="1"/>
              <p:nvPr/>
            </p:nvSpPr>
            <p:spPr>
              <a:xfrm>
                <a:off x="1816942" y="4698152"/>
                <a:ext cx="1543829" cy="584775"/>
              </a:xfrm>
              <a:prstGeom prst="rect">
                <a:avLst/>
              </a:prstGeom>
              <a:noFill/>
            </p:spPr>
            <p:txBody>
              <a:bodyPr wrap="square" rtlCol="0">
                <a:spAutoFit/>
              </a:bodyPr>
              <a:lstStyle/>
              <a:p>
                <a:pPr algn="ctr"/>
                <a:r>
                  <a:rPr lang="en-US" sz="3200" spc="-300" dirty="0">
                    <a:solidFill>
                      <a:schemeClr val="accent1"/>
                    </a:solidFill>
                    <a:latin typeface="+mj-lt"/>
                  </a:rPr>
                  <a:t>$10</a:t>
                </a:r>
              </a:p>
            </p:txBody>
          </p:sp>
          <p:sp>
            <p:nvSpPr>
              <p:cNvPr id="74" name="TextBox 73">
                <a:extLst>
                  <a:ext uri="{FF2B5EF4-FFF2-40B4-BE49-F238E27FC236}">
                    <a16:creationId xmlns:a16="http://schemas.microsoft.com/office/drawing/2014/main" id="{DDD49621-C5F8-457B-9C60-FEAA88717222}"/>
                  </a:ext>
                </a:extLst>
              </p:cNvPr>
              <p:cNvSpPr txBox="1"/>
              <p:nvPr/>
            </p:nvSpPr>
            <p:spPr>
              <a:xfrm>
                <a:off x="1816942" y="4669908"/>
                <a:ext cx="1506294" cy="584775"/>
              </a:xfrm>
              <a:prstGeom prst="rect">
                <a:avLst/>
              </a:prstGeom>
              <a:noFill/>
            </p:spPr>
            <p:txBody>
              <a:bodyPr wrap="square" rtlCol="0">
                <a:spAutoFit/>
              </a:bodyPr>
              <a:lstStyle/>
              <a:p>
                <a:pPr algn="ctr"/>
                <a:r>
                  <a:rPr lang="en-US" sz="3200" spc="-300" dirty="0">
                    <a:ln>
                      <a:solidFill>
                        <a:schemeClr val="tx1"/>
                      </a:solidFill>
                    </a:ln>
                    <a:noFill/>
                    <a:latin typeface="+mj-lt"/>
                  </a:rPr>
                  <a:t>$10</a:t>
                </a:r>
              </a:p>
            </p:txBody>
          </p:sp>
        </p:grpSp>
      </p:grpSp>
      <p:grpSp>
        <p:nvGrpSpPr>
          <p:cNvPr id="16" name="Group 15">
            <a:extLst>
              <a:ext uri="{FF2B5EF4-FFF2-40B4-BE49-F238E27FC236}">
                <a16:creationId xmlns:a16="http://schemas.microsoft.com/office/drawing/2014/main" id="{4C5BE6B9-4653-89F1-C7FA-02621F4765A1}"/>
              </a:ext>
            </a:extLst>
          </p:cNvPr>
          <p:cNvGrpSpPr/>
          <p:nvPr/>
        </p:nvGrpSpPr>
        <p:grpSpPr>
          <a:xfrm>
            <a:off x="536944" y="1263040"/>
            <a:ext cx="11068471" cy="5027176"/>
            <a:chOff x="536944" y="1263040"/>
            <a:chExt cx="11068471" cy="5027176"/>
          </a:xfrm>
        </p:grpSpPr>
        <p:cxnSp>
          <p:nvCxnSpPr>
            <p:cNvPr id="78" name="Straight Connector 77">
              <a:extLst>
                <a:ext uri="{FF2B5EF4-FFF2-40B4-BE49-F238E27FC236}">
                  <a16:creationId xmlns:a16="http://schemas.microsoft.com/office/drawing/2014/main" id="{63E9E5B5-225A-D2AB-EF89-09978E118C70}"/>
                </a:ext>
              </a:extLst>
            </p:cNvPr>
            <p:cNvCxnSpPr>
              <a:cxnSpLocks/>
            </p:cNvCxnSpPr>
            <p:nvPr/>
          </p:nvCxnSpPr>
          <p:spPr>
            <a:xfrm>
              <a:off x="6310445" y="1263040"/>
              <a:ext cx="0" cy="5027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2B9F4F-2505-00B5-4D45-CFD3BBE556E8}"/>
                </a:ext>
              </a:extLst>
            </p:cNvPr>
            <p:cNvCxnSpPr>
              <a:cxnSpLocks/>
            </p:cNvCxnSpPr>
            <p:nvPr/>
          </p:nvCxnSpPr>
          <p:spPr>
            <a:xfrm>
              <a:off x="536944" y="4863363"/>
              <a:ext cx="5773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ACD06DA-0212-18F5-8B04-BC774E8FAD99}"/>
                </a:ext>
              </a:extLst>
            </p:cNvPr>
            <p:cNvCxnSpPr>
              <a:cxnSpLocks/>
            </p:cNvCxnSpPr>
            <p:nvPr/>
          </p:nvCxnSpPr>
          <p:spPr>
            <a:xfrm>
              <a:off x="595423" y="2949779"/>
              <a:ext cx="57150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40E038-BF7B-E1EC-34A6-4A36569548C5}"/>
                </a:ext>
              </a:extLst>
            </p:cNvPr>
            <p:cNvCxnSpPr>
              <a:cxnSpLocks/>
            </p:cNvCxnSpPr>
            <p:nvPr/>
          </p:nvCxnSpPr>
          <p:spPr>
            <a:xfrm>
              <a:off x="6301935" y="3915293"/>
              <a:ext cx="5303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A71B04B-BCD8-AB41-D16A-173D4561E3B2}"/>
                </a:ext>
              </a:extLst>
            </p:cNvPr>
            <p:cNvGrpSpPr/>
            <p:nvPr/>
          </p:nvGrpSpPr>
          <p:grpSpPr>
            <a:xfrm>
              <a:off x="6264725" y="1370795"/>
              <a:ext cx="91440" cy="428560"/>
              <a:chOff x="5810509" y="4712822"/>
              <a:chExt cx="91440" cy="428560"/>
            </a:xfrm>
          </p:grpSpPr>
          <p:sp>
            <p:nvSpPr>
              <p:cNvPr id="5" name="Oval 4">
                <a:extLst>
                  <a:ext uri="{FF2B5EF4-FFF2-40B4-BE49-F238E27FC236}">
                    <a16:creationId xmlns:a16="http://schemas.microsoft.com/office/drawing/2014/main" id="{9E8E2343-92F2-FF1C-C755-FD26F4AACC27}"/>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E897EE-6C4D-C10F-111F-461DFD5620F2}"/>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402E24-1BA2-9E6B-70E9-93FA470F9089}"/>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8C040C52-0BD9-74C9-1893-41C7A7CA67C3}"/>
                </a:ext>
              </a:extLst>
            </p:cNvPr>
            <p:cNvGrpSpPr/>
            <p:nvPr/>
          </p:nvGrpSpPr>
          <p:grpSpPr>
            <a:xfrm rot="16200000">
              <a:off x="5319634" y="4649083"/>
              <a:ext cx="91440" cy="428560"/>
              <a:chOff x="5810509" y="4712822"/>
              <a:chExt cx="91440" cy="428560"/>
            </a:xfrm>
          </p:grpSpPr>
          <p:sp>
            <p:nvSpPr>
              <p:cNvPr id="12" name="Oval 11">
                <a:extLst>
                  <a:ext uri="{FF2B5EF4-FFF2-40B4-BE49-F238E27FC236}">
                    <a16:creationId xmlns:a16="http://schemas.microsoft.com/office/drawing/2014/main" id="{4C099BE0-865F-5BD6-1D8B-04D4E754B854}"/>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CFCDF0-021F-1D1A-2F21-952B81D9B47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0A88B8C-6416-2C32-47DA-DD17CF928FB6}"/>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Graphic 16">
            <a:extLst>
              <a:ext uri="{FF2B5EF4-FFF2-40B4-BE49-F238E27FC236}">
                <a16:creationId xmlns:a16="http://schemas.microsoft.com/office/drawing/2014/main" id="{5A6E2194-E39C-9B50-0CAE-52D4671D3A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9231" y="4923777"/>
            <a:ext cx="819150" cy="552450"/>
          </a:xfrm>
          <a:prstGeom prst="rect">
            <a:avLst/>
          </a:prstGeom>
        </p:spPr>
      </p:pic>
      <p:pic>
        <p:nvPicPr>
          <p:cNvPr id="18" name="Graphic 17">
            <a:extLst>
              <a:ext uri="{FF2B5EF4-FFF2-40B4-BE49-F238E27FC236}">
                <a16:creationId xmlns:a16="http://schemas.microsoft.com/office/drawing/2014/main" id="{D165053B-390A-7E2E-6AC4-A9956EAE11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7118" y="5609610"/>
            <a:ext cx="819150" cy="552450"/>
          </a:xfrm>
          <a:prstGeom prst="rect">
            <a:avLst/>
          </a:prstGeom>
        </p:spPr>
      </p:pic>
      <p:sp>
        <p:nvSpPr>
          <p:cNvPr id="20" name="TextBox 19">
            <a:extLst>
              <a:ext uri="{FF2B5EF4-FFF2-40B4-BE49-F238E27FC236}">
                <a16:creationId xmlns:a16="http://schemas.microsoft.com/office/drawing/2014/main" id="{462F1E6A-DA7B-B478-9CA2-68CE3D966948}"/>
              </a:ext>
            </a:extLst>
          </p:cNvPr>
          <p:cNvSpPr txBox="1"/>
          <p:nvPr/>
        </p:nvSpPr>
        <p:spPr>
          <a:xfrm>
            <a:off x="6398534" y="6116715"/>
            <a:ext cx="5626931" cy="553998"/>
          </a:xfrm>
          <a:prstGeom prst="rect">
            <a:avLst/>
          </a:prstGeom>
          <a:noFill/>
        </p:spPr>
        <p:txBody>
          <a:bodyPr wrap="square">
            <a:spAutoFit/>
          </a:bodyPr>
          <a:lstStyle/>
          <a:p>
            <a:r>
              <a:rPr lang="en-US" sz="1000" dirty="0">
                <a:latin typeface="Arial" panose="020B0604020202020204" pitchFamily="34" charset="0"/>
              </a:rPr>
              <a:t>*</a:t>
            </a:r>
            <a:r>
              <a:rPr lang="en-US" sz="1000" b="0" i="0" dirty="0">
                <a:effectLst/>
                <a:latin typeface="Arial" panose="020B0604020202020204" pitchFamily="34" charset="0"/>
              </a:rPr>
              <a:t>Estimated regimen prices </a:t>
            </a:r>
            <a:r>
              <a:rPr lang="en-US" sz="1000" dirty="0">
                <a:effectLst/>
                <a:latin typeface="Arial" panose="020B0604020202020204" pitchFamily="34" charset="0"/>
                <a:cs typeface="Arial" panose="020B0604020202020204" pitchFamily="34" charset="0"/>
              </a:rPr>
              <a:t>are</a:t>
            </a:r>
            <a:r>
              <a:rPr lang="en-US" sz="1000" b="0" i="0" dirty="0">
                <a:effectLst/>
                <a:latin typeface="Arial" panose="020B0604020202020204" pitchFamily="34" charset="0"/>
              </a:rPr>
              <a:t> calculated using the average weighted price for each medicine (average weighted price account for the different prices for each supplier of that medicine weighted by the market share allocation received from each GDF tender).</a:t>
            </a:r>
            <a:endParaRPr lang="en-US" sz="1000" dirty="0"/>
          </a:p>
        </p:txBody>
      </p:sp>
      <p:grpSp>
        <p:nvGrpSpPr>
          <p:cNvPr id="56" name="Group 55">
            <a:extLst>
              <a:ext uri="{FF2B5EF4-FFF2-40B4-BE49-F238E27FC236}">
                <a16:creationId xmlns:a16="http://schemas.microsoft.com/office/drawing/2014/main" id="{D6A30F7C-BA1F-9883-9F33-8CA932EEE556}"/>
              </a:ext>
            </a:extLst>
          </p:cNvPr>
          <p:cNvGrpSpPr/>
          <p:nvPr/>
        </p:nvGrpSpPr>
        <p:grpSpPr>
          <a:xfrm>
            <a:off x="4139251" y="3356787"/>
            <a:ext cx="2013218" cy="1144058"/>
            <a:chOff x="4082782" y="3183676"/>
            <a:chExt cx="2013218" cy="1144058"/>
          </a:xfrm>
        </p:grpSpPr>
        <p:grpSp>
          <p:nvGrpSpPr>
            <p:cNvPr id="58" name="Group 57">
              <a:extLst>
                <a:ext uri="{FF2B5EF4-FFF2-40B4-BE49-F238E27FC236}">
                  <a16:creationId xmlns:a16="http://schemas.microsoft.com/office/drawing/2014/main" id="{D631E387-22B8-C65F-D24E-3780506983FF}"/>
                </a:ext>
              </a:extLst>
            </p:cNvPr>
            <p:cNvGrpSpPr/>
            <p:nvPr/>
          </p:nvGrpSpPr>
          <p:grpSpPr>
            <a:xfrm>
              <a:off x="4082782" y="3183676"/>
              <a:ext cx="2013218" cy="1099725"/>
              <a:chOff x="5488912" y="2991681"/>
              <a:chExt cx="2013218" cy="1099725"/>
            </a:xfrm>
          </p:grpSpPr>
          <p:sp>
            <p:nvSpPr>
              <p:cNvPr id="64" name="Oval 63">
                <a:extLst>
                  <a:ext uri="{FF2B5EF4-FFF2-40B4-BE49-F238E27FC236}">
                    <a16:creationId xmlns:a16="http://schemas.microsoft.com/office/drawing/2014/main" id="{2FF168F9-B89A-282D-DCFB-263E477F6D2E}"/>
                  </a:ext>
                </a:extLst>
              </p:cNvPr>
              <p:cNvSpPr/>
              <p:nvPr/>
            </p:nvSpPr>
            <p:spPr>
              <a:xfrm>
                <a:off x="5945659" y="2991681"/>
                <a:ext cx="1099725" cy="1099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4F5F2F5C-C0F4-6808-4A4C-0E31773FE56D}"/>
                  </a:ext>
                </a:extLst>
              </p:cNvPr>
              <p:cNvGrpSpPr/>
              <p:nvPr/>
            </p:nvGrpSpPr>
            <p:grpSpPr>
              <a:xfrm>
                <a:off x="5488912" y="3024144"/>
                <a:ext cx="2013218" cy="609175"/>
                <a:chOff x="1816942" y="4698152"/>
                <a:chExt cx="1543829" cy="609175"/>
              </a:xfrm>
            </p:grpSpPr>
            <p:sp>
              <p:nvSpPr>
                <p:cNvPr id="66" name="TextBox 65">
                  <a:extLst>
                    <a:ext uri="{FF2B5EF4-FFF2-40B4-BE49-F238E27FC236}">
                      <a16:creationId xmlns:a16="http://schemas.microsoft.com/office/drawing/2014/main" id="{556B2DC8-AACB-DC3C-2761-D08167C76792}"/>
                    </a:ext>
                  </a:extLst>
                </p:cNvPr>
                <p:cNvSpPr txBox="1"/>
                <p:nvPr/>
              </p:nvSpPr>
              <p:spPr>
                <a:xfrm>
                  <a:off x="1816942" y="4698152"/>
                  <a:ext cx="1543829" cy="584775"/>
                </a:xfrm>
                <a:prstGeom prst="rect">
                  <a:avLst/>
                </a:prstGeom>
                <a:noFill/>
              </p:spPr>
              <p:txBody>
                <a:bodyPr wrap="square" rtlCol="0">
                  <a:spAutoFit/>
                </a:bodyPr>
                <a:lstStyle/>
                <a:p>
                  <a:pPr algn="ctr"/>
                  <a:r>
                    <a:rPr lang="en-US" sz="3200" spc="-300" dirty="0">
                      <a:solidFill>
                        <a:schemeClr val="accent1"/>
                      </a:solidFill>
                      <a:latin typeface="+mj-lt"/>
                    </a:rPr>
                    <a:t>$10.96</a:t>
                  </a:r>
                </a:p>
              </p:txBody>
            </p:sp>
            <p:sp>
              <p:nvSpPr>
                <p:cNvPr id="68" name="TextBox 67">
                  <a:extLst>
                    <a:ext uri="{FF2B5EF4-FFF2-40B4-BE49-F238E27FC236}">
                      <a16:creationId xmlns:a16="http://schemas.microsoft.com/office/drawing/2014/main" id="{EB9D0C1D-B881-E19A-51BE-F9E70C34A7F0}"/>
                    </a:ext>
                  </a:extLst>
                </p:cNvPr>
                <p:cNvSpPr txBox="1"/>
                <p:nvPr/>
              </p:nvSpPr>
              <p:spPr>
                <a:xfrm>
                  <a:off x="1843036" y="4722552"/>
                  <a:ext cx="1506294" cy="584775"/>
                </a:xfrm>
                <a:prstGeom prst="rect">
                  <a:avLst/>
                </a:prstGeom>
                <a:noFill/>
              </p:spPr>
              <p:txBody>
                <a:bodyPr wrap="square" rtlCol="0">
                  <a:spAutoFit/>
                </a:bodyPr>
                <a:lstStyle/>
                <a:p>
                  <a:pPr algn="ctr"/>
                  <a:r>
                    <a:rPr lang="en-US" sz="3200" spc="-300" dirty="0">
                      <a:ln>
                        <a:solidFill>
                          <a:schemeClr val="tx1"/>
                        </a:solidFill>
                      </a:ln>
                      <a:noFill/>
                      <a:latin typeface="+mj-lt"/>
                    </a:rPr>
                    <a:t>$10.96</a:t>
                  </a:r>
                </a:p>
              </p:txBody>
            </p:sp>
          </p:grpSp>
        </p:grpSp>
        <p:pic>
          <p:nvPicPr>
            <p:cNvPr id="63" name="Graphic 62">
              <a:extLst>
                <a:ext uri="{FF2B5EF4-FFF2-40B4-BE49-F238E27FC236}">
                  <a16:creationId xmlns:a16="http://schemas.microsoft.com/office/drawing/2014/main" id="{A0677CA4-D32E-1B87-7C8E-3348B52C2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9023" y="3775284"/>
              <a:ext cx="819150" cy="552450"/>
            </a:xfrm>
            <a:prstGeom prst="rect">
              <a:avLst/>
            </a:prstGeom>
          </p:spPr>
        </p:pic>
      </p:grpSp>
    </p:spTree>
    <p:extLst>
      <p:ext uri="{BB962C8B-B14F-4D97-AF65-F5344CB8AC3E}">
        <p14:creationId xmlns:p14="http://schemas.microsoft.com/office/powerpoint/2010/main" val="299880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7CE830-AE86-5597-0EA6-A5C032681406}"/>
              </a:ext>
            </a:extLst>
          </p:cNvPr>
          <p:cNvSpPr/>
          <p:nvPr/>
        </p:nvSpPr>
        <p:spPr>
          <a:xfrm>
            <a:off x="0" y="2105247"/>
            <a:ext cx="12192000" cy="4268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16F2D49-4855-9ADE-3281-8F5570C287AD}"/>
              </a:ext>
            </a:extLst>
          </p:cNvPr>
          <p:cNvGrpSpPr/>
          <p:nvPr/>
        </p:nvGrpSpPr>
        <p:grpSpPr>
          <a:xfrm>
            <a:off x="432751" y="425307"/>
            <a:ext cx="10322081" cy="759234"/>
            <a:chOff x="432751" y="425307"/>
            <a:chExt cx="10322081" cy="759234"/>
          </a:xfrm>
        </p:grpSpPr>
        <p:sp>
          <p:nvSpPr>
            <p:cNvPr id="2" name="Rectangle 2">
              <a:extLst>
                <a:ext uri="{FF2B5EF4-FFF2-40B4-BE49-F238E27FC236}">
                  <a16:creationId xmlns:a16="http://schemas.microsoft.com/office/drawing/2014/main" id="{3581082A-BFF1-E027-E62F-0DB010B87D24}"/>
                </a:ext>
              </a:extLst>
            </p:cNvPr>
            <p:cNvSpPr txBox="1">
              <a:spLocks noChangeArrowheads="1"/>
            </p:cNvSpPr>
            <p:nvPr/>
          </p:nvSpPr>
          <p:spPr>
            <a:xfrm>
              <a:off x="432751" y="464286"/>
              <a:ext cx="1032208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solidFill>
                  <a:latin typeface="Arial Black" charset="0"/>
                  <a:ea typeface="Arial Black" charset="0"/>
                  <a:cs typeface="Arial Black" charset="0"/>
                </a:rPr>
                <a:t>S</a:t>
              </a:r>
              <a:r>
                <a:rPr lang="en-US" sz="3200" b="1" dirty="0">
                  <a:latin typeface="Arial Black" charset="0"/>
                  <a:ea typeface="Arial Black" charset="0"/>
                  <a:cs typeface="Arial Black" charset="0"/>
                </a:rPr>
                <a:t>TAFF, </a:t>
              </a:r>
              <a:r>
                <a:rPr lang="en-US" sz="3200" b="1" dirty="0">
                  <a:solidFill>
                    <a:schemeClr val="accent1"/>
                  </a:solidFill>
                  <a:latin typeface="Arial Black" charset="0"/>
                  <a:ea typeface="Arial Black" charset="0"/>
                  <a:cs typeface="Arial Black" charset="0"/>
                </a:rPr>
                <a:t>S</a:t>
              </a:r>
              <a:r>
                <a:rPr lang="en-US" sz="3200" b="1" dirty="0">
                  <a:latin typeface="Arial Black" charset="0"/>
                  <a:ea typeface="Arial Black" charset="0"/>
                  <a:cs typeface="Arial Black" charset="0"/>
                </a:rPr>
                <a:t>TUFF, </a:t>
              </a:r>
              <a:r>
                <a:rPr lang="en-US" sz="3200" b="1" dirty="0">
                  <a:solidFill>
                    <a:schemeClr val="accent1"/>
                  </a:solidFill>
                  <a:latin typeface="Arial Black" charset="0"/>
                  <a:ea typeface="Arial Black" charset="0"/>
                  <a:cs typeface="Arial Black" charset="0"/>
                </a:rPr>
                <a:t>S</a:t>
              </a:r>
              <a:r>
                <a:rPr lang="en-US" sz="3200" b="1" dirty="0">
                  <a:latin typeface="Arial Black" charset="0"/>
                  <a:ea typeface="Arial Black" charset="0"/>
                  <a:cs typeface="Arial Black" charset="0"/>
                </a:rPr>
                <a:t>PACE, </a:t>
              </a:r>
              <a:r>
                <a:rPr lang="en-US" sz="3200" b="1" dirty="0">
                  <a:solidFill>
                    <a:schemeClr val="accent1"/>
                  </a:solidFill>
                  <a:latin typeface="Arial Black" charset="0"/>
                  <a:ea typeface="Arial Black" charset="0"/>
                  <a:cs typeface="Arial Black" charset="0"/>
                </a:rPr>
                <a:t>S</a:t>
              </a:r>
              <a:r>
                <a:rPr lang="en-US" sz="3200" b="1" dirty="0">
                  <a:latin typeface="Arial Black" charset="0"/>
                  <a:ea typeface="Arial Black" charset="0"/>
                  <a:cs typeface="Arial Black" charset="0"/>
                </a:rPr>
                <a:t>YSTEMS, </a:t>
              </a:r>
              <a:r>
                <a:rPr lang="en-US" sz="3200" b="1" dirty="0">
                  <a:solidFill>
                    <a:schemeClr val="accent1"/>
                  </a:solidFill>
                  <a:latin typeface="Arial Black" charset="0"/>
                  <a:ea typeface="Arial Black" charset="0"/>
                  <a:cs typeface="Arial Black" charset="0"/>
                </a:rPr>
                <a:t>S</a:t>
              </a:r>
              <a:r>
                <a:rPr lang="en-US" sz="3200" b="1" dirty="0">
                  <a:latin typeface="Arial Black" charset="0"/>
                  <a:ea typeface="Arial Black" charset="0"/>
                  <a:cs typeface="Arial Black" charset="0"/>
                </a:rPr>
                <a:t>UPPORT</a:t>
              </a:r>
            </a:p>
          </p:txBody>
        </p:sp>
        <p:sp>
          <p:nvSpPr>
            <p:cNvPr id="6" name="TextBox 5">
              <a:extLst>
                <a:ext uri="{FF2B5EF4-FFF2-40B4-BE49-F238E27FC236}">
                  <a16:creationId xmlns:a16="http://schemas.microsoft.com/office/drawing/2014/main" id="{298E6F29-DB24-1DFF-F3CE-914B60175541}"/>
                </a:ext>
              </a:extLst>
            </p:cNvPr>
            <p:cNvSpPr txBox="1"/>
            <p:nvPr/>
          </p:nvSpPr>
          <p:spPr>
            <a:xfrm>
              <a:off x="448699" y="425310"/>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7" name="TextBox 6">
              <a:extLst>
                <a:ext uri="{FF2B5EF4-FFF2-40B4-BE49-F238E27FC236}">
                  <a16:creationId xmlns:a16="http://schemas.microsoft.com/office/drawing/2014/main" id="{A5610A87-5922-AB73-9807-66FC446EE44D}"/>
                </a:ext>
              </a:extLst>
            </p:cNvPr>
            <p:cNvSpPr txBox="1"/>
            <p:nvPr/>
          </p:nvSpPr>
          <p:spPr>
            <a:xfrm>
              <a:off x="2079024" y="430625"/>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8" name="TextBox 7">
              <a:extLst>
                <a:ext uri="{FF2B5EF4-FFF2-40B4-BE49-F238E27FC236}">
                  <a16:creationId xmlns:a16="http://schemas.microsoft.com/office/drawing/2014/main" id="{F6AC52B0-B060-4A82-0192-63A0DEA56082}"/>
                </a:ext>
              </a:extLst>
            </p:cNvPr>
            <p:cNvSpPr txBox="1"/>
            <p:nvPr/>
          </p:nvSpPr>
          <p:spPr>
            <a:xfrm>
              <a:off x="3757193" y="425309"/>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9" name="TextBox 8">
              <a:extLst>
                <a:ext uri="{FF2B5EF4-FFF2-40B4-BE49-F238E27FC236}">
                  <a16:creationId xmlns:a16="http://schemas.microsoft.com/office/drawing/2014/main" id="{0A2589BB-84C5-E9D9-8AA3-CE0F916980E5}"/>
                </a:ext>
              </a:extLst>
            </p:cNvPr>
            <p:cNvSpPr txBox="1"/>
            <p:nvPr/>
          </p:nvSpPr>
          <p:spPr>
            <a:xfrm>
              <a:off x="5502707" y="425308"/>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sp>
          <p:nvSpPr>
            <p:cNvPr id="10" name="TextBox 9">
              <a:extLst>
                <a:ext uri="{FF2B5EF4-FFF2-40B4-BE49-F238E27FC236}">
                  <a16:creationId xmlns:a16="http://schemas.microsoft.com/office/drawing/2014/main" id="{249F273C-8A26-1CB8-8FAE-C194C2660ECE}"/>
                </a:ext>
              </a:extLst>
            </p:cNvPr>
            <p:cNvSpPr txBox="1"/>
            <p:nvPr/>
          </p:nvSpPr>
          <p:spPr>
            <a:xfrm>
              <a:off x="7920459" y="425307"/>
              <a:ext cx="519666"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S</a:t>
              </a:r>
              <a:endParaRPr lang="en-US" dirty="0">
                <a:ln>
                  <a:solidFill>
                    <a:sysClr val="windowText" lastClr="000000"/>
                  </a:solidFill>
                </a:ln>
                <a:noFill/>
              </a:endParaRPr>
            </a:p>
          </p:txBody>
        </p:sp>
      </p:grpSp>
      <p:sp>
        <p:nvSpPr>
          <p:cNvPr id="13" name="TextBox 12">
            <a:extLst>
              <a:ext uri="{FF2B5EF4-FFF2-40B4-BE49-F238E27FC236}">
                <a16:creationId xmlns:a16="http://schemas.microsoft.com/office/drawing/2014/main" id="{D16FB4E9-A790-96C6-7189-552FACCA919A}"/>
              </a:ext>
            </a:extLst>
          </p:cNvPr>
          <p:cNvSpPr txBox="1"/>
          <p:nvPr/>
        </p:nvSpPr>
        <p:spPr>
          <a:xfrm>
            <a:off x="448699" y="2415625"/>
            <a:ext cx="2103120" cy="2831544"/>
          </a:xfrm>
          <a:prstGeom prst="rect">
            <a:avLst/>
          </a:prstGeom>
          <a:noFill/>
        </p:spPr>
        <p:txBody>
          <a:bodyPr wrap="square">
            <a:spAutoFit/>
          </a:bodyPr>
          <a:lstStyle/>
          <a:p>
            <a:pPr algn="l"/>
            <a:r>
              <a:rPr lang="en-US" sz="1800" b="1" dirty="0">
                <a:solidFill>
                  <a:srgbClr val="EF3E42"/>
                </a:solidFill>
                <a:latin typeface="+mj-lt"/>
                <a:cs typeface="Arial" panose="020B0604020202020204" pitchFamily="34" charset="0"/>
              </a:rPr>
              <a:t>STAFF</a:t>
            </a:r>
            <a:endParaRPr lang="en-US" b="1" dirty="0">
              <a:solidFill>
                <a:srgbClr val="EF3E42"/>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Healthcare &amp; community workers to conduct clinic and community based active case finding + household contact tracing activities; to conduct TB prevention literacy and awareness raising campaigns &amp; to support people requiring TPT.</a:t>
            </a:r>
          </a:p>
        </p:txBody>
      </p:sp>
      <p:sp>
        <p:nvSpPr>
          <p:cNvPr id="15" name="TextBox 14">
            <a:extLst>
              <a:ext uri="{FF2B5EF4-FFF2-40B4-BE49-F238E27FC236}">
                <a16:creationId xmlns:a16="http://schemas.microsoft.com/office/drawing/2014/main" id="{D77E8B3F-7FEC-EF2C-16E2-CFA25D1D85AD}"/>
              </a:ext>
            </a:extLst>
          </p:cNvPr>
          <p:cNvSpPr txBox="1"/>
          <p:nvPr/>
        </p:nvSpPr>
        <p:spPr>
          <a:xfrm>
            <a:off x="2806197" y="2415625"/>
            <a:ext cx="2103120" cy="2092881"/>
          </a:xfrm>
          <a:prstGeom prst="rect">
            <a:avLst/>
          </a:prstGeom>
          <a:noFill/>
        </p:spPr>
        <p:txBody>
          <a:bodyPr wrap="square">
            <a:spAutoFit/>
          </a:bodyPr>
          <a:lstStyle/>
          <a:p>
            <a:pPr algn="l"/>
            <a:r>
              <a:rPr lang="en-US" sz="1800" b="1" dirty="0">
                <a:solidFill>
                  <a:srgbClr val="EF3E42"/>
                </a:solidFill>
                <a:latin typeface="+mj-lt"/>
                <a:cs typeface="Arial" panose="020B0604020202020204" pitchFamily="34" charset="0"/>
              </a:rPr>
              <a:t>STUFF</a:t>
            </a:r>
            <a:r>
              <a:rPr lang="en-US" sz="1800" dirty="0">
                <a:solidFill>
                  <a:srgbClr val="EF3E42"/>
                </a:solidFill>
                <a:latin typeface="Arial" panose="020B0604020202020204" pitchFamily="34" charset="0"/>
                <a:cs typeface="Arial" panose="020B0604020202020204" pitchFamily="34" charset="0"/>
              </a:rPr>
              <a:t> </a:t>
            </a:r>
          </a:p>
          <a:p>
            <a:pPr algn="l"/>
            <a:r>
              <a:rPr lang="en-US" sz="1600" dirty="0">
                <a:latin typeface="Arial" panose="020B0604020202020204" pitchFamily="34" charset="0"/>
                <a:cs typeface="Arial" panose="020B0604020202020204" pitchFamily="34" charset="0"/>
              </a:rPr>
              <a:t>TB testing tools to rule out active TB disease; fit-for-purpose formulations to support TPT; community TB prevention literacy and awareness raising materials.</a:t>
            </a:r>
          </a:p>
        </p:txBody>
      </p:sp>
      <p:sp>
        <p:nvSpPr>
          <p:cNvPr id="17" name="TextBox 16">
            <a:extLst>
              <a:ext uri="{FF2B5EF4-FFF2-40B4-BE49-F238E27FC236}">
                <a16:creationId xmlns:a16="http://schemas.microsoft.com/office/drawing/2014/main" id="{7EBA1A92-9194-79EC-F55B-859002DE95CB}"/>
              </a:ext>
            </a:extLst>
          </p:cNvPr>
          <p:cNvSpPr txBox="1"/>
          <p:nvPr/>
        </p:nvSpPr>
        <p:spPr>
          <a:xfrm>
            <a:off x="5163695" y="2415625"/>
            <a:ext cx="2103120" cy="1600438"/>
          </a:xfrm>
          <a:prstGeom prst="rect">
            <a:avLst/>
          </a:prstGeom>
          <a:noFill/>
        </p:spPr>
        <p:txBody>
          <a:bodyPr wrap="square">
            <a:spAutoFit/>
          </a:bodyPr>
          <a:lstStyle/>
          <a:p>
            <a:pPr algn="l"/>
            <a:r>
              <a:rPr lang="en-US" sz="1800" b="1" dirty="0">
                <a:solidFill>
                  <a:srgbClr val="EF3E42"/>
                </a:solidFill>
                <a:latin typeface="+mj-lt"/>
                <a:cs typeface="Arial" panose="020B0604020202020204" pitchFamily="34" charset="0"/>
              </a:rPr>
              <a:t>SPACE</a:t>
            </a:r>
            <a:endParaRPr lang="en-US" b="1" dirty="0">
              <a:solidFill>
                <a:srgbClr val="EF3E42"/>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A place for people undergoing TB screening and testing; to collect TPT regimens; to meet with healthcare providers.</a:t>
            </a:r>
          </a:p>
        </p:txBody>
      </p:sp>
      <p:sp>
        <p:nvSpPr>
          <p:cNvPr id="18" name="TextBox 17">
            <a:extLst>
              <a:ext uri="{FF2B5EF4-FFF2-40B4-BE49-F238E27FC236}">
                <a16:creationId xmlns:a16="http://schemas.microsoft.com/office/drawing/2014/main" id="{57CB9A38-085F-8BF6-7DD0-FD8123D51BC1}"/>
              </a:ext>
            </a:extLst>
          </p:cNvPr>
          <p:cNvSpPr txBox="1"/>
          <p:nvPr/>
        </p:nvSpPr>
        <p:spPr>
          <a:xfrm>
            <a:off x="7521193" y="2401703"/>
            <a:ext cx="2103120" cy="3077766"/>
          </a:xfrm>
          <a:prstGeom prst="rect">
            <a:avLst/>
          </a:prstGeom>
          <a:noFill/>
        </p:spPr>
        <p:txBody>
          <a:bodyPr wrap="square">
            <a:spAutoFit/>
          </a:bodyPr>
          <a:lstStyle/>
          <a:p>
            <a:pPr algn="l"/>
            <a:r>
              <a:rPr lang="en-US" sz="1800" b="1" dirty="0">
                <a:solidFill>
                  <a:srgbClr val="EF3E42"/>
                </a:solidFill>
                <a:latin typeface="+mj-lt"/>
                <a:cs typeface="Arial" panose="020B0604020202020204" pitchFamily="34" charset="0"/>
              </a:rPr>
              <a:t>SYSTEMS</a:t>
            </a:r>
            <a:endParaRPr lang="en-US" b="1" dirty="0">
              <a:solidFill>
                <a:srgbClr val="EF3E42"/>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Updated national guidelines, medicines lists, and healthcare worker trainings; drug registration or waivers via National Regulatory Authorities; updated tenders to procure “stuff” to support TPT; differentiated service delivery (DSD). </a:t>
            </a:r>
          </a:p>
        </p:txBody>
      </p:sp>
      <p:sp>
        <p:nvSpPr>
          <p:cNvPr id="19" name="TextBox 18">
            <a:extLst>
              <a:ext uri="{FF2B5EF4-FFF2-40B4-BE49-F238E27FC236}">
                <a16:creationId xmlns:a16="http://schemas.microsoft.com/office/drawing/2014/main" id="{3B84278E-D5D7-0A0D-ABE2-EA578998601A}"/>
              </a:ext>
            </a:extLst>
          </p:cNvPr>
          <p:cNvSpPr txBox="1"/>
          <p:nvPr/>
        </p:nvSpPr>
        <p:spPr>
          <a:xfrm>
            <a:off x="9878691" y="2415625"/>
            <a:ext cx="2103120" cy="1600438"/>
          </a:xfrm>
          <a:prstGeom prst="rect">
            <a:avLst/>
          </a:prstGeom>
          <a:noFill/>
        </p:spPr>
        <p:txBody>
          <a:bodyPr wrap="square">
            <a:spAutoFit/>
          </a:bodyPr>
          <a:lstStyle/>
          <a:p>
            <a:pPr algn="l"/>
            <a:r>
              <a:rPr lang="en-US" sz="1800" b="1" dirty="0">
                <a:solidFill>
                  <a:srgbClr val="EF3E42"/>
                </a:solidFill>
                <a:latin typeface="+mj-lt"/>
                <a:cs typeface="Arial" panose="020B0604020202020204" pitchFamily="34" charset="0"/>
              </a:rPr>
              <a:t>SUPPORT</a:t>
            </a:r>
            <a:endParaRPr lang="en-US" b="1" dirty="0">
              <a:solidFill>
                <a:srgbClr val="EF3E42"/>
              </a:solidFill>
              <a:latin typeface="+mj-lt"/>
              <a:cs typeface="Arial" panose="020B0604020202020204" pitchFamily="34" charset="0"/>
            </a:endParaRPr>
          </a:p>
          <a:p>
            <a:pPr algn="l"/>
            <a:r>
              <a:rPr lang="en-US" sz="1600" dirty="0">
                <a:latin typeface="Arial" panose="020B0604020202020204" pitchFamily="34" charset="0"/>
                <a:cs typeface="Arial" panose="020B0604020202020204" pitchFamily="34" charset="0"/>
              </a:rPr>
              <a:t>Patient-centered models for household contact investigation (disclosure counseling) and people initiating TPT.</a:t>
            </a:r>
          </a:p>
        </p:txBody>
      </p:sp>
      <p:pic>
        <p:nvPicPr>
          <p:cNvPr id="22" name="Picture 21" descr="Shape, circle&#10;&#10;Description automatically generated">
            <a:extLst>
              <a:ext uri="{FF2B5EF4-FFF2-40B4-BE49-F238E27FC236}">
                <a16:creationId xmlns:a16="http://schemas.microsoft.com/office/drawing/2014/main" id="{9CA48A23-D859-6DFF-EED2-AEA98295C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9" y="1311188"/>
            <a:ext cx="1005840" cy="1005840"/>
          </a:xfrm>
          <a:prstGeom prst="rect">
            <a:avLst/>
          </a:prstGeom>
        </p:spPr>
      </p:pic>
      <p:pic>
        <p:nvPicPr>
          <p:cNvPr id="23" name="Picture 22" descr="Shape, circle&#10;&#10;Description automatically generated">
            <a:extLst>
              <a:ext uri="{FF2B5EF4-FFF2-40B4-BE49-F238E27FC236}">
                <a16:creationId xmlns:a16="http://schemas.microsoft.com/office/drawing/2014/main" id="{FCAB1FDF-DCCC-5A18-9D0A-E4E85D539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827" y="1311188"/>
            <a:ext cx="1005840" cy="1005840"/>
          </a:xfrm>
          <a:prstGeom prst="rect">
            <a:avLst/>
          </a:prstGeom>
        </p:spPr>
      </p:pic>
      <p:pic>
        <p:nvPicPr>
          <p:cNvPr id="24" name="Picture 23" descr="Shape, circle&#10;&#10;Description automatically generated">
            <a:extLst>
              <a:ext uri="{FF2B5EF4-FFF2-40B4-BE49-F238E27FC236}">
                <a16:creationId xmlns:a16="http://schemas.microsoft.com/office/drawing/2014/main" id="{C6CC1DEF-58E0-9AA0-A2CD-54BC4CA1E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230" y="1311188"/>
            <a:ext cx="1005840" cy="1005840"/>
          </a:xfrm>
          <a:prstGeom prst="rect">
            <a:avLst/>
          </a:prstGeom>
        </p:spPr>
      </p:pic>
      <p:pic>
        <p:nvPicPr>
          <p:cNvPr id="25" name="Picture 24" descr="Shape, circle&#10;&#10;Description automatically generated">
            <a:extLst>
              <a:ext uri="{FF2B5EF4-FFF2-40B4-BE49-F238E27FC236}">
                <a16:creationId xmlns:a16="http://schemas.microsoft.com/office/drawing/2014/main" id="{9886079D-F816-2885-1D2A-7528CF453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823" y="1311188"/>
            <a:ext cx="1005840" cy="1005840"/>
          </a:xfrm>
          <a:prstGeom prst="rect">
            <a:avLst/>
          </a:prstGeom>
        </p:spPr>
      </p:pic>
      <p:pic>
        <p:nvPicPr>
          <p:cNvPr id="26" name="Picture 25" descr="Shape, circle&#10;&#10;Description automatically generated">
            <a:extLst>
              <a:ext uri="{FF2B5EF4-FFF2-40B4-BE49-F238E27FC236}">
                <a16:creationId xmlns:a16="http://schemas.microsoft.com/office/drawing/2014/main" id="{79EB0AC9-BC9F-6CE5-6C4C-8C8D43AE3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321" y="1311188"/>
            <a:ext cx="1005840" cy="1005840"/>
          </a:xfrm>
          <a:prstGeom prst="rect">
            <a:avLst/>
          </a:prstGeom>
        </p:spPr>
      </p:pic>
      <p:pic>
        <p:nvPicPr>
          <p:cNvPr id="27" name="Graphic 26">
            <a:extLst>
              <a:ext uri="{FF2B5EF4-FFF2-40B4-BE49-F238E27FC236}">
                <a16:creationId xmlns:a16="http://schemas.microsoft.com/office/drawing/2014/main" id="{83F52F11-7F5E-5E84-5AC8-4136BE5D4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209" y="1519769"/>
            <a:ext cx="578079" cy="548640"/>
          </a:xfrm>
          <a:prstGeom prst="rect">
            <a:avLst/>
          </a:prstGeom>
        </p:spPr>
      </p:pic>
      <p:pic>
        <p:nvPicPr>
          <p:cNvPr id="29" name="Graphic 28">
            <a:extLst>
              <a:ext uri="{FF2B5EF4-FFF2-40B4-BE49-F238E27FC236}">
                <a16:creationId xmlns:a16="http://schemas.microsoft.com/office/drawing/2014/main" id="{EE1919A8-69CE-67AD-88DA-E06952B5FE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4708" y="1584724"/>
            <a:ext cx="478077" cy="457200"/>
          </a:xfrm>
          <a:prstGeom prst="rect">
            <a:avLst/>
          </a:prstGeom>
        </p:spPr>
      </p:pic>
      <p:pic>
        <p:nvPicPr>
          <p:cNvPr id="31" name="Graphic 30">
            <a:extLst>
              <a:ext uri="{FF2B5EF4-FFF2-40B4-BE49-F238E27FC236}">
                <a16:creationId xmlns:a16="http://schemas.microsoft.com/office/drawing/2014/main" id="{DD9A9B7E-CD4F-ACA5-2891-5D5E353D6D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71505" y="1598749"/>
            <a:ext cx="490025" cy="457200"/>
          </a:xfrm>
          <a:prstGeom prst="rect">
            <a:avLst/>
          </a:prstGeom>
        </p:spPr>
      </p:pic>
      <p:pic>
        <p:nvPicPr>
          <p:cNvPr id="33" name="Graphic 32">
            <a:extLst>
              <a:ext uri="{FF2B5EF4-FFF2-40B4-BE49-F238E27FC236}">
                <a16:creationId xmlns:a16="http://schemas.microsoft.com/office/drawing/2014/main" id="{769D54F7-F07D-A11C-F0D8-A8A1DF5CAD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2549" y="1552681"/>
            <a:ext cx="507576" cy="502920"/>
          </a:xfrm>
          <a:prstGeom prst="rect">
            <a:avLst/>
          </a:prstGeom>
        </p:spPr>
      </p:pic>
      <p:pic>
        <p:nvPicPr>
          <p:cNvPr id="35" name="Graphic 34">
            <a:extLst>
              <a:ext uri="{FF2B5EF4-FFF2-40B4-BE49-F238E27FC236}">
                <a16:creationId xmlns:a16="http://schemas.microsoft.com/office/drawing/2014/main" id="{91711EA1-B4B5-047C-ACB4-FCCDF19432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44090" y="1551569"/>
            <a:ext cx="553250" cy="548640"/>
          </a:xfrm>
          <a:prstGeom prst="rect">
            <a:avLst/>
          </a:prstGeom>
        </p:spPr>
      </p:pic>
    </p:spTree>
    <p:extLst>
      <p:ext uri="{BB962C8B-B14F-4D97-AF65-F5344CB8AC3E}">
        <p14:creationId xmlns:p14="http://schemas.microsoft.com/office/powerpoint/2010/main" val="428863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solidFill>
                <a:latin typeface="Arial Black" charset="0"/>
                <a:ea typeface="Arial Black" charset="0"/>
                <a:cs typeface="Arial Black" charset="0"/>
              </a:rPr>
              <a:t>WHAT CAN CIVIL SOCIETY ORGS &amp; COMMUNITY GROUPS DO? </a:t>
            </a:r>
          </a:p>
        </p:txBody>
      </p:sp>
      <p:sp>
        <p:nvSpPr>
          <p:cNvPr id="4" name="TextBox 3">
            <a:extLst>
              <a:ext uri="{FF2B5EF4-FFF2-40B4-BE49-F238E27FC236}">
                <a16:creationId xmlns:a16="http://schemas.microsoft.com/office/drawing/2014/main" id="{3BC3AE21-7397-5C29-5A37-AD9CFBE277C0}"/>
              </a:ext>
            </a:extLst>
          </p:cNvPr>
          <p:cNvSpPr txBox="1"/>
          <p:nvPr/>
        </p:nvSpPr>
        <p:spPr>
          <a:xfrm>
            <a:off x="1425272" y="1887301"/>
            <a:ext cx="3842468" cy="3508653"/>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Push for active case finding, contact tracing and rifapentine-based TPT to be included in National Guidelines and Strategic Plans (NSPs) and program budgets.</a:t>
            </a:r>
          </a:p>
          <a:p>
            <a:pPr algn="l">
              <a:spcAft>
                <a:spcPts val="3600"/>
              </a:spcAft>
            </a:pPr>
            <a:r>
              <a:rPr lang="en-US" sz="1800" dirty="0">
                <a:latin typeface="Arial" panose="020B0604020202020204" pitchFamily="34" charset="0"/>
                <a:cs typeface="Arial" panose="020B0604020202020204" pitchFamily="34" charset="0"/>
              </a:rPr>
              <a:t>Advocate for further rifapentine price reductions. </a:t>
            </a:r>
          </a:p>
          <a:p>
            <a:pPr algn="l">
              <a:spcAft>
                <a:spcPts val="3600"/>
              </a:spcAft>
            </a:pPr>
            <a:r>
              <a:rPr lang="en-US" sz="1800" dirty="0">
                <a:latin typeface="Arial" panose="020B0604020202020204" pitchFamily="34" charset="0"/>
                <a:cs typeface="Arial" panose="020B0604020202020204" pitchFamily="34" charset="0"/>
              </a:rPr>
              <a:t>Encourage entry of more generic suppliers of rifapentine. </a:t>
            </a:r>
          </a:p>
        </p:txBody>
      </p:sp>
      <p:sp>
        <p:nvSpPr>
          <p:cNvPr id="7" name="TextBox 6">
            <a:extLst>
              <a:ext uri="{FF2B5EF4-FFF2-40B4-BE49-F238E27FC236}">
                <a16:creationId xmlns:a16="http://schemas.microsoft.com/office/drawing/2014/main" id="{EC16CD97-E9D1-BC62-7C78-D05CF804BB2F}"/>
              </a:ext>
            </a:extLst>
          </p:cNvPr>
          <p:cNvSpPr txBox="1"/>
          <p:nvPr/>
        </p:nvSpPr>
        <p:spPr>
          <a:xfrm>
            <a:off x="6828186" y="1883513"/>
            <a:ext cx="4755874" cy="4247317"/>
          </a:xfrm>
          <a:prstGeom prst="rect">
            <a:avLst/>
          </a:prstGeom>
          <a:noFill/>
        </p:spPr>
        <p:txBody>
          <a:bodyPr wrap="square">
            <a:spAutoFit/>
          </a:bodyPr>
          <a:lstStyle/>
          <a:p>
            <a:pPr>
              <a:spcAft>
                <a:spcPts val="3600"/>
              </a:spcAft>
            </a:pPr>
            <a:r>
              <a:rPr lang="en-US" sz="1800" dirty="0">
                <a:latin typeface="Arial" panose="020B0604020202020204" pitchFamily="34" charset="0"/>
                <a:cs typeface="Arial" panose="020B0604020202020204" pitchFamily="34" charset="0"/>
              </a:rPr>
              <a:t>Advocate for generics to develop and register a pediatric formulation of rifapentine (150 mg scored dispersible tablet). </a:t>
            </a:r>
          </a:p>
          <a:p>
            <a:pPr algn="l">
              <a:spcAft>
                <a:spcPts val="3600"/>
              </a:spcAft>
            </a:pPr>
            <a:r>
              <a:rPr lang="en-US" sz="1800" dirty="0">
                <a:latin typeface="Arial" panose="020B0604020202020204" pitchFamily="34" charset="0"/>
                <a:cs typeface="Arial" panose="020B0604020202020204" pitchFamily="34" charset="0"/>
              </a:rPr>
              <a:t>Monitor TPT availability and implementation (e.g., via community led monitoring mechanisms). </a:t>
            </a:r>
          </a:p>
          <a:p>
            <a:pPr algn="l">
              <a:spcAft>
                <a:spcPts val="3600"/>
              </a:spcAft>
            </a:pPr>
            <a:r>
              <a:rPr lang="en-US" sz="1800" dirty="0">
                <a:latin typeface="Arial" panose="020B0604020202020204" pitchFamily="34" charset="0"/>
                <a:cs typeface="Arial" panose="020B0604020202020204" pitchFamily="34" charset="0"/>
              </a:rPr>
              <a:t>Create demand for rifapentine-based TPT in communities. </a:t>
            </a:r>
          </a:p>
          <a:p>
            <a:pPr algn="l">
              <a:spcAft>
                <a:spcPts val="3600"/>
              </a:spcAft>
            </a:pPr>
            <a:r>
              <a:rPr lang="en-US" sz="1800" dirty="0">
                <a:latin typeface="Arial" panose="020B0604020202020204" pitchFamily="34" charset="0"/>
                <a:cs typeface="Arial" panose="020B0604020202020204" pitchFamily="34" charset="0"/>
              </a:rPr>
              <a:t>Ask governments to scale-up 3HP and 1HP via patient-centered systems of care. </a:t>
            </a:r>
          </a:p>
        </p:txBody>
      </p:sp>
      <p:grpSp>
        <p:nvGrpSpPr>
          <p:cNvPr id="36" name="Group 35">
            <a:extLst>
              <a:ext uri="{FF2B5EF4-FFF2-40B4-BE49-F238E27FC236}">
                <a16:creationId xmlns:a16="http://schemas.microsoft.com/office/drawing/2014/main" id="{0A226FFA-C472-9025-77D5-EB6A12DCDFBA}"/>
              </a:ext>
            </a:extLst>
          </p:cNvPr>
          <p:cNvGrpSpPr/>
          <p:nvPr/>
        </p:nvGrpSpPr>
        <p:grpSpPr>
          <a:xfrm>
            <a:off x="510795" y="1855435"/>
            <a:ext cx="765809" cy="822960"/>
            <a:chOff x="510795" y="1855435"/>
            <a:chExt cx="765809" cy="822960"/>
          </a:xfrm>
        </p:grpSpPr>
        <p:sp>
          <p:nvSpPr>
            <p:cNvPr id="10" name="Oval 9">
              <a:extLst>
                <a:ext uri="{FF2B5EF4-FFF2-40B4-BE49-F238E27FC236}">
                  <a16:creationId xmlns:a16="http://schemas.microsoft.com/office/drawing/2014/main" id="{4D42E563-664F-46A1-9FAD-5DE32EE493E0}"/>
                </a:ext>
              </a:extLst>
            </p:cNvPr>
            <p:cNvSpPr/>
            <p:nvPr/>
          </p:nvSpPr>
          <p:spPr>
            <a:xfrm>
              <a:off x="514113" y="1862593"/>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667DE48E-F60F-2EA2-F159-91607269E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795" y="1855435"/>
              <a:ext cx="765809" cy="822960"/>
            </a:xfrm>
            <a:prstGeom prst="rect">
              <a:avLst/>
            </a:prstGeom>
          </p:spPr>
        </p:pic>
      </p:grpSp>
      <p:grpSp>
        <p:nvGrpSpPr>
          <p:cNvPr id="34" name="Group 33">
            <a:extLst>
              <a:ext uri="{FF2B5EF4-FFF2-40B4-BE49-F238E27FC236}">
                <a16:creationId xmlns:a16="http://schemas.microsoft.com/office/drawing/2014/main" id="{76E0A7F3-39BF-DE39-4179-88F6E59F5BDD}"/>
              </a:ext>
            </a:extLst>
          </p:cNvPr>
          <p:cNvGrpSpPr/>
          <p:nvPr/>
        </p:nvGrpSpPr>
        <p:grpSpPr>
          <a:xfrm>
            <a:off x="340083" y="3604095"/>
            <a:ext cx="894285" cy="842335"/>
            <a:chOff x="340083" y="3604095"/>
            <a:chExt cx="894285" cy="842335"/>
          </a:xfrm>
        </p:grpSpPr>
        <p:sp>
          <p:nvSpPr>
            <p:cNvPr id="3" name="Oval 2">
              <a:extLst>
                <a:ext uri="{FF2B5EF4-FFF2-40B4-BE49-F238E27FC236}">
                  <a16:creationId xmlns:a16="http://schemas.microsoft.com/office/drawing/2014/main" id="{6C0F48D0-7ED1-B6CF-B430-C4DE7BA28984}"/>
                </a:ext>
              </a:extLst>
            </p:cNvPr>
            <p:cNvSpPr/>
            <p:nvPr/>
          </p:nvSpPr>
          <p:spPr>
            <a:xfrm>
              <a:off x="514113" y="3674823"/>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Megaphone1 with solid fill">
              <a:extLst>
                <a:ext uri="{FF2B5EF4-FFF2-40B4-BE49-F238E27FC236}">
                  <a16:creationId xmlns:a16="http://schemas.microsoft.com/office/drawing/2014/main" id="{91AF0830-627B-17D8-AB54-FC2FC22E9C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083" y="3604095"/>
              <a:ext cx="822960" cy="822960"/>
            </a:xfrm>
            <a:prstGeom prst="rect">
              <a:avLst/>
            </a:prstGeom>
          </p:spPr>
        </p:pic>
        <p:pic>
          <p:nvPicPr>
            <p:cNvPr id="62" name="Graphic 61" descr="Megaphone1 outline">
              <a:extLst>
                <a:ext uri="{FF2B5EF4-FFF2-40B4-BE49-F238E27FC236}">
                  <a16:creationId xmlns:a16="http://schemas.microsoft.com/office/drawing/2014/main" id="{3F4C72DE-C023-8A99-00D8-F9BDA30CAB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777" y="3623470"/>
              <a:ext cx="822960" cy="822960"/>
            </a:xfrm>
            <a:prstGeom prst="rect">
              <a:avLst/>
            </a:prstGeom>
          </p:spPr>
        </p:pic>
      </p:grpSp>
      <p:grpSp>
        <p:nvGrpSpPr>
          <p:cNvPr id="32" name="Group 31">
            <a:extLst>
              <a:ext uri="{FF2B5EF4-FFF2-40B4-BE49-F238E27FC236}">
                <a16:creationId xmlns:a16="http://schemas.microsoft.com/office/drawing/2014/main" id="{80E9277F-1CA5-C5A2-2AD5-9134F82DB4CF}"/>
              </a:ext>
            </a:extLst>
          </p:cNvPr>
          <p:cNvGrpSpPr/>
          <p:nvPr/>
        </p:nvGrpSpPr>
        <p:grpSpPr>
          <a:xfrm>
            <a:off x="514112" y="4718437"/>
            <a:ext cx="762492" cy="782041"/>
            <a:chOff x="514112" y="4718437"/>
            <a:chExt cx="762492" cy="782041"/>
          </a:xfrm>
        </p:grpSpPr>
        <p:sp>
          <p:nvSpPr>
            <p:cNvPr id="5" name="Oval 4">
              <a:extLst>
                <a:ext uri="{FF2B5EF4-FFF2-40B4-BE49-F238E27FC236}">
                  <a16:creationId xmlns:a16="http://schemas.microsoft.com/office/drawing/2014/main" id="{A0F7FD18-3EB8-2683-1149-D77E62A5B072}"/>
                </a:ext>
              </a:extLst>
            </p:cNvPr>
            <p:cNvSpPr/>
            <p:nvPr/>
          </p:nvSpPr>
          <p:spPr>
            <a:xfrm>
              <a:off x="514112" y="471843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CDB9E99-C0F8-8FD7-1BBA-E36AE13E85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137" y="4894191"/>
              <a:ext cx="627467" cy="606287"/>
            </a:xfrm>
            <a:prstGeom prst="rect">
              <a:avLst/>
            </a:prstGeom>
          </p:spPr>
        </p:pic>
      </p:grpSp>
      <p:sp>
        <p:nvSpPr>
          <p:cNvPr id="6" name="Oval 5">
            <a:extLst>
              <a:ext uri="{FF2B5EF4-FFF2-40B4-BE49-F238E27FC236}">
                <a16:creationId xmlns:a16="http://schemas.microsoft.com/office/drawing/2014/main" id="{BBCD8260-909F-C60A-A57A-C72B7E5E97D4}"/>
              </a:ext>
            </a:extLst>
          </p:cNvPr>
          <p:cNvSpPr/>
          <p:nvPr/>
        </p:nvSpPr>
        <p:spPr>
          <a:xfrm>
            <a:off x="5964073" y="1965297"/>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C608B7AA-F70F-F175-8792-10B43ACB65FD}"/>
              </a:ext>
            </a:extLst>
          </p:cNvPr>
          <p:cNvGrpSpPr/>
          <p:nvPr/>
        </p:nvGrpSpPr>
        <p:grpSpPr>
          <a:xfrm>
            <a:off x="5776453" y="3120886"/>
            <a:ext cx="951178" cy="931294"/>
            <a:chOff x="5776453" y="3120886"/>
            <a:chExt cx="951178" cy="931294"/>
          </a:xfrm>
        </p:grpSpPr>
        <p:sp>
          <p:nvSpPr>
            <p:cNvPr id="8" name="Oval 7">
              <a:extLst>
                <a:ext uri="{FF2B5EF4-FFF2-40B4-BE49-F238E27FC236}">
                  <a16:creationId xmlns:a16="http://schemas.microsoft.com/office/drawing/2014/main" id="{A3EF6BC5-6F41-3FBD-0EC5-511481356444}"/>
                </a:ext>
              </a:extLst>
            </p:cNvPr>
            <p:cNvSpPr/>
            <p:nvPr/>
          </p:nvSpPr>
          <p:spPr>
            <a:xfrm>
              <a:off x="5964071" y="3281499"/>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Magnifying glass with solid fill">
              <a:extLst>
                <a:ext uri="{FF2B5EF4-FFF2-40B4-BE49-F238E27FC236}">
                  <a16:creationId xmlns:a16="http://schemas.microsoft.com/office/drawing/2014/main" id="{A4EF9A0F-330C-1225-79BA-9AC75C84CD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13231" y="3120886"/>
              <a:ext cx="914400" cy="914400"/>
            </a:xfrm>
            <a:prstGeom prst="rect">
              <a:avLst/>
            </a:prstGeom>
          </p:spPr>
        </p:pic>
        <p:pic>
          <p:nvPicPr>
            <p:cNvPr id="19" name="Graphic 18" descr="Magnifying glass outline">
              <a:extLst>
                <a:ext uri="{FF2B5EF4-FFF2-40B4-BE49-F238E27FC236}">
                  <a16:creationId xmlns:a16="http://schemas.microsoft.com/office/drawing/2014/main" id="{AF637F1D-8622-DE8E-0680-C37506729E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76453" y="3137780"/>
              <a:ext cx="914400" cy="914400"/>
            </a:xfrm>
            <a:prstGeom prst="rect">
              <a:avLst/>
            </a:prstGeom>
          </p:spPr>
        </p:pic>
      </p:grpSp>
      <p:grpSp>
        <p:nvGrpSpPr>
          <p:cNvPr id="40" name="Group 39">
            <a:extLst>
              <a:ext uri="{FF2B5EF4-FFF2-40B4-BE49-F238E27FC236}">
                <a16:creationId xmlns:a16="http://schemas.microsoft.com/office/drawing/2014/main" id="{394630BF-CC4A-4FED-FF43-D0F25DD54EDA}"/>
              </a:ext>
            </a:extLst>
          </p:cNvPr>
          <p:cNvGrpSpPr/>
          <p:nvPr/>
        </p:nvGrpSpPr>
        <p:grpSpPr>
          <a:xfrm>
            <a:off x="5820209" y="4390524"/>
            <a:ext cx="864116" cy="768051"/>
            <a:chOff x="5820209" y="4390524"/>
            <a:chExt cx="864116" cy="768051"/>
          </a:xfrm>
        </p:grpSpPr>
        <p:sp>
          <p:nvSpPr>
            <p:cNvPr id="9" name="Oval 8">
              <a:extLst>
                <a:ext uri="{FF2B5EF4-FFF2-40B4-BE49-F238E27FC236}">
                  <a16:creationId xmlns:a16="http://schemas.microsoft.com/office/drawing/2014/main" id="{6CB329EC-A684-BD50-30F4-B03F07E02A8E}"/>
                </a:ext>
              </a:extLst>
            </p:cNvPr>
            <p:cNvSpPr/>
            <p:nvPr/>
          </p:nvSpPr>
          <p:spPr>
            <a:xfrm>
              <a:off x="5964070" y="4395078"/>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Bar graph with upward trend with solid fill">
              <a:extLst>
                <a:ext uri="{FF2B5EF4-FFF2-40B4-BE49-F238E27FC236}">
                  <a16:creationId xmlns:a16="http://schemas.microsoft.com/office/drawing/2014/main" id="{1D98A4D8-C998-EB31-57A8-074E15692F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20209" y="4427055"/>
              <a:ext cx="731520" cy="731520"/>
            </a:xfrm>
            <a:prstGeom prst="rect">
              <a:avLst/>
            </a:prstGeom>
          </p:spPr>
        </p:pic>
        <p:pic>
          <p:nvPicPr>
            <p:cNvPr id="29" name="Graphic 28" descr="Bar graph with upward trend outline">
              <a:extLst>
                <a:ext uri="{FF2B5EF4-FFF2-40B4-BE49-F238E27FC236}">
                  <a16:creationId xmlns:a16="http://schemas.microsoft.com/office/drawing/2014/main" id="{42AA4E3D-78F4-45DD-A621-8F46E94489E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864682" y="4390524"/>
              <a:ext cx="731520" cy="731520"/>
            </a:xfrm>
            <a:prstGeom prst="rect">
              <a:avLst/>
            </a:prstGeom>
          </p:spPr>
        </p:pic>
      </p:grpSp>
      <p:grpSp>
        <p:nvGrpSpPr>
          <p:cNvPr id="41" name="Group 40">
            <a:extLst>
              <a:ext uri="{FF2B5EF4-FFF2-40B4-BE49-F238E27FC236}">
                <a16:creationId xmlns:a16="http://schemas.microsoft.com/office/drawing/2014/main" id="{805DCFBA-5278-C863-6108-FA95984E04DE}"/>
              </a:ext>
            </a:extLst>
          </p:cNvPr>
          <p:cNvGrpSpPr/>
          <p:nvPr/>
        </p:nvGrpSpPr>
        <p:grpSpPr>
          <a:xfrm>
            <a:off x="5834265" y="5438692"/>
            <a:ext cx="850059" cy="861057"/>
            <a:chOff x="5834265" y="5438692"/>
            <a:chExt cx="850059" cy="861057"/>
          </a:xfrm>
        </p:grpSpPr>
        <p:sp>
          <p:nvSpPr>
            <p:cNvPr id="14" name="Oval 13">
              <a:extLst>
                <a:ext uri="{FF2B5EF4-FFF2-40B4-BE49-F238E27FC236}">
                  <a16:creationId xmlns:a16="http://schemas.microsoft.com/office/drawing/2014/main" id="{CD573D88-0FB2-39E9-FFCD-5802C05301A2}"/>
                </a:ext>
              </a:extLst>
            </p:cNvPr>
            <p:cNvSpPr/>
            <p:nvPr/>
          </p:nvSpPr>
          <p:spPr>
            <a:xfrm>
              <a:off x="5964069" y="5438692"/>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9D5947CC-1EB5-E9A4-6FA8-10D992B9444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34265" y="5568229"/>
              <a:ext cx="747562" cy="731520"/>
            </a:xfrm>
            <a:prstGeom prst="rect">
              <a:avLst/>
            </a:prstGeom>
          </p:spPr>
        </p:pic>
      </p:grpSp>
      <p:grpSp>
        <p:nvGrpSpPr>
          <p:cNvPr id="42" name="Group 41">
            <a:extLst>
              <a:ext uri="{FF2B5EF4-FFF2-40B4-BE49-F238E27FC236}">
                <a16:creationId xmlns:a16="http://schemas.microsoft.com/office/drawing/2014/main" id="{F61AA663-2D28-F9C5-2B70-809B2037331C}"/>
              </a:ext>
            </a:extLst>
          </p:cNvPr>
          <p:cNvGrpSpPr/>
          <p:nvPr/>
        </p:nvGrpSpPr>
        <p:grpSpPr>
          <a:xfrm>
            <a:off x="432752" y="1789041"/>
            <a:ext cx="11250696" cy="4656482"/>
            <a:chOff x="432752" y="1789041"/>
            <a:chExt cx="11250696" cy="4656482"/>
          </a:xfrm>
        </p:grpSpPr>
        <p:grpSp>
          <p:nvGrpSpPr>
            <p:cNvPr id="30" name="Group 29">
              <a:extLst>
                <a:ext uri="{FF2B5EF4-FFF2-40B4-BE49-F238E27FC236}">
                  <a16:creationId xmlns:a16="http://schemas.microsoft.com/office/drawing/2014/main" id="{3DBFF525-1A74-3BC4-9609-7E6F8163A511}"/>
                </a:ext>
              </a:extLst>
            </p:cNvPr>
            <p:cNvGrpSpPr/>
            <p:nvPr/>
          </p:nvGrpSpPr>
          <p:grpSpPr>
            <a:xfrm>
              <a:off x="432752" y="1789041"/>
              <a:ext cx="11250696" cy="4656482"/>
              <a:chOff x="432752" y="1789041"/>
              <a:chExt cx="11250696" cy="4656482"/>
            </a:xfrm>
          </p:grpSpPr>
          <p:grpSp>
            <p:nvGrpSpPr>
              <p:cNvPr id="37" name="Group 36">
                <a:extLst>
                  <a:ext uri="{FF2B5EF4-FFF2-40B4-BE49-F238E27FC236}">
                    <a16:creationId xmlns:a16="http://schemas.microsoft.com/office/drawing/2014/main" id="{1EE14F54-F33D-F33D-4D49-0075E24FABCB}"/>
                  </a:ext>
                </a:extLst>
              </p:cNvPr>
              <p:cNvGrpSpPr/>
              <p:nvPr/>
            </p:nvGrpSpPr>
            <p:grpSpPr>
              <a:xfrm>
                <a:off x="432752" y="1789041"/>
                <a:ext cx="11250696" cy="4656482"/>
                <a:chOff x="432752" y="1789041"/>
                <a:chExt cx="11250696" cy="4656482"/>
              </a:xfrm>
            </p:grpSpPr>
            <p:cxnSp>
              <p:nvCxnSpPr>
                <p:cNvPr id="16" name="Straight Connector 15">
                  <a:extLst>
                    <a:ext uri="{FF2B5EF4-FFF2-40B4-BE49-F238E27FC236}">
                      <a16:creationId xmlns:a16="http://schemas.microsoft.com/office/drawing/2014/main" id="{614DC71F-2B6C-648D-BA47-A60091EA6450}"/>
                    </a:ext>
                  </a:extLst>
                </p:cNvPr>
                <p:cNvCxnSpPr/>
                <p:nvPr/>
              </p:nvCxnSpPr>
              <p:spPr>
                <a:xfrm>
                  <a:off x="5551002" y="1789041"/>
                  <a:ext cx="0" cy="4656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DC28FF-70A8-BA9D-7400-780EABD7C55A}"/>
                    </a:ext>
                  </a:extLst>
                </p:cNvPr>
                <p:cNvCxnSpPr/>
                <p:nvPr/>
              </p:nvCxnSpPr>
              <p:spPr>
                <a:xfrm flipH="1">
                  <a:off x="432752" y="3538330"/>
                  <a:ext cx="5118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9C1BC8-E772-0A78-1B9A-B329A5BCE8B1}"/>
                    </a:ext>
                  </a:extLst>
                </p:cNvPr>
                <p:cNvCxnSpPr/>
                <p:nvPr/>
              </p:nvCxnSpPr>
              <p:spPr>
                <a:xfrm flipH="1">
                  <a:off x="432752" y="4555434"/>
                  <a:ext cx="5118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4F39577-8751-2FD8-25A4-73345FDA1D7D}"/>
                    </a:ext>
                  </a:extLst>
                </p:cNvPr>
                <p:cNvCxnSpPr>
                  <a:cxnSpLocks/>
                </p:cNvCxnSpPr>
                <p:nvPr/>
              </p:nvCxnSpPr>
              <p:spPr>
                <a:xfrm flipH="1">
                  <a:off x="5551002" y="2970143"/>
                  <a:ext cx="6132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DEE6E1F-6FD3-207C-0834-13419F755CF7}"/>
                    </a:ext>
                  </a:extLst>
                </p:cNvPr>
                <p:cNvCxnSpPr>
                  <a:cxnSpLocks/>
                </p:cNvCxnSpPr>
                <p:nvPr/>
              </p:nvCxnSpPr>
              <p:spPr>
                <a:xfrm flipH="1">
                  <a:off x="5551002" y="4200938"/>
                  <a:ext cx="6132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82D911-A395-0DDD-50CA-DC228AAE11CD}"/>
                    </a:ext>
                  </a:extLst>
                </p:cNvPr>
                <p:cNvCxnSpPr>
                  <a:cxnSpLocks/>
                </p:cNvCxnSpPr>
                <p:nvPr/>
              </p:nvCxnSpPr>
              <p:spPr>
                <a:xfrm flipH="1">
                  <a:off x="5551002" y="5279335"/>
                  <a:ext cx="6132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BC706AF-BC9D-3DFA-7429-EDBEDD8B833D}"/>
                  </a:ext>
                </a:extLst>
              </p:cNvPr>
              <p:cNvGrpSpPr/>
              <p:nvPr/>
            </p:nvGrpSpPr>
            <p:grpSpPr>
              <a:xfrm>
                <a:off x="5505282" y="2136452"/>
                <a:ext cx="91440" cy="428560"/>
                <a:chOff x="5810509" y="4712822"/>
                <a:chExt cx="91440" cy="428560"/>
              </a:xfrm>
            </p:grpSpPr>
            <p:sp>
              <p:nvSpPr>
                <p:cNvPr id="13" name="Oval 12">
                  <a:extLst>
                    <a:ext uri="{FF2B5EF4-FFF2-40B4-BE49-F238E27FC236}">
                      <a16:creationId xmlns:a16="http://schemas.microsoft.com/office/drawing/2014/main" id="{EA44356C-9C5C-0412-380A-FCF63A0E7A52}"/>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0B0EAD-C4EE-CF9F-CCBA-412414840BF1}"/>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A55B7B-5028-886E-3713-30C98C33F286}"/>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99258A9E-4903-603A-34FC-A1C3A6DDE200}"/>
                </a:ext>
              </a:extLst>
            </p:cNvPr>
            <p:cNvGrpSpPr/>
            <p:nvPr/>
          </p:nvGrpSpPr>
          <p:grpSpPr>
            <a:xfrm rot="16200000">
              <a:off x="11088485" y="5065055"/>
              <a:ext cx="91440" cy="428560"/>
              <a:chOff x="5810509" y="4712822"/>
              <a:chExt cx="91440" cy="428560"/>
            </a:xfrm>
          </p:grpSpPr>
          <p:sp>
            <p:nvSpPr>
              <p:cNvPr id="25" name="Oval 24">
                <a:extLst>
                  <a:ext uri="{FF2B5EF4-FFF2-40B4-BE49-F238E27FC236}">
                    <a16:creationId xmlns:a16="http://schemas.microsoft.com/office/drawing/2014/main" id="{2E34025D-0699-788B-3702-6E1C671CAE3A}"/>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076AC73-C8BB-D947-D7B7-4C00452DFF4A}"/>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5FB8240-ACE5-1E6F-A31C-980F297BA077}"/>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5" name="Graphic 44">
            <a:extLst>
              <a:ext uri="{FF2B5EF4-FFF2-40B4-BE49-F238E27FC236}">
                <a16:creationId xmlns:a16="http://schemas.microsoft.com/office/drawing/2014/main" id="{BADDF6BA-FAEF-0E83-E60E-7F5288F7A4E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8100" y="2054982"/>
            <a:ext cx="727407" cy="617609"/>
          </a:xfrm>
          <a:prstGeom prst="rect">
            <a:avLst/>
          </a:prstGeom>
        </p:spPr>
      </p:pic>
    </p:spTree>
    <p:extLst>
      <p:ext uri="{BB962C8B-B14F-4D97-AF65-F5344CB8AC3E}">
        <p14:creationId xmlns:p14="http://schemas.microsoft.com/office/powerpoint/2010/main" val="391722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9FD80D4-CBDB-DFE1-55D0-4656910457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5106" y="1438389"/>
            <a:ext cx="1280160" cy="1292410"/>
          </a:xfrm>
          <a:prstGeom prst="rect">
            <a:avLst/>
          </a:prstGeom>
        </p:spPr>
      </p:pic>
      <p:pic>
        <p:nvPicPr>
          <p:cNvPr id="11" name="Picture 10">
            <a:extLst>
              <a:ext uri="{FF2B5EF4-FFF2-40B4-BE49-F238E27FC236}">
                <a16:creationId xmlns:a16="http://schemas.microsoft.com/office/drawing/2014/main" id="{0D449D6B-7CB4-91BB-016C-03D21BFBFDCE}"/>
              </a:ext>
            </a:extLst>
          </p:cNvPr>
          <p:cNvPicPr>
            <a:picLocks noChangeAspect="1"/>
          </p:cNvPicPr>
          <p:nvPr/>
        </p:nvPicPr>
        <p:blipFill rotWithShape="1">
          <a:blip r:embed="rId4">
            <a:extLst>
              <a:ext uri="{28A0092B-C50C-407E-A947-70E740481C1C}">
                <a14:useLocalDpi xmlns:a14="http://schemas.microsoft.com/office/drawing/2010/main" val="0"/>
              </a:ext>
            </a:extLst>
          </a:blip>
          <a:srcRect l="10356"/>
          <a:stretch/>
        </p:blipFill>
        <p:spPr>
          <a:xfrm>
            <a:off x="0" y="5055643"/>
            <a:ext cx="8566753" cy="1360679"/>
          </a:xfrm>
          <a:prstGeom prst="rect">
            <a:avLst/>
          </a:prstGeom>
        </p:spPr>
      </p:pic>
      <p:sp>
        <p:nvSpPr>
          <p:cNvPr id="3" name="Rectangle: Rounded Corners 2">
            <a:extLst>
              <a:ext uri="{FF2B5EF4-FFF2-40B4-BE49-F238E27FC236}">
                <a16:creationId xmlns:a16="http://schemas.microsoft.com/office/drawing/2014/main" id="{9C80B27C-633F-9BA6-D53D-35AD9E00C869}"/>
              </a:ext>
            </a:extLst>
          </p:cNvPr>
          <p:cNvSpPr/>
          <p:nvPr/>
        </p:nvSpPr>
        <p:spPr>
          <a:xfrm>
            <a:off x="521052" y="1032641"/>
            <a:ext cx="2253371" cy="354980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FAE578DC-9C31-A733-0398-FE9E37C7D6A3}"/>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DOES IT MEAN?</a:t>
            </a:r>
          </a:p>
        </p:txBody>
      </p:sp>
      <p:grpSp>
        <p:nvGrpSpPr>
          <p:cNvPr id="25" name="Group 24">
            <a:extLst>
              <a:ext uri="{FF2B5EF4-FFF2-40B4-BE49-F238E27FC236}">
                <a16:creationId xmlns:a16="http://schemas.microsoft.com/office/drawing/2014/main" id="{C90AA279-8CAE-2E9F-220F-39155B2E79CF}"/>
              </a:ext>
            </a:extLst>
          </p:cNvPr>
          <p:cNvGrpSpPr/>
          <p:nvPr/>
        </p:nvGrpSpPr>
        <p:grpSpPr>
          <a:xfrm>
            <a:off x="6926736" y="1749191"/>
            <a:ext cx="1071358" cy="730454"/>
            <a:chOff x="6897472" y="1726613"/>
            <a:chExt cx="1071358" cy="730454"/>
          </a:xfrm>
        </p:grpSpPr>
        <p:sp>
          <p:nvSpPr>
            <p:cNvPr id="19" name="TextBox 18">
              <a:extLst>
                <a:ext uri="{FF2B5EF4-FFF2-40B4-BE49-F238E27FC236}">
                  <a16:creationId xmlns:a16="http://schemas.microsoft.com/office/drawing/2014/main" id="{2CBD11A1-F2EF-BA5B-6B21-985F0D01FC99}"/>
                </a:ext>
              </a:extLst>
            </p:cNvPr>
            <p:cNvSpPr txBox="1"/>
            <p:nvPr/>
          </p:nvSpPr>
          <p:spPr>
            <a:xfrm>
              <a:off x="6897472" y="1726613"/>
              <a:ext cx="1057524" cy="707886"/>
            </a:xfrm>
            <a:prstGeom prst="rect">
              <a:avLst/>
            </a:prstGeom>
            <a:noFill/>
          </p:spPr>
          <p:txBody>
            <a:bodyPr wrap="square" rtlCol="0">
              <a:spAutoFit/>
            </a:bodyPr>
            <a:lstStyle/>
            <a:p>
              <a:pPr algn="ctr"/>
              <a:r>
                <a:rPr lang="en-US" sz="4000" dirty="0">
                  <a:solidFill>
                    <a:schemeClr val="accent1"/>
                  </a:solidFill>
                  <a:latin typeface="+mj-lt"/>
                </a:rPr>
                <a:t>6</a:t>
              </a:r>
            </a:p>
          </p:txBody>
        </p:sp>
        <p:sp>
          <p:nvSpPr>
            <p:cNvPr id="20" name="TextBox 19">
              <a:extLst>
                <a:ext uri="{FF2B5EF4-FFF2-40B4-BE49-F238E27FC236}">
                  <a16:creationId xmlns:a16="http://schemas.microsoft.com/office/drawing/2014/main" id="{203E7AF3-8011-6A1D-3CDF-F69EF3136735}"/>
                </a:ext>
              </a:extLst>
            </p:cNvPr>
            <p:cNvSpPr txBox="1"/>
            <p:nvPr/>
          </p:nvSpPr>
          <p:spPr>
            <a:xfrm>
              <a:off x="6911306" y="1749181"/>
              <a:ext cx="1057524" cy="707886"/>
            </a:xfrm>
            <a:prstGeom prst="rect">
              <a:avLst/>
            </a:prstGeom>
            <a:noFill/>
          </p:spPr>
          <p:txBody>
            <a:bodyPr wrap="square" rtlCol="0">
              <a:spAutoFit/>
            </a:bodyPr>
            <a:lstStyle/>
            <a:p>
              <a:pPr algn="ctr"/>
              <a:r>
                <a:rPr lang="en-US" sz="4000" dirty="0">
                  <a:ln>
                    <a:solidFill>
                      <a:schemeClr val="tx1"/>
                    </a:solidFill>
                  </a:ln>
                  <a:noFill/>
                  <a:latin typeface="+mj-lt"/>
                </a:rPr>
                <a:t>6</a:t>
              </a:r>
            </a:p>
          </p:txBody>
        </p:sp>
      </p:grpSp>
      <p:grpSp>
        <p:nvGrpSpPr>
          <p:cNvPr id="24" name="Group 23">
            <a:extLst>
              <a:ext uri="{FF2B5EF4-FFF2-40B4-BE49-F238E27FC236}">
                <a16:creationId xmlns:a16="http://schemas.microsoft.com/office/drawing/2014/main" id="{CF35CD9E-412B-71A0-87B3-290C0A79CF32}"/>
              </a:ext>
            </a:extLst>
          </p:cNvPr>
          <p:cNvGrpSpPr/>
          <p:nvPr/>
        </p:nvGrpSpPr>
        <p:grpSpPr>
          <a:xfrm>
            <a:off x="4014057" y="1760475"/>
            <a:ext cx="1071358" cy="721218"/>
            <a:chOff x="4021600" y="1780985"/>
            <a:chExt cx="1071358" cy="721218"/>
          </a:xfrm>
        </p:grpSpPr>
        <p:sp>
          <p:nvSpPr>
            <p:cNvPr id="17" name="TextBox 16">
              <a:extLst>
                <a:ext uri="{FF2B5EF4-FFF2-40B4-BE49-F238E27FC236}">
                  <a16:creationId xmlns:a16="http://schemas.microsoft.com/office/drawing/2014/main" id="{C0F21C90-F88C-CBA6-6C30-60EDCECCFE41}"/>
                </a:ext>
              </a:extLst>
            </p:cNvPr>
            <p:cNvSpPr txBox="1"/>
            <p:nvPr/>
          </p:nvSpPr>
          <p:spPr>
            <a:xfrm>
              <a:off x="4021600" y="1780985"/>
              <a:ext cx="1057524" cy="707886"/>
            </a:xfrm>
            <a:prstGeom prst="rect">
              <a:avLst/>
            </a:prstGeom>
            <a:noFill/>
          </p:spPr>
          <p:txBody>
            <a:bodyPr wrap="square" rtlCol="0">
              <a:spAutoFit/>
            </a:bodyPr>
            <a:lstStyle/>
            <a:p>
              <a:pPr algn="ctr"/>
              <a:r>
                <a:rPr lang="en-US" sz="4000" dirty="0">
                  <a:solidFill>
                    <a:schemeClr val="accent1"/>
                  </a:solidFill>
                  <a:latin typeface="+mj-lt"/>
                </a:rPr>
                <a:t>4</a:t>
              </a:r>
            </a:p>
          </p:txBody>
        </p:sp>
        <p:sp>
          <p:nvSpPr>
            <p:cNvPr id="18" name="TextBox 17">
              <a:extLst>
                <a:ext uri="{FF2B5EF4-FFF2-40B4-BE49-F238E27FC236}">
                  <a16:creationId xmlns:a16="http://schemas.microsoft.com/office/drawing/2014/main" id="{C01C3F92-0A7B-01EF-EA16-A6C8FD4F154B}"/>
                </a:ext>
              </a:extLst>
            </p:cNvPr>
            <p:cNvSpPr txBox="1"/>
            <p:nvPr/>
          </p:nvSpPr>
          <p:spPr>
            <a:xfrm>
              <a:off x="4035434" y="1794317"/>
              <a:ext cx="1057524" cy="707886"/>
            </a:xfrm>
            <a:prstGeom prst="rect">
              <a:avLst/>
            </a:prstGeom>
            <a:noFill/>
          </p:spPr>
          <p:txBody>
            <a:bodyPr wrap="square" rtlCol="0">
              <a:spAutoFit/>
            </a:bodyPr>
            <a:lstStyle/>
            <a:p>
              <a:pPr algn="ctr"/>
              <a:r>
                <a:rPr lang="en-US" sz="4000" dirty="0">
                  <a:ln>
                    <a:solidFill>
                      <a:schemeClr val="tx1"/>
                    </a:solidFill>
                  </a:ln>
                  <a:noFill/>
                  <a:latin typeface="+mj-lt"/>
                </a:rPr>
                <a:t>4</a:t>
              </a:r>
            </a:p>
          </p:txBody>
        </p:sp>
      </p:grpSp>
      <p:pic>
        <p:nvPicPr>
          <p:cNvPr id="4" name="Graphic 3">
            <a:extLst>
              <a:ext uri="{FF2B5EF4-FFF2-40B4-BE49-F238E27FC236}">
                <a16:creationId xmlns:a16="http://schemas.microsoft.com/office/drawing/2014/main" id="{1EF0F299-37E3-BE88-4303-901D3A7FF1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2390" y="1248640"/>
            <a:ext cx="1622951" cy="1607784"/>
          </a:xfrm>
          <a:prstGeom prst="rect">
            <a:avLst/>
          </a:prstGeom>
        </p:spPr>
      </p:pic>
      <p:pic>
        <p:nvPicPr>
          <p:cNvPr id="8" name="Graphic 7">
            <a:extLst>
              <a:ext uri="{FF2B5EF4-FFF2-40B4-BE49-F238E27FC236}">
                <a16:creationId xmlns:a16="http://schemas.microsoft.com/office/drawing/2014/main" id="{74E82D55-3C88-5197-C2A1-64718E370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25341" y="1822290"/>
            <a:ext cx="1188720" cy="57428"/>
          </a:xfrm>
          <a:prstGeom prst="rect">
            <a:avLst/>
          </a:prstGeom>
        </p:spPr>
      </p:pic>
      <p:pic>
        <p:nvPicPr>
          <p:cNvPr id="9" name="Graphic 8">
            <a:extLst>
              <a:ext uri="{FF2B5EF4-FFF2-40B4-BE49-F238E27FC236}">
                <a16:creationId xmlns:a16="http://schemas.microsoft.com/office/drawing/2014/main" id="{5181EFE9-2C1C-52A7-A9D9-F1515C29EA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4572" y="1486985"/>
            <a:ext cx="1280160" cy="1268197"/>
          </a:xfrm>
          <a:prstGeom prst="rect">
            <a:avLst/>
          </a:prstGeom>
        </p:spPr>
      </p:pic>
      <p:pic>
        <p:nvPicPr>
          <p:cNvPr id="10" name="Graphic 9">
            <a:extLst>
              <a:ext uri="{FF2B5EF4-FFF2-40B4-BE49-F238E27FC236}">
                <a16:creationId xmlns:a16="http://schemas.microsoft.com/office/drawing/2014/main" id="{AE22B029-7CD4-33B2-BA3E-0E15B36A14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4038" y="1478761"/>
            <a:ext cx="1280160" cy="1292410"/>
          </a:xfrm>
          <a:prstGeom prst="rect">
            <a:avLst/>
          </a:prstGeom>
        </p:spPr>
      </p:pic>
      <p:pic>
        <p:nvPicPr>
          <p:cNvPr id="12" name="Graphic 11">
            <a:extLst>
              <a:ext uri="{FF2B5EF4-FFF2-40B4-BE49-F238E27FC236}">
                <a16:creationId xmlns:a16="http://schemas.microsoft.com/office/drawing/2014/main" id="{C4E9F8DD-48A4-CE6E-A10A-FE8B79878D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5116" y="2388158"/>
            <a:ext cx="1188720" cy="57428"/>
          </a:xfrm>
          <a:prstGeom prst="rect">
            <a:avLst/>
          </a:prstGeom>
        </p:spPr>
      </p:pic>
      <p:pic>
        <p:nvPicPr>
          <p:cNvPr id="13" name="Graphic 12">
            <a:extLst>
              <a:ext uri="{FF2B5EF4-FFF2-40B4-BE49-F238E27FC236}">
                <a16:creationId xmlns:a16="http://schemas.microsoft.com/office/drawing/2014/main" id="{5E031203-4F5F-7166-A865-7A0EAE5CD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5461" y="1817823"/>
            <a:ext cx="1188720" cy="57428"/>
          </a:xfrm>
          <a:prstGeom prst="rect">
            <a:avLst/>
          </a:prstGeom>
        </p:spPr>
      </p:pic>
      <p:grpSp>
        <p:nvGrpSpPr>
          <p:cNvPr id="23" name="Group 22">
            <a:extLst>
              <a:ext uri="{FF2B5EF4-FFF2-40B4-BE49-F238E27FC236}">
                <a16:creationId xmlns:a16="http://schemas.microsoft.com/office/drawing/2014/main" id="{5934563B-78C9-AC48-3314-76EDD66015F0}"/>
              </a:ext>
            </a:extLst>
          </p:cNvPr>
          <p:cNvGrpSpPr/>
          <p:nvPr/>
        </p:nvGrpSpPr>
        <p:grpSpPr>
          <a:xfrm>
            <a:off x="1089328" y="1494742"/>
            <a:ext cx="1080594" cy="1139800"/>
            <a:chOff x="1089328" y="1749181"/>
            <a:chExt cx="1080594" cy="1139800"/>
          </a:xfrm>
        </p:grpSpPr>
        <p:sp>
          <p:nvSpPr>
            <p:cNvPr id="15" name="TextBox 14">
              <a:extLst>
                <a:ext uri="{FF2B5EF4-FFF2-40B4-BE49-F238E27FC236}">
                  <a16:creationId xmlns:a16="http://schemas.microsoft.com/office/drawing/2014/main" id="{ABB1189F-5181-DC17-5A9D-6A5C4E6BEF99}"/>
                </a:ext>
              </a:extLst>
            </p:cNvPr>
            <p:cNvSpPr txBox="1"/>
            <p:nvPr/>
          </p:nvSpPr>
          <p:spPr>
            <a:xfrm>
              <a:off x="1089328" y="1749181"/>
              <a:ext cx="1057524" cy="1107996"/>
            </a:xfrm>
            <a:prstGeom prst="rect">
              <a:avLst/>
            </a:prstGeom>
            <a:noFill/>
          </p:spPr>
          <p:txBody>
            <a:bodyPr wrap="square" rtlCol="0">
              <a:spAutoFit/>
            </a:bodyPr>
            <a:lstStyle/>
            <a:p>
              <a:pPr algn="ctr"/>
              <a:r>
                <a:rPr lang="en-US" sz="6600" dirty="0">
                  <a:solidFill>
                    <a:schemeClr val="accent1"/>
                  </a:solidFill>
                  <a:latin typeface="+mj-lt"/>
                </a:rPr>
                <a:t>1</a:t>
              </a:r>
            </a:p>
          </p:txBody>
        </p:sp>
        <p:sp>
          <p:nvSpPr>
            <p:cNvPr id="16" name="TextBox 15">
              <a:extLst>
                <a:ext uri="{FF2B5EF4-FFF2-40B4-BE49-F238E27FC236}">
                  <a16:creationId xmlns:a16="http://schemas.microsoft.com/office/drawing/2014/main" id="{B5F55185-35E9-2DBE-0536-09ECCA92B0A2}"/>
                </a:ext>
              </a:extLst>
            </p:cNvPr>
            <p:cNvSpPr txBox="1"/>
            <p:nvPr/>
          </p:nvSpPr>
          <p:spPr>
            <a:xfrm>
              <a:off x="1112398" y="1780985"/>
              <a:ext cx="1057524" cy="1107996"/>
            </a:xfrm>
            <a:prstGeom prst="rect">
              <a:avLst/>
            </a:prstGeom>
            <a:noFill/>
          </p:spPr>
          <p:txBody>
            <a:bodyPr wrap="square" rtlCol="0">
              <a:spAutoFit/>
            </a:bodyPr>
            <a:lstStyle/>
            <a:p>
              <a:pPr algn="ctr"/>
              <a:r>
                <a:rPr lang="en-US" sz="6600" dirty="0">
                  <a:ln>
                    <a:solidFill>
                      <a:schemeClr val="tx1"/>
                    </a:solidFill>
                  </a:ln>
                  <a:noFill/>
                  <a:latin typeface="+mj-lt"/>
                </a:rPr>
                <a:t>1</a:t>
              </a:r>
            </a:p>
          </p:txBody>
        </p:sp>
      </p:grpSp>
      <p:grpSp>
        <p:nvGrpSpPr>
          <p:cNvPr id="26" name="Group 25">
            <a:extLst>
              <a:ext uri="{FF2B5EF4-FFF2-40B4-BE49-F238E27FC236}">
                <a16:creationId xmlns:a16="http://schemas.microsoft.com/office/drawing/2014/main" id="{3EF97A48-CD1F-B48D-A7E2-0C5F4C0DF267}"/>
              </a:ext>
            </a:extLst>
          </p:cNvPr>
          <p:cNvGrpSpPr/>
          <p:nvPr/>
        </p:nvGrpSpPr>
        <p:grpSpPr>
          <a:xfrm>
            <a:off x="9789971" y="1863631"/>
            <a:ext cx="1071961" cy="524527"/>
            <a:chOff x="9797191" y="2051332"/>
            <a:chExt cx="1071961" cy="524527"/>
          </a:xfrm>
        </p:grpSpPr>
        <p:sp>
          <p:nvSpPr>
            <p:cNvPr id="21" name="TextBox 20">
              <a:extLst>
                <a:ext uri="{FF2B5EF4-FFF2-40B4-BE49-F238E27FC236}">
                  <a16:creationId xmlns:a16="http://schemas.microsoft.com/office/drawing/2014/main" id="{98B3180A-8401-B0F0-256F-61256B61944B}"/>
                </a:ext>
              </a:extLst>
            </p:cNvPr>
            <p:cNvSpPr txBox="1"/>
            <p:nvPr/>
          </p:nvSpPr>
          <p:spPr>
            <a:xfrm>
              <a:off x="9797191" y="2051332"/>
              <a:ext cx="1057524" cy="523220"/>
            </a:xfrm>
            <a:prstGeom prst="rect">
              <a:avLst/>
            </a:prstGeom>
            <a:noFill/>
          </p:spPr>
          <p:txBody>
            <a:bodyPr wrap="square" rtlCol="0">
              <a:spAutoFit/>
            </a:bodyPr>
            <a:lstStyle/>
            <a:p>
              <a:pPr algn="ctr"/>
              <a:r>
                <a:rPr lang="en-US" sz="2800" dirty="0">
                  <a:solidFill>
                    <a:schemeClr val="accent1"/>
                  </a:solidFill>
                  <a:latin typeface="+mj-lt"/>
                </a:rPr>
                <a:t>x24</a:t>
              </a:r>
            </a:p>
          </p:txBody>
        </p:sp>
        <p:sp>
          <p:nvSpPr>
            <p:cNvPr id="22" name="TextBox 21">
              <a:extLst>
                <a:ext uri="{FF2B5EF4-FFF2-40B4-BE49-F238E27FC236}">
                  <a16:creationId xmlns:a16="http://schemas.microsoft.com/office/drawing/2014/main" id="{CCBDB35F-9FF1-1EE9-669F-EC0A8B1950B0}"/>
                </a:ext>
              </a:extLst>
            </p:cNvPr>
            <p:cNvSpPr txBox="1"/>
            <p:nvPr/>
          </p:nvSpPr>
          <p:spPr>
            <a:xfrm>
              <a:off x="9811628" y="2052639"/>
              <a:ext cx="1057524" cy="523220"/>
            </a:xfrm>
            <a:prstGeom prst="rect">
              <a:avLst/>
            </a:prstGeom>
            <a:noFill/>
          </p:spPr>
          <p:txBody>
            <a:bodyPr wrap="square" rtlCol="0">
              <a:spAutoFit/>
            </a:bodyPr>
            <a:lstStyle/>
            <a:p>
              <a:pPr algn="ctr"/>
              <a:r>
                <a:rPr lang="en-US" sz="2800" dirty="0">
                  <a:ln>
                    <a:solidFill>
                      <a:schemeClr val="tx1"/>
                    </a:solidFill>
                  </a:ln>
                  <a:noFill/>
                  <a:latin typeface="+mj-lt"/>
                </a:rPr>
                <a:t>x24</a:t>
              </a:r>
            </a:p>
          </p:txBody>
        </p:sp>
      </p:grpSp>
      <p:sp>
        <p:nvSpPr>
          <p:cNvPr id="28" name="Rectangle 2">
            <a:extLst>
              <a:ext uri="{FF2B5EF4-FFF2-40B4-BE49-F238E27FC236}">
                <a16:creationId xmlns:a16="http://schemas.microsoft.com/office/drawing/2014/main" id="{B84042AE-423E-EEF7-8A9F-4433A6E92D28}"/>
              </a:ext>
            </a:extLst>
          </p:cNvPr>
          <p:cNvSpPr txBox="1">
            <a:spLocks noChangeArrowheads="1"/>
          </p:cNvSpPr>
          <p:nvPr/>
        </p:nvSpPr>
        <p:spPr>
          <a:xfrm>
            <a:off x="642663" y="2984649"/>
            <a:ext cx="195085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one-month or once weekly treatment regimens for </a:t>
            </a:r>
            <a:r>
              <a:rPr kumimoji="0" lang="en-US" sz="1600" b="1" i="0" u="sng" strike="noStrike" kern="1200" cap="none" spc="0" normalizeH="0" baseline="0" noProof="0" dirty="0">
                <a:ln>
                  <a:noFill/>
                </a:ln>
                <a:solidFill>
                  <a:prstClr val="black"/>
                </a:solidFill>
                <a:effectLst/>
                <a:uLnTx/>
                <a:uFillTx/>
                <a:ea typeface="+mn-ea"/>
                <a:cs typeface="Arial" panose="020B0604020202020204" pitchFamily="34" charset="0"/>
              </a:rPr>
              <a:t>TB prevention</a:t>
            </a:r>
            <a:r>
              <a:rPr kumimoji="0" lang="en-US" sz="1600" b="1" i="0" u="none" strike="noStrike" kern="1200" cap="none" spc="0" normalizeH="0" baseline="0" noProof="0" dirty="0">
                <a:ln>
                  <a:noFill/>
                </a:ln>
                <a:solidFill>
                  <a:prstClr val="black"/>
                </a:solidFill>
                <a:effectLst/>
                <a:uLnTx/>
                <a:uFillTx/>
                <a:ea typeface="+mn-ea"/>
                <a:cs typeface="Arial" panose="020B0604020202020204" pitchFamily="34" charset="0"/>
              </a:rPr>
              <a:t>. </a:t>
            </a:r>
            <a:endParaRPr lang="en-US" sz="1600" b="1" dirty="0">
              <a:solidFill>
                <a:prstClr val="black"/>
              </a:solidFill>
              <a:ea typeface="+mn-ea"/>
              <a:cs typeface="Arial" panose="020B0604020202020204" pitchFamily="34" charset="0"/>
            </a:endParaRPr>
          </a:p>
        </p:txBody>
      </p:sp>
      <p:sp>
        <p:nvSpPr>
          <p:cNvPr id="29" name="Rectangle 2">
            <a:extLst>
              <a:ext uri="{FF2B5EF4-FFF2-40B4-BE49-F238E27FC236}">
                <a16:creationId xmlns:a16="http://schemas.microsoft.com/office/drawing/2014/main" id="{9B16FA46-D82C-B443-9D12-82A2CF6A40F2}"/>
              </a:ext>
            </a:extLst>
          </p:cNvPr>
          <p:cNvSpPr txBox="1">
            <a:spLocks noChangeArrowheads="1"/>
          </p:cNvSpPr>
          <p:nvPr/>
        </p:nvSpPr>
        <p:spPr>
          <a:xfrm>
            <a:off x="3661215" y="3033251"/>
            <a:ext cx="182443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four-month treatment regimens for </a:t>
            </a:r>
            <a:b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drug-sensitive TB.  </a:t>
            </a:r>
            <a:endParaRPr lang="en-US" sz="1200" b="1" dirty="0">
              <a:solidFill>
                <a:prstClr val="black"/>
              </a:solidFill>
              <a:ea typeface="+mn-ea"/>
              <a:cs typeface="Arial" panose="020B0604020202020204" pitchFamily="34" charset="0"/>
            </a:endParaRPr>
          </a:p>
        </p:txBody>
      </p:sp>
      <p:sp>
        <p:nvSpPr>
          <p:cNvPr id="30" name="Rectangle 2">
            <a:extLst>
              <a:ext uri="{FF2B5EF4-FFF2-40B4-BE49-F238E27FC236}">
                <a16:creationId xmlns:a16="http://schemas.microsoft.com/office/drawing/2014/main" id="{C6EE183F-A025-52E2-5FD2-760FDC400562}"/>
              </a:ext>
            </a:extLst>
          </p:cNvPr>
          <p:cNvSpPr txBox="1">
            <a:spLocks noChangeArrowheads="1"/>
          </p:cNvSpPr>
          <p:nvPr/>
        </p:nvSpPr>
        <p:spPr>
          <a:xfrm>
            <a:off x="6527851" y="2984647"/>
            <a:ext cx="182443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six-month treatment regimens for </a:t>
            </a:r>
            <a:b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drug-resistant TB.  </a:t>
            </a:r>
            <a:endParaRPr lang="en-US" sz="1200" b="1" dirty="0">
              <a:solidFill>
                <a:prstClr val="black"/>
              </a:solidFill>
              <a:ea typeface="+mn-ea"/>
              <a:cs typeface="Arial" panose="020B0604020202020204" pitchFamily="34" charset="0"/>
            </a:endParaRPr>
          </a:p>
        </p:txBody>
      </p:sp>
      <p:sp>
        <p:nvSpPr>
          <p:cNvPr id="32" name="Rectangle 2">
            <a:extLst>
              <a:ext uri="{FF2B5EF4-FFF2-40B4-BE49-F238E27FC236}">
                <a16:creationId xmlns:a16="http://schemas.microsoft.com/office/drawing/2014/main" id="{800740CF-BE0E-D28D-596C-08A7DBA747A8}"/>
              </a:ext>
            </a:extLst>
          </p:cNvPr>
          <p:cNvSpPr txBox="1">
            <a:spLocks noChangeArrowheads="1"/>
          </p:cNvSpPr>
          <p:nvPr/>
        </p:nvSpPr>
        <p:spPr>
          <a:xfrm>
            <a:off x="9199267" y="2984647"/>
            <a:ext cx="2253371"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by the end </a:t>
            </a:r>
            <a:b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rPr>
              <a:t>of 2024. </a:t>
            </a:r>
            <a:endParaRPr lang="en-US" sz="1200" b="1" dirty="0">
              <a:solidFill>
                <a:prstClr val="black"/>
              </a:solidFill>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 deadline for having in place the “staff, stuff, space, systems, and support” needed for shorter TB regimens to be made accessible to everyone, everywhere as a human right.</a:t>
            </a:r>
          </a:p>
        </p:txBody>
      </p:sp>
      <p:sp>
        <p:nvSpPr>
          <p:cNvPr id="5" name="TextBox 4">
            <a:extLst>
              <a:ext uri="{FF2B5EF4-FFF2-40B4-BE49-F238E27FC236}">
                <a16:creationId xmlns:a16="http://schemas.microsoft.com/office/drawing/2014/main" id="{8F18B565-2E09-6DF7-246B-F651BC2E4863}"/>
              </a:ext>
            </a:extLst>
          </p:cNvPr>
          <p:cNvSpPr txBox="1"/>
          <p:nvPr/>
        </p:nvSpPr>
        <p:spPr>
          <a:xfrm>
            <a:off x="190685" y="5220199"/>
            <a:ext cx="8185382" cy="1323439"/>
          </a:xfrm>
          <a:prstGeom prst="rect">
            <a:avLst/>
          </a:prstGeom>
          <a:noFill/>
        </p:spPr>
        <p:txBody>
          <a:bodyPr wrap="square" rtlCol="0">
            <a:spAutoFit/>
          </a:bodyPr>
          <a:lstStyle/>
          <a:p>
            <a:r>
              <a:rPr kumimoji="0" lang="en-US" sz="1600" b="1" u="none" strike="noStrike" kern="1200" cap="none" spc="0" normalizeH="0" baseline="0" noProof="0" dirty="0">
                <a:ln>
                  <a:noFill/>
                </a:ln>
                <a:solidFill>
                  <a:schemeClr val="bg1"/>
                </a:solidFill>
                <a:effectLst/>
                <a:uLnTx/>
                <a:uFillTx/>
                <a:latin typeface="+mj-lt"/>
                <a:ea typeface="+mn-ea"/>
                <a:cs typeface="Arial" panose="020B0604020202020204" pitchFamily="34" charset="0"/>
              </a:rPr>
              <a:t>The short-course preventive treatment regimens under the “1” include:</a:t>
            </a:r>
          </a:p>
          <a:p>
            <a:r>
              <a:rPr kumimoji="0" lang="en-US" sz="1600" b="1"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1HP</a:t>
            </a:r>
            <a:r>
              <a:rPr kumimoji="0" lang="en-US" sz="1600" b="0"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1600" b="1"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one month</a:t>
            </a:r>
            <a:r>
              <a:rPr kumimoji="0" lang="en-US" sz="1600" b="1"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of isoniazid and rifapentine taken daily.</a:t>
            </a:r>
          </a:p>
          <a:p>
            <a:r>
              <a:rPr kumimoji="0" lang="en-US" sz="1600" b="1"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3HP</a:t>
            </a:r>
            <a:r>
              <a:rPr kumimoji="0" lang="en-US" sz="1600" b="0"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1600" b="1"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once weekly </a:t>
            </a:r>
            <a: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isoniazid and rifapentine taken for three months.</a:t>
            </a:r>
          </a:p>
          <a:p>
            <a:r>
              <a:rPr kumimoji="0" lang="en-US" sz="1600" b="1"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3HR</a:t>
            </a:r>
            <a:r>
              <a:rPr kumimoji="0" lang="en-US" sz="1600" b="0"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 </a:t>
            </a:r>
            <a:r>
              <a:rPr kumimoji="0" lang="en-US" sz="1600" b="0" i="1" u="none" strike="noStrike" kern="1200" cap="none" spc="0" normalizeH="0" baseline="0" noProof="0" dirty="0">
                <a:ln>
                  <a:noFill/>
                </a:ln>
                <a:solidFill>
                  <a:schemeClr val="bg1"/>
                </a:solidFill>
                <a:effectLst/>
                <a:uLnTx/>
                <a:uFillTx/>
                <a:latin typeface="+mn-lt"/>
                <a:ea typeface="+mn-ea"/>
                <a:cs typeface="Arial" panose="020B0604020202020204" pitchFamily="34" charset="0"/>
              </a:rPr>
              <a:t>and specifically for kids, three months of daily isoniazid and rifampicin</a:t>
            </a:r>
          </a:p>
          <a:p>
            <a:endParaRPr lang="en-US" sz="1600" dirty="0">
              <a:solidFill>
                <a:schemeClr val="bg1"/>
              </a:solidFill>
            </a:endParaRPr>
          </a:p>
        </p:txBody>
      </p:sp>
      <p:pic>
        <p:nvPicPr>
          <p:cNvPr id="31" name="Graphic 30">
            <a:extLst>
              <a:ext uri="{FF2B5EF4-FFF2-40B4-BE49-F238E27FC236}">
                <a16:creationId xmlns:a16="http://schemas.microsoft.com/office/drawing/2014/main" id="{C9C9E3AA-AF3E-00C9-4DDC-CA06F59695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2656" y="5655570"/>
            <a:ext cx="642076" cy="561816"/>
          </a:xfrm>
          <a:prstGeom prst="rect">
            <a:avLst/>
          </a:prstGeom>
        </p:spPr>
      </p:pic>
    </p:spTree>
    <p:extLst>
      <p:ext uri="{BB962C8B-B14F-4D97-AF65-F5344CB8AC3E}">
        <p14:creationId xmlns:p14="http://schemas.microsoft.com/office/powerpoint/2010/main" val="300923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56840FBC-9D87-243B-94CF-B699BB0635B9}"/>
              </a:ext>
            </a:extLst>
          </p:cNvPr>
          <p:cNvPicPr>
            <a:picLocks noChangeAspect="1"/>
          </p:cNvPicPr>
          <p:nvPr/>
        </p:nvPicPr>
        <p:blipFill rotWithShape="1">
          <a:blip r:embed="rId2">
            <a:extLst>
              <a:ext uri="{28A0092B-C50C-407E-A947-70E740481C1C}">
                <a14:useLocalDpi xmlns:a14="http://schemas.microsoft.com/office/drawing/2010/main" val="0"/>
              </a:ext>
            </a:extLst>
          </a:blip>
          <a:srcRect r="8012" b="5219"/>
          <a:stretch/>
        </p:blipFill>
        <p:spPr>
          <a:xfrm>
            <a:off x="8287045" y="2834500"/>
            <a:ext cx="3904955" cy="4023500"/>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ECD2D667-8FF0-902E-7EFD-F0998043253B}"/>
              </a:ext>
            </a:extLst>
          </p:cNvPr>
          <p:cNvPicPr>
            <a:picLocks noChangeAspect="1"/>
          </p:cNvPicPr>
          <p:nvPr/>
        </p:nvPicPr>
        <p:blipFill rotWithShape="1">
          <a:blip r:embed="rId3">
            <a:extLst>
              <a:ext uri="{28A0092B-C50C-407E-A947-70E740481C1C}">
                <a14:useLocalDpi xmlns:a14="http://schemas.microsoft.com/office/drawing/2010/main" val="0"/>
              </a:ext>
            </a:extLst>
          </a:blip>
          <a:srcRect r="-2120"/>
          <a:stretch/>
        </p:blipFill>
        <p:spPr>
          <a:xfrm>
            <a:off x="8287045" y="2889969"/>
            <a:ext cx="3904954" cy="3912562"/>
          </a:xfrm>
          <a:prstGeom prst="rect">
            <a:avLst/>
          </a:prstGeom>
        </p:spPr>
      </p:pic>
      <p:sp>
        <p:nvSpPr>
          <p:cNvPr id="2" name="Rectangle 2">
            <a:extLst>
              <a:ext uri="{FF2B5EF4-FFF2-40B4-BE49-F238E27FC236}">
                <a16:creationId xmlns:a16="http://schemas.microsoft.com/office/drawing/2014/main" id="{95D3BC01-CB60-7746-28E7-74949F510876}"/>
              </a:ext>
            </a:extLst>
          </p:cNvPr>
          <p:cNvSpPr txBox="1">
            <a:spLocks noChangeArrowheads="1"/>
          </p:cNvSpPr>
          <p:nvPr/>
        </p:nvSpPr>
        <p:spPr>
          <a:xfrm>
            <a:off x="432752" y="464286"/>
            <a:ext cx="9184396" cy="720255"/>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OTHER IDEAS FOR </a:t>
            </a:r>
            <a:r>
              <a:rPr lang="en-US" sz="3200" b="1" dirty="0">
                <a:solidFill>
                  <a:schemeClr val="accent1"/>
                </a:solidFill>
                <a:latin typeface="Arial Black" charset="0"/>
                <a:ea typeface="Arial Black" charset="0"/>
                <a:cs typeface="Arial Black" charset="0"/>
              </a:rPr>
              <a:t>NEXT STEPS</a:t>
            </a:r>
            <a:r>
              <a:rPr lang="en-US" sz="3200" b="1" dirty="0">
                <a:latin typeface="Arial Black" charset="0"/>
                <a:ea typeface="Arial Black" charset="0"/>
                <a:cs typeface="Arial Black" charset="0"/>
              </a:rPr>
              <a:t>? </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CONSIDERATIONS?</a:t>
            </a:r>
            <a:br>
              <a:rPr lang="en-US" sz="3200" b="1" dirty="0">
                <a:latin typeface="Arial Black" charset="0"/>
                <a:ea typeface="Arial Black" charset="0"/>
                <a:cs typeface="Arial Black" charset="0"/>
              </a:rPr>
            </a:br>
            <a:r>
              <a:rPr lang="en-US" sz="3200" b="1" dirty="0">
                <a:latin typeface="Arial Black" charset="0"/>
                <a:ea typeface="Arial Black" charset="0"/>
                <a:cs typeface="Arial Black" charset="0"/>
              </a:rPr>
              <a:t>COUNTRY SPECIFIC OPPORTUNITES?</a:t>
            </a:r>
          </a:p>
        </p:txBody>
      </p:sp>
      <p:sp>
        <p:nvSpPr>
          <p:cNvPr id="3" name="TextBox 2">
            <a:extLst>
              <a:ext uri="{FF2B5EF4-FFF2-40B4-BE49-F238E27FC236}">
                <a16:creationId xmlns:a16="http://schemas.microsoft.com/office/drawing/2014/main" id="{AAD8B8FB-22C9-96AC-6BAD-31B9BFA702B4}"/>
              </a:ext>
            </a:extLst>
          </p:cNvPr>
          <p:cNvSpPr txBox="1"/>
          <p:nvPr/>
        </p:nvSpPr>
        <p:spPr>
          <a:xfrm>
            <a:off x="4727299" y="428200"/>
            <a:ext cx="3048414" cy="584775"/>
          </a:xfrm>
          <a:prstGeom prst="rect">
            <a:avLst/>
          </a:prstGeom>
          <a:noFill/>
        </p:spPr>
        <p:txBody>
          <a:bodyPr wrap="square">
            <a:spAutoFit/>
          </a:bodyPr>
          <a:lstStyle/>
          <a:p>
            <a:r>
              <a:rPr kumimoji="0" lang="en-US" sz="3200" b="1" i="0" u="none" strike="noStrike" kern="1200" cap="none" spc="0" normalizeH="0" baseline="0" noProof="0" dirty="0">
                <a:ln>
                  <a:solidFill>
                    <a:schemeClr val="tx1"/>
                  </a:solidFill>
                </a:ln>
                <a:noFill/>
                <a:effectLst/>
                <a:uLnTx/>
                <a:uFillTx/>
                <a:latin typeface="Arial Black" charset="0"/>
                <a:ea typeface="Arial Black" charset="0"/>
                <a:cs typeface="Arial Black" charset="0"/>
              </a:rPr>
              <a:t>NEXT STEPS</a:t>
            </a:r>
            <a:endParaRPr lang="en-US" dirty="0">
              <a:ln>
                <a:solidFill>
                  <a:schemeClr val="tx1"/>
                </a:solidFill>
              </a:ln>
              <a:noFill/>
            </a:endParaRPr>
          </a:p>
        </p:txBody>
      </p:sp>
      <p:pic>
        <p:nvPicPr>
          <p:cNvPr id="10" name="Graphic 9">
            <a:extLst>
              <a:ext uri="{FF2B5EF4-FFF2-40B4-BE49-F238E27FC236}">
                <a16:creationId xmlns:a16="http://schemas.microsoft.com/office/drawing/2014/main" id="{962EACA8-8B88-4C4E-D7C7-D3000103B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9102" y="3853599"/>
            <a:ext cx="2468880" cy="2341618"/>
          </a:xfrm>
          <a:prstGeom prst="rect">
            <a:avLst/>
          </a:prstGeom>
        </p:spPr>
      </p:pic>
    </p:spTree>
    <p:extLst>
      <p:ext uri="{BB962C8B-B14F-4D97-AF65-F5344CB8AC3E}">
        <p14:creationId xmlns:p14="http://schemas.microsoft.com/office/powerpoint/2010/main" val="196267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11" name="Graphic 10" descr="Megaphone1 outline">
            <a:extLst>
              <a:ext uri="{FF2B5EF4-FFF2-40B4-BE49-F238E27FC236}">
                <a16:creationId xmlns:a16="http://schemas.microsoft.com/office/drawing/2014/main" id="{7D6AED8B-B2BA-373B-DC4E-280401A2C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(1/3)</a:t>
            </a:r>
            <a:br>
              <a:rPr lang="en-US" sz="3200" b="1" dirty="0">
                <a:latin typeface="Arial Black" charset="0"/>
                <a:ea typeface="Arial Black" charset="0"/>
                <a:cs typeface="Arial Black" charset="0"/>
              </a:rPr>
            </a:br>
            <a:r>
              <a:rPr lang="en-US" sz="3200" b="1" dirty="0">
                <a:solidFill>
                  <a:schemeClr val="accent1"/>
                </a:solidFill>
                <a:latin typeface="Arial Black" charset="0"/>
                <a:ea typeface="Arial Black" charset="0"/>
                <a:cs typeface="Arial Black" charset="0"/>
              </a:rPr>
              <a:t>ACTIVIST GUIDES</a:t>
            </a:r>
          </a:p>
        </p:txBody>
      </p:sp>
      <p:pic>
        <p:nvPicPr>
          <p:cNvPr id="4" name="Picture 3" descr="Graphical user interface, application&#10;&#10;Description automatically generated">
            <a:extLst>
              <a:ext uri="{FF2B5EF4-FFF2-40B4-BE49-F238E27FC236}">
                <a16:creationId xmlns:a16="http://schemas.microsoft.com/office/drawing/2014/main" id="{488044F2-292A-D2A3-BDE9-44F32A6E0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81" y="1697927"/>
            <a:ext cx="8116841" cy="3352807"/>
          </a:xfrm>
          <a:prstGeom prst="rect">
            <a:avLst/>
          </a:prstGeom>
        </p:spPr>
      </p:pic>
      <p:sp>
        <p:nvSpPr>
          <p:cNvPr id="6" name="TextBox 5">
            <a:extLst>
              <a:ext uri="{FF2B5EF4-FFF2-40B4-BE49-F238E27FC236}">
                <a16:creationId xmlns:a16="http://schemas.microsoft.com/office/drawing/2014/main" id="{D0ED9116-C3C5-C567-F468-FB0BEF4D794D}"/>
              </a:ext>
            </a:extLst>
          </p:cNvPr>
          <p:cNvSpPr txBox="1"/>
          <p:nvPr/>
        </p:nvSpPr>
        <p:spPr>
          <a:xfrm>
            <a:off x="288160"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Rifapentine for TB Infection:</a:t>
            </a:r>
          </a:p>
          <a:p>
            <a:pPr algn="ctr">
              <a:spcAft>
                <a:spcPts val="600"/>
              </a:spcAft>
            </a:pPr>
            <a:r>
              <a:rPr lang="en-US" sz="1000" dirty="0">
                <a:latin typeface="Arial" panose="020B0604020202020204" pitchFamily="34" charset="0"/>
                <a:cs typeface="Arial" panose="020B0604020202020204" pitchFamily="34" charset="0"/>
                <a:hlinkClick r:id="rId7"/>
              </a:rPr>
              <a:t>https://www.treatmentactiongroup.org/publication/an-activists-guide-to-rifapentine-for-the-treatment-of-tb-infection/</a:t>
            </a:r>
            <a:endParaRPr lang="en-US" sz="1000" dirty="0"/>
          </a:p>
        </p:txBody>
      </p:sp>
      <p:sp>
        <p:nvSpPr>
          <p:cNvPr id="7" name="TextBox 6">
            <a:extLst>
              <a:ext uri="{FF2B5EF4-FFF2-40B4-BE49-F238E27FC236}">
                <a16:creationId xmlns:a16="http://schemas.microsoft.com/office/drawing/2014/main" id="{B0825394-2DBD-51E0-95A6-7F98A6846E3F}"/>
              </a:ext>
            </a:extLst>
          </p:cNvPr>
          <p:cNvSpPr txBox="1"/>
          <p:nvPr/>
        </p:nvSpPr>
        <p:spPr>
          <a:xfrm>
            <a:off x="3054550" y="5236637"/>
            <a:ext cx="2806562" cy="1184940"/>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Shorter Treatment for Drug-Sensitive Tuberculosis:</a:t>
            </a:r>
          </a:p>
          <a:p>
            <a:pPr algn="ctr">
              <a:spcAft>
                <a:spcPts val="600"/>
              </a:spcAft>
            </a:pPr>
            <a:r>
              <a:rPr lang="en-US" sz="1000" dirty="0">
                <a:latin typeface="Arial" panose="020B0604020202020204" pitchFamily="34" charset="0"/>
                <a:cs typeface="Arial" panose="020B0604020202020204" pitchFamily="34" charset="0"/>
                <a:hlinkClick r:id="rId8"/>
              </a:rPr>
              <a:t>https://www.treatmentactiongroup.org/publication/an-activists-guide-to-shorter-treatment-for-drug-sensitive-tuberculosis/</a:t>
            </a:r>
            <a:endParaRPr lang="en-US" sz="1000" dirty="0"/>
          </a:p>
        </p:txBody>
      </p:sp>
      <p:sp>
        <p:nvSpPr>
          <p:cNvPr id="8" name="TextBox 7">
            <a:extLst>
              <a:ext uri="{FF2B5EF4-FFF2-40B4-BE49-F238E27FC236}">
                <a16:creationId xmlns:a16="http://schemas.microsoft.com/office/drawing/2014/main" id="{A41EF02C-221A-590D-9CF3-44CCEB8A2ED3}"/>
              </a:ext>
            </a:extLst>
          </p:cNvPr>
          <p:cNvSpPr txBox="1"/>
          <p:nvPr/>
        </p:nvSpPr>
        <p:spPr>
          <a:xfrm>
            <a:off x="5911524" y="5236637"/>
            <a:ext cx="2806562" cy="1000274"/>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An Activist’s Guide to Tuberculosis Diagnostic Tools:</a:t>
            </a:r>
          </a:p>
          <a:p>
            <a:pPr algn="ctr">
              <a:spcAft>
                <a:spcPts val="600"/>
              </a:spcAft>
            </a:pPr>
            <a:r>
              <a:rPr lang="en-US" sz="1000" dirty="0">
                <a:latin typeface="Arial" panose="020B0604020202020204" pitchFamily="34" charset="0"/>
                <a:cs typeface="Arial" panose="020B0604020202020204" pitchFamily="34" charset="0"/>
                <a:hlinkClick r:id="rId9"/>
              </a:rPr>
              <a:t>https://www.treatmentactiongroup.org/publication/an-activists-guide-to-tuberculosis-diagnostic-tools/</a:t>
            </a:r>
            <a:endParaRPr lang="en-US" sz="1000" dirty="0"/>
          </a:p>
        </p:txBody>
      </p:sp>
      <p:pic>
        <p:nvPicPr>
          <p:cNvPr id="3" name="Picture 2" descr="Text&#10;&#10;Description automatically generated">
            <a:extLst>
              <a:ext uri="{FF2B5EF4-FFF2-40B4-BE49-F238E27FC236}">
                <a16:creationId xmlns:a16="http://schemas.microsoft.com/office/drawing/2014/main" id="{49C8F519-60D2-7116-C248-DB6A0E165C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36803" y="1697928"/>
            <a:ext cx="2443309" cy="3352806"/>
          </a:xfrm>
          <a:prstGeom prst="rect">
            <a:avLst/>
          </a:prstGeom>
          <a:ln>
            <a:solidFill>
              <a:schemeClr val="tx1"/>
            </a:solidFill>
          </a:ln>
        </p:spPr>
      </p:pic>
      <p:sp>
        <p:nvSpPr>
          <p:cNvPr id="5" name="TextBox 4">
            <a:extLst>
              <a:ext uri="{FF2B5EF4-FFF2-40B4-BE49-F238E27FC236}">
                <a16:creationId xmlns:a16="http://schemas.microsoft.com/office/drawing/2014/main" id="{93ADA59A-674E-4605-335C-72BF6C3B8079}"/>
              </a:ext>
            </a:extLst>
          </p:cNvPr>
          <p:cNvSpPr txBox="1"/>
          <p:nvPr/>
        </p:nvSpPr>
        <p:spPr>
          <a:xfrm>
            <a:off x="8936802" y="5236637"/>
            <a:ext cx="2443309" cy="815608"/>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GFAN Advocacy Briefs:</a:t>
            </a:r>
          </a:p>
          <a:p>
            <a:pPr algn="ctr">
              <a:spcAft>
                <a:spcPts val="600"/>
              </a:spcAft>
            </a:pPr>
            <a:r>
              <a:rPr lang="en-US" sz="1000" dirty="0">
                <a:latin typeface="Arial" panose="020B0604020202020204" pitchFamily="34" charset="0"/>
                <a:cs typeface="Arial" panose="020B0604020202020204" pitchFamily="34" charset="0"/>
                <a:hlinkClick r:id="rId11"/>
              </a:rPr>
              <a:t>https://www.globalfundadvocatesnetwork.org/resource/advocacy-guides-to-1-4-6x24-shorter-regimens-for-tb/</a:t>
            </a:r>
            <a:r>
              <a:rPr lang="en-US" sz="1000" dirty="0">
                <a:latin typeface="Arial" panose="020B0604020202020204" pitchFamily="34" charset="0"/>
                <a:cs typeface="Arial" panose="020B0604020202020204" pitchFamily="34" charset="0"/>
              </a:rPr>
              <a:t> </a:t>
            </a:r>
            <a:endParaRPr lang="en-US" sz="1000" dirty="0"/>
          </a:p>
        </p:txBody>
      </p:sp>
    </p:spTree>
    <p:extLst>
      <p:ext uri="{BB962C8B-B14F-4D97-AF65-F5344CB8AC3E}">
        <p14:creationId xmlns:p14="http://schemas.microsoft.com/office/powerpoint/2010/main" val="146401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11" name="Graphic 10" descr="Megaphone1 outline">
            <a:extLst>
              <a:ext uri="{FF2B5EF4-FFF2-40B4-BE49-F238E27FC236}">
                <a16:creationId xmlns:a16="http://schemas.microsoft.com/office/drawing/2014/main" id="{7D6AED8B-B2BA-373B-DC4E-280401A2C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(2/3)</a:t>
            </a:r>
            <a:br>
              <a:rPr lang="en-US" sz="3200" b="1" dirty="0">
                <a:latin typeface="Arial Black" charset="0"/>
                <a:ea typeface="Arial Black" charset="0"/>
                <a:cs typeface="Arial Black" charset="0"/>
              </a:rPr>
            </a:br>
            <a:r>
              <a:rPr lang="en-US" sz="3200" b="1" dirty="0">
                <a:solidFill>
                  <a:schemeClr val="accent1"/>
                </a:solidFill>
                <a:latin typeface="Arial Black" charset="0"/>
                <a:ea typeface="Arial Black" charset="0"/>
                <a:cs typeface="Arial Black" charset="0"/>
              </a:rPr>
              <a:t>LANDMARK STUDIES</a:t>
            </a:r>
          </a:p>
        </p:txBody>
      </p:sp>
      <p:sp>
        <p:nvSpPr>
          <p:cNvPr id="3" name="Subtitle 1">
            <a:extLst>
              <a:ext uri="{FF2B5EF4-FFF2-40B4-BE49-F238E27FC236}">
                <a16:creationId xmlns:a16="http://schemas.microsoft.com/office/drawing/2014/main" id="{00D942EE-E227-D5BB-834D-844C0A5D4C63}"/>
              </a:ext>
            </a:extLst>
          </p:cNvPr>
          <p:cNvSpPr txBox="1">
            <a:spLocks/>
          </p:cNvSpPr>
          <p:nvPr/>
        </p:nvSpPr>
        <p:spPr>
          <a:xfrm>
            <a:off x="5463332" y="1955452"/>
            <a:ext cx="5884436" cy="16520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One Month of Rifapentine plus Isoniazid to Prevent HIV-Related Tuberculosis</a:t>
            </a:r>
            <a:endParaRPr lang="en-US" sz="1800" dirty="0">
              <a:latin typeface="+mj-lt"/>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Swindells S, Ramchandani R, Gupta A, et al. One Month of Rifapentine plus Isoniazid to Prevent HIV-Related Tuberculosis. N </a:t>
            </a:r>
            <a:r>
              <a:rPr lang="en-US" sz="1800" dirty="0" err="1">
                <a:latin typeface="Arial" panose="020B0604020202020204" pitchFamily="34" charset="0"/>
                <a:cs typeface="Arial" panose="020B0604020202020204" pitchFamily="34" charset="0"/>
              </a:rPr>
              <a:t>Engl</a:t>
            </a:r>
            <a:r>
              <a:rPr lang="en-US" sz="1800" dirty="0">
                <a:latin typeface="Arial" panose="020B0604020202020204" pitchFamily="34" charset="0"/>
                <a:cs typeface="Arial" panose="020B0604020202020204" pitchFamily="34" charset="0"/>
              </a:rPr>
              <a:t> J Med. 2019 Mar 14;380(11):1001-1011. </a:t>
            </a:r>
            <a:r>
              <a:rPr lang="en-US" sz="1800" dirty="0" err="1">
                <a:latin typeface="Arial" panose="020B0604020202020204" pitchFamily="34" charset="0"/>
                <a:cs typeface="Arial" panose="020B0604020202020204" pitchFamily="34" charset="0"/>
              </a:rPr>
              <a:t>doi</a:t>
            </a:r>
            <a:r>
              <a:rPr lang="en-US" sz="1800" dirty="0">
                <a:latin typeface="Arial" panose="020B0604020202020204" pitchFamily="34" charset="0"/>
                <a:cs typeface="Arial" panose="020B0604020202020204" pitchFamily="34" charset="0"/>
              </a:rPr>
              <a:t>: 10.1056/NEJMoa1806808.</a:t>
            </a:r>
          </a:p>
        </p:txBody>
      </p:sp>
      <p:sp>
        <p:nvSpPr>
          <p:cNvPr id="15" name="Subtitle 1">
            <a:extLst>
              <a:ext uri="{FF2B5EF4-FFF2-40B4-BE49-F238E27FC236}">
                <a16:creationId xmlns:a16="http://schemas.microsoft.com/office/drawing/2014/main" id="{5A8C3E53-0909-3DF9-C11E-7A878846101B}"/>
              </a:ext>
            </a:extLst>
          </p:cNvPr>
          <p:cNvSpPr txBox="1">
            <a:spLocks/>
          </p:cNvSpPr>
          <p:nvPr/>
        </p:nvSpPr>
        <p:spPr>
          <a:xfrm>
            <a:off x="5463332" y="4297975"/>
            <a:ext cx="5884436" cy="16520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j-lt"/>
                <a:cs typeface="Arial" panose="020B0604020202020204" pitchFamily="34" charset="0"/>
              </a:rPr>
              <a:t>Three months of rifapentine and isoniazid for latent tuberculosis infection </a:t>
            </a:r>
          </a:p>
          <a:p>
            <a:pPr marL="0" indent="0">
              <a:buNone/>
            </a:pPr>
            <a:r>
              <a:rPr lang="en-US" sz="1800" dirty="0">
                <a:latin typeface="Arial" panose="020B0604020202020204" pitchFamily="34" charset="0"/>
                <a:cs typeface="Arial" panose="020B0604020202020204" pitchFamily="34" charset="0"/>
              </a:rPr>
              <a:t>Sterling TR, </a:t>
            </a:r>
            <a:r>
              <a:rPr lang="en-US" sz="1800" dirty="0" err="1">
                <a:latin typeface="Arial" panose="020B0604020202020204" pitchFamily="34" charset="0"/>
                <a:cs typeface="Arial" panose="020B0604020202020204" pitchFamily="34" charset="0"/>
              </a:rPr>
              <a:t>Villarino</a:t>
            </a:r>
            <a:r>
              <a:rPr lang="en-US" sz="1800" dirty="0">
                <a:latin typeface="Arial" panose="020B0604020202020204" pitchFamily="34" charset="0"/>
                <a:cs typeface="Arial" panose="020B0604020202020204" pitchFamily="34" charset="0"/>
              </a:rPr>
              <a:t> ME, Borisov AS, et al. Three months of rifapentine and isoniazid for latent tuberculosis infection. N </a:t>
            </a:r>
            <a:r>
              <a:rPr lang="en-US" sz="1800" dirty="0" err="1">
                <a:latin typeface="Arial" panose="020B0604020202020204" pitchFamily="34" charset="0"/>
                <a:cs typeface="Arial" panose="020B0604020202020204" pitchFamily="34" charset="0"/>
              </a:rPr>
              <a:t>Engl</a:t>
            </a:r>
            <a:r>
              <a:rPr lang="en-US" sz="1800" dirty="0">
                <a:latin typeface="Arial" panose="020B0604020202020204" pitchFamily="34" charset="0"/>
                <a:cs typeface="Arial" panose="020B0604020202020204" pitchFamily="34" charset="0"/>
              </a:rPr>
              <a:t> J Med. 2011 Dec 8;365(23):2155-66. </a:t>
            </a:r>
            <a:r>
              <a:rPr lang="en-US" sz="1800" dirty="0" err="1">
                <a:latin typeface="Arial" panose="020B0604020202020204" pitchFamily="34" charset="0"/>
                <a:cs typeface="Arial" panose="020B0604020202020204" pitchFamily="34" charset="0"/>
              </a:rPr>
              <a:t>doi</a:t>
            </a:r>
            <a:r>
              <a:rPr lang="en-US" sz="1800" dirty="0">
                <a:latin typeface="Arial" panose="020B0604020202020204" pitchFamily="34" charset="0"/>
                <a:cs typeface="Arial" panose="020B0604020202020204" pitchFamily="34" charset="0"/>
              </a:rPr>
              <a:t>: 10.1056/NEJMoa1104875.</a:t>
            </a:r>
          </a:p>
        </p:txBody>
      </p:sp>
      <p:pic>
        <p:nvPicPr>
          <p:cNvPr id="16" name="Picture 15">
            <a:extLst>
              <a:ext uri="{FF2B5EF4-FFF2-40B4-BE49-F238E27FC236}">
                <a16:creationId xmlns:a16="http://schemas.microsoft.com/office/drawing/2014/main" id="{2D6FCBEA-60B7-D665-0591-B7FC7C2DA7BC}"/>
              </a:ext>
            </a:extLst>
          </p:cNvPr>
          <p:cNvPicPr>
            <a:picLocks noChangeAspect="1"/>
          </p:cNvPicPr>
          <p:nvPr/>
        </p:nvPicPr>
        <p:blipFill>
          <a:blip r:embed="rId6"/>
          <a:stretch>
            <a:fillRect/>
          </a:stretch>
        </p:blipFill>
        <p:spPr>
          <a:xfrm>
            <a:off x="650288" y="1955452"/>
            <a:ext cx="4414313" cy="1652078"/>
          </a:xfrm>
          <a:prstGeom prst="rect">
            <a:avLst/>
          </a:prstGeom>
          <a:ln>
            <a:solidFill>
              <a:schemeClr val="tx1"/>
            </a:solidFill>
          </a:ln>
        </p:spPr>
      </p:pic>
      <p:pic>
        <p:nvPicPr>
          <p:cNvPr id="17" name="Picture 16">
            <a:extLst>
              <a:ext uri="{FF2B5EF4-FFF2-40B4-BE49-F238E27FC236}">
                <a16:creationId xmlns:a16="http://schemas.microsoft.com/office/drawing/2014/main" id="{E066B682-615F-F2D6-2366-DE27C18ADD68}"/>
              </a:ext>
            </a:extLst>
          </p:cNvPr>
          <p:cNvPicPr>
            <a:picLocks noChangeAspect="1"/>
          </p:cNvPicPr>
          <p:nvPr/>
        </p:nvPicPr>
        <p:blipFill>
          <a:blip r:embed="rId7"/>
          <a:stretch>
            <a:fillRect/>
          </a:stretch>
        </p:blipFill>
        <p:spPr>
          <a:xfrm>
            <a:off x="650287" y="4297975"/>
            <a:ext cx="4414313" cy="1585571"/>
          </a:xfrm>
          <a:prstGeom prst="rect">
            <a:avLst/>
          </a:prstGeom>
          <a:ln>
            <a:solidFill>
              <a:schemeClr val="tx1"/>
            </a:solidFill>
          </a:ln>
        </p:spPr>
      </p:pic>
      <p:cxnSp>
        <p:nvCxnSpPr>
          <p:cNvPr id="19" name="Straight Connector 18">
            <a:extLst>
              <a:ext uri="{FF2B5EF4-FFF2-40B4-BE49-F238E27FC236}">
                <a16:creationId xmlns:a16="http://schemas.microsoft.com/office/drawing/2014/main" id="{4E7E4B7E-C039-B96A-8F21-B6333F0A3903}"/>
              </a:ext>
            </a:extLst>
          </p:cNvPr>
          <p:cNvCxnSpPr/>
          <p:nvPr/>
        </p:nvCxnSpPr>
        <p:spPr>
          <a:xfrm>
            <a:off x="650287" y="3965710"/>
            <a:ext cx="11008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6C66E1D-FD2F-BD42-5A38-C7E25C3150DB}"/>
              </a:ext>
            </a:extLst>
          </p:cNvPr>
          <p:cNvGrpSpPr/>
          <p:nvPr/>
        </p:nvGrpSpPr>
        <p:grpSpPr>
          <a:xfrm rot="16200000">
            <a:off x="11146099" y="3751430"/>
            <a:ext cx="91440" cy="428560"/>
            <a:chOff x="5810509" y="4712822"/>
            <a:chExt cx="91440" cy="428560"/>
          </a:xfrm>
        </p:grpSpPr>
        <p:sp>
          <p:nvSpPr>
            <p:cNvPr id="12" name="Oval 11">
              <a:extLst>
                <a:ext uri="{FF2B5EF4-FFF2-40B4-BE49-F238E27FC236}">
                  <a16:creationId xmlns:a16="http://schemas.microsoft.com/office/drawing/2014/main" id="{9760318F-64EA-48C7-7B5C-2E4D5FDF17A9}"/>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61E95A-36B5-CBCE-AA12-90A176CD431A}"/>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4D40938-24FC-B77C-34B4-629E104891F0}"/>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449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1605CD8-F9B3-7B59-F043-89F73858D29F}"/>
              </a:ext>
            </a:extLst>
          </p:cNvPr>
          <p:cNvSpPr/>
          <p:nvPr/>
        </p:nvSpPr>
        <p:spPr>
          <a:xfrm>
            <a:off x="11060624" y="310427"/>
            <a:ext cx="720255" cy="7202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egaphone1 with solid fill">
            <a:extLst>
              <a:ext uri="{FF2B5EF4-FFF2-40B4-BE49-F238E27FC236}">
                <a16:creationId xmlns:a16="http://schemas.microsoft.com/office/drawing/2014/main" id="{4F32623B-AF2D-5BF4-71AC-4EF75BFEE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6594" y="239699"/>
            <a:ext cx="822960" cy="822960"/>
          </a:xfrm>
          <a:prstGeom prst="rect">
            <a:avLst/>
          </a:prstGeom>
        </p:spPr>
      </p:pic>
      <p:pic>
        <p:nvPicPr>
          <p:cNvPr id="11" name="Graphic 10" descr="Megaphone1 outline">
            <a:extLst>
              <a:ext uri="{FF2B5EF4-FFF2-40B4-BE49-F238E27FC236}">
                <a16:creationId xmlns:a16="http://schemas.microsoft.com/office/drawing/2014/main" id="{7D6AED8B-B2BA-373B-DC4E-280401A2C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36288" y="259074"/>
            <a:ext cx="822960" cy="822960"/>
          </a:xfrm>
          <a:prstGeom prst="rect">
            <a:avLst/>
          </a:prstGeom>
        </p:spPr>
      </p:pic>
      <p:sp>
        <p:nvSpPr>
          <p:cNvPr id="2" name="Rectangle 2">
            <a:extLst>
              <a:ext uri="{FF2B5EF4-FFF2-40B4-BE49-F238E27FC236}">
                <a16:creationId xmlns:a16="http://schemas.microsoft.com/office/drawing/2014/main" id="{CC4A2DC9-9FC4-3198-A4BF-4BAB492403D7}"/>
              </a:ext>
            </a:extLst>
          </p:cNvPr>
          <p:cNvSpPr txBox="1">
            <a:spLocks noChangeArrowheads="1"/>
          </p:cNvSpPr>
          <p:nvPr/>
        </p:nvSpPr>
        <p:spPr>
          <a:xfrm>
            <a:off x="432752" y="464286"/>
            <a:ext cx="9263698"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CAMPAIGN RESOURCES (3/3)</a:t>
            </a:r>
            <a:br>
              <a:rPr lang="en-US" sz="3200" b="1" dirty="0">
                <a:latin typeface="Arial Black" charset="0"/>
                <a:ea typeface="Arial Black" charset="0"/>
                <a:cs typeface="Arial Black" charset="0"/>
              </a:rPr>
            </a:br>
            <a:r>
              <a:rPr lang="en-US" sz="2400" b="1" dirty="0">
                <a:solidFill>
                  <a:schemeClr val="accent1"/>
                </a:solidFill>
                <a:latin typeface="Arial Black" charset="0"/>
                <a:ea typeface="Arial Black" charset="0"/>
                <a:cs typeface="Arial Black" charset="0"/>
              </a:rPr>
              <a:t>WORLD HEALTH ORGANIZATION GUIDELINES+</a:t>
            </a:r>
            <a:endParaRPr lang="en-US" sz="3200" b="1" dirty="0">
              <a:solidFill>
                <a:schemeClr val="accent1"/>
              </a:solidFill>
              <a:latin typeface="Arial Black" charset="0"/>
              <a:ea typeface="Arial Black" charset="0"/>
              <a:cs typeface="Arial Black" charset="0"/>
            </a:endParaRPr>
          </a:p>
        </p:txBody>
      </p:sp>
      <p:sp>
        <p:nvSpPr>
          <p:cNvPr id="6" name="TextBox 5">
            <a:extLst>
              <a:ext uri="{FF2B5EF4-FFF2-40B4-BE49-F238E27FC236}">
                <a16:creationId xmlns:a16="http://schemas.microsoft.com/office/drawing/2014/main" id="{D0ED9116-C3C5-C567-F468-FB0BEF4D794D}"/>
              </a:ext>
            </a:extLst>
          </p:cNvPr>
          <p:cNvSpPr txBox="1"/>
          <p:nvPr/>
        </p:nvSpPr>
        <p:spPr>
          <a:xfrm>
            <a:off x="1729458" y="5236637"/>
            <a:ext cx="2806562" cy="1215717"/>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1: prevention: tuberculosis preventive treatment:</a:t>
            </a:r>
          </a:p>
          <a:p>
            <a:pPr algn="ctr">
              <a:spcAft>
                <a:spcPts val="600"/>
              </a:spcAft>
            </a:pPr>
            <a:r>
              <a:rPr lang="en-US" sz="1000" dirty="0">
                <a:latin typeface="Arial" panose="020B0604020202020204" pitchFamily="34" charset="0"/>
                <a:cs typeface="Arial" panose="020B0604020202020204" pitchFamily="34" charset="0"/>
                <a:hlinkClick r:id="rId6"/>
              </a:rPr>
              <a:t>https://www.who.int/publications/i/item/9789240001503 </a:t>
            </a:r>
            <a:endParaRPr lang="en-US" sz="1000" dirty="0"/>
          </a:p>
        </p:txBody>
      </p:sp>
      <p:sp>
        <p:nvSpPr>
          <p:cNvPr id="7" name="TextBox 6">
            <a:extLst>
              <a:ext uri="{FF2B5EF4-FFF2-40B4-BE49-F238E27FC236}">
                <a16:creationId xmlns:a16="http://schemas.microsoft.com/office/drawing/2014/main" id="{B0825394-2DBD-51E0-95A6-7F98A6846E3F}"/>
              </a:ext>
            </a:extLst>
          </p:cNvPr>
          <p:cNvSpPr txBox="1"/>
          <p:nvPr/>
        </p:nvSpPr>
        <p:spPr>
          <a:xfrm>
            <a:off x="4595248" y="5236637"/>
            <a:ext cx="2806562" cy="1215717"/>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WHO consolidated guidelines on tuberculosis Module 5: Management of tuberculosis in children and adolescents:</a:t>
            </a:r>
          </a:p>
          <a:p>
            <a:pPr algn="ctr">
              <a:spcAft>
                <a:spcPts val="600"/>
              </a:spcAft>
            </a:pPr>
            <a:r>
              <a:rPr lang="en-US" sz="1000" dirty="0">
                <a:hlinkClick r:id="rId7"/>
              </a:rPr>
              <a:t>https://www.who.int/publications/i/item/9789240046764</a:t>
            </a:r>
            <a:endParaRPr lang="en-US" sz="10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A41EF02C-221A-590D-9CF3-44CCEB8A2ED3}"/>
              </a:ext>
            </a:extLst>
          </p:cNvPr>
          <p:cNvSpPr txBox="1"/>
          <p:nvPr/>
        </p:nvSpPr>
        <p:spPr>
          <a:xfrm>
            <a:off x="7551622" y="5236637"/>
            <a:ext cx="2806562" cy="1031051"/>
          </a:xfrm>
          <a:prstGeom prst="rect">
            <a:avLst/>
          </a:prstGeom>
          <a:noFill/>
        </p:spPr>
        <p:txBody>
          <a:bodyPr wrap="square">
            <a:spAutoFit/>
          </a:bodyPr>
          <a:lstStyle/>
          <a:p>
            <a:pPr algn="ctr">
              <a:spcAft>
                <a:spcPts val="600"/>
              </a:spcAft>
            </a:pPr>
            <a:r>
              <a:rPr lang="en-US" sz="1200" dirty="0">
                <a:latin typeface="+mj-lt"/>
                <a:cs typeface="Arial" panose="020B0604020202020204" pitchFamily="34" charset="0"/>
              </a:rPr>
              <a:t>Global Fund Tuberculosis Information Note, Allocation Period 2023–2025:</a:t>
            </a:r>
          </a:p>
          <a:p>
            <a:pPr algn="ctr">
              <a:spcAft>
                <a:spcPts val="600"/>
              </a:spcAft>
            </a:pPr>
            <a:r>
              <a:rPr lang="en-US" sz="1000" dirty="0">
                <a:hlinkClick r:id="rId8"/>
              </a:rPr>
              <a:t>https://www.theglobalfund.org/media/4762/core_tuberculosis_infonote_en.pdf</a:t>
            </a:r>
            <a:endParaRPr lang="en-US" sz="1000" dirty="0"/>
          </a:p>
        </p:txBody>
      </p:sp>
      <p:pic>
        <p:nvPicPr>
          <p:cNvPr id="4" name="Picture 3" descr="A picture containing website&#10;&#10;Description automatically generated">
            <a:extLst>
              <a:ext uri="{FF2B5EF4-FFF2-40B4-BE49-F238E27FC236}">
                <a16:creationId xmlns:a16="http://schemas.microsoft.com/office/drawing/2014/main" id="{7C440720-F61F-63B4-76A0-FF93CAF033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9137" y="1874520"/>
            <a:ext cx="2198784" cy="3108960"/>
          </a:xfrm>
          <a:prstGeom prst="rect">
            <a:avLst/>
          </a:prstGeom>
          <a:ln>
            <a:solidFill>
              <a:schemeClr val="tx1"/>
            </a:solidFill>
          </a:ln>
        </p:spPr>
      </p:pic>
      <p:pic>
        <p:nvPicPr>
          <p:cNvPr id="12" name="Picture 11" descr="Diagram&#10;&#10;Description automatically generated">
            <a:extLst>
              <a:ext uri="{FF2B5EF4-FFF2-40B4-BE49-F238E27FC236}">
                <a16:creationId xmlns:a16="http://schemas.microsoft.com/office/drawing/2014/main" id="{900B35FB-60A3-D73F-0054-3E47323252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3347" y="1874520"/>
            <a:ext cx="2198783" cy="3108960"/>
          </a:xfrm>
          <a:prstGeom prst="rect">
            <a:avLst/>
          </a:prstGeom>
          <a:ln>
            <a:solidFill>
              <a:schemeClr val="tx1"/>
            </a:solidFill>
          </a:ln>
        </p:spPr>
      </p:pic>
      <p:pic>
        <p:nvPicPr>
          <p:cNvPr id="14" name="Picture 13" descr="Diagram&#10;&#10;Description automatically generated with medium confidence">
            <a:extLst>
              <a:ext uri="{FF2B5EF4-FFF2-40B4-BE49-F238E27FC236}">
                <a16:creationId xmlns:a16="http://schemas.microsoft.com/office/drawing/2014/main" id="{B85DE653-91C7-2C70-4F80-40EC574474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55511" y="1874520"/>
            <a:ext cx="2198783" cy="3108960"/>
          </a:xfrm>
          <a:prstGeom prst="rect">
            <a:avLst/>
          </a:prstGeom>
          <a:ln>
            <a:solidFill>
              <a:schemeClr val="tx1"/>
            </a:solidFill>
          </a:ln>
        </p:spPr>
      </p:pic>
    </p:spTree>
    <p:extLst>
      <p:ext uri="{BB962C8B-B14F-4D97-AF65-F5344CB8AC3E}">
        <p14:creationId xmlns:p14="http://schemas.microsoft.com/office/powerpoint/2010/main" val="384294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8D3799-D6BB-B1B0-2F26-59D4DE4F1919}"/>
              </a:ext>
            </a:extLst>
          </p:cNvPr>
          <p:cNvSpPr txBox="1"/>
          <p:nvPr/>
        </p:nvSpPr>
        <p:spPr>
          <a:xfrm>
            <a:off x="237456" y="316561"/>
            <a:ext cx="11633416" cy="1323439"/>
          </a:xfrm>
          <a:prstGeom prst="rect">
            <a:avLst/>
          </a:prstGeom>
          <a:noFill/>
        </p:spPr>
        <p:txBody>
          <a:bodyPr wrap="square">
            <a:spAutoFit/>
          </a:bodyPr>
          <a:lstStyle/>
          <a:p>
            <a:r>
              <a:rPr lang="en-US" sz="2000" b="1" i="0" dirty="0">
                <a:solidFill>
                  <a:srgbClr val="222222"/>
                </a:solidFill>
                <a:effectLst/>
              </a:rPr>
              <a:t>These slides were developed by Treatment Action Group (TAG) and reviewed by members of the 1/4/6x24 Campaign Coalition, an international network of TB survivors, researchers, clinicians, activists, and civil society professionals who advocate for communities affected by TB. Their institutional affiliations include:</a:t>
            </a:r>
            <a:endParaRPr lang="en-US" sz="2000" dirty="0"/>
          </a:p>
        </p:txBody>
      </p:sp>
      <p:sp>
        <p:nvSpPr>
          <p:cNvPr id="2" name="TextBox 1">
            <a:extLst>
              <a:ext uri="{FF2B5EF4-FFF2-40B4-BE49-F238E27FC236}">
                <a16:creationId xmlns:a16="http://schemas.microsoft.com/office/drawing/2014/main" id="{03AA5CFD-21CB-C3D0-2C0E-C2C9AB5A2ADB}"/>
              </a:ext>
            </a:extLst>
          </p:cNvPr>
          <p:cNvSpPr txBox="1"/>
          <p:nvPr/>
        </p:nvSpPr>
        <p:spPr>
          <a:xfrm>
            <a:off x="216568" y="1744579"/>
            <a:ext cx="11790948" cy="4920916"/>
          </a:xfrm>
          <a:prstGeom prst="rect">
            <a:avLst/>
          </a:prstGeom>
          <a:noFill/>
        </p:spPr>
        <p:txBody>
          <a:bodyPr wrap="square" rtlCol="0">
            <a:spAutoFit/>
          </a:bodyPr>
          <a:lstStyle/>
          <a:p>
            <a:r>
              <a:rPr lang="en-US" b="0" i="0" dirty="0">
                <a:solidFill>
                  <a:srgbClr val="222222"/>
                </a:solidFill>
                <a:effectLst/>
              </a:rPr>
              <a:t>Treatment Action Group (TAG)			Lean on Me Foundation</a:t>
            </a:r>
            <a:br>
              <a:rPr lang="en-US" dirty="0"/>
            </a:br>
            <a:r>
              <a:rPr lang="en-US" b="0" i="0" dirty="0">
                <a:solidFill>
                  <a:srgbClr val="222222"/>
                </a:solidFill>
                <a:effectLst/>
              </a:rPr>
              <a:t>Partners In Health (PIH)				TB Women Global</a:t>
            </a:r>
            <a:br>
              <a:rPr lang="en-US" dirty="0"/>
            </a:br>
            <a:r>
              <a:rPr lang="en-US" b="0" i="0" dirty="0">
                <a:solidFill>
                  <a:srgbClr val="222222"/>
                </a:solidFill>
                <a:effectLst/>
              </a:rPr>
              <a:t>Médecins Sans Frontières (MSF)			</a:t>
            </a:r>
            <a:r>
              <a:rPr lang="en-US" b="0" i="0" dirty="0" err="1">
                <a:solidFill>
                  <a:srgbClr val="222222"/>
                </a:solidFill>
                <a:effectLst/>
              </a:rPr>
              <a:t>Wote</a:t>
            </a:r>
            <a:r>
              <a:rPr lang="en-US" b="0" i="0" dirty="0">
                <a:solidFill>
                  <a:srgbClr val="222222"/>
                </a:solidFill>
                <a:effectLst/>
              </a:rPr>
              <a:t> Youth Development Projects</a:t>
            </a:r>
            <a:br>
              <a:rPr lang="en-US" dirty="0"/>
            </a:br>
            <a:r>
              <a:rPr lang="en-US" b="0" i="0" dirty="0">
                <a:solidFill>
                  <a:srgbClr val="222222"/>
                </a:solidFill>
                <a:effectLst/>
              </a:rPr>
              <a:t>Global Coalition of TB Advocates (GCTA)		Zambia Association for Prevention of HIV and TB (ZAPHIT)</a:t>
            </a:r>
            <a:br>
              <a:rPr lang="en-US" dirty="0"/>
            </a:br>
            <a:r>
              <a:rPr lang="en-US" b="0" i="0" dirty="0">
                <a:solidFill>
                  <a:srgbClr val="222222"/>
                </a:solidFill>
                <a:effectLst/>
              </a:rPr>
              <a:t>Treatment Action Campaign (TAC)			SMART4TB Consortium</a:t>
            </a:r>
            <a:br>
              <a:rPr lang="en-US" dirty="0"/>
            </a:br>
            <a:r>
              <a:rPr lang="en-US" b="0" i="0" dirty="0">
                <a:solidFill>
                  <a:srgbClr val="222222"/>
                </a:solidFill>
                <a:effectLst/>
              </a:rPr>
              <a:t>Global TB Community Advisory Board (TB CAB)</a:t>
            </a:r>
            <a:br>
              <a:rPr lang="en-US" dirty="0"/>
            </a:br>
            <a:r>
              <a:rPr lang="en-US" b="0" i="0" dirty="0">
                <a:solidFill>
                  <a:srgbClr val="222222"/>
                </a:solidFill>
                <a:effectLst/>
              </a:rPr>
              <a:t>Stop TB Partnership</a:t>
            </a:r>
            <a:br>
              <a:rPr lang="en-US" dirty="0"/>
            </a:br>
            <a:r>
              <a:rPr lang="en-US" b="0" i="0" dirty="0">
                <a:solidFill>
                  <a:srgbClr val="222222"/>
                </a:solidFill>
                <a:effectLst/>
              </a:rPr>
              <a:t>Survivors Against TB</a:t>
            </a:r>
            <a:br>
              <a:rPr lang="en-US" dirty="0"/>
            </a:br>
            <a:r>
              <a:rPr lang="en-US" b="0" i="0" dirty="0">
                <a:solidFill>
                  <a:srgbClr val="222222"/>
                </a:solidFill>
                <a:effectLst/>
              </a:rPr>
              <a:t>Results Canada</a:t>
            </a:r>
            <a:br>
              <a:rPr lang="en-US" dirty="0"/>
            </a:br>
            <a:r>
              <a:rPr lang="en-US" b="0" i="0" dirty="0">
                <a:solidFill>
                  <a:srgbClr val="222222"/>
                </a:solidFill>
                <a:effectLst/>
              </a:rPr>
              <a:t>The Sentinel Project on Pediatric Drug-Resistant TB</a:t>
            </a:r>
            <a:br>
              <a:rPr lang="en-US" dirty="0"/>
            </a:br>
            <a:r>
              <a:rPr lang="en-US" b="0" i="0" dirty="0">
                <a:solidFill>
                  <a:srgbClr val="222222"/>
                </a:solidFill>
                <a:effectLst/>
              </a:rPr>
              <a:t>We Are TB</a:t>
            </a:r>
            <a:br>
              <a:rPr lang="en-US" dirty="0"/>
            </a:br>
            <a:r>
              <a:rPr lang="en-US" b="0" i="0" dirty="0">
                <a:solidFill>
                  <a:srgbClr val="222222"/>
                </a:solidFill>
                <a:effectLst/>
              </a:rPr>
              <a:t>TBPPM Learning Network</a:t>
            </a:r>
            <a:br>
              <a:rPr lang="en-US" dirty="0"/>
            </a:br>
            <a:r>
              <a:rPr lang="en-US" b="0" i="0" dirty="0">
                <a:solidFill>
                  <a:srgbClr val="222222"/>
                </a:solidFill>
                <a:effectLst/>
              </a:rPr>
              <a:t>Asia Pacific Counsel of AIDS Service Organizations (APCASO)</a:t>
            </a:r>
            <a:br>
              <a:rPr lang="en-US" dirty="0"/>
            </a:br>
            <a:r>
              <a:rPr lang="en-US" b="0" i="0" dirty="0">
                <a:solidFill>
                  <a:srgbClr val="222222"/>
                </a:solidFill>
                <a:effectLst/>
              </a:rPr>
              <a:t>African Coalition on TB (ACT)</a:t>
            </a:r>
            <a:br>
              <a:rPr lang="en-US" dirty="0"/>
            </a:br>
            <a:r>
              <a:rPr lang="en-US" b="0" i="0" dirty="0">
                <a:solidFill>
                  <a:srgbClr val="222222"/>
                </a:solidFill>
                <a:effectLst/>
              </a:rPr>
              <a:t>TB Europe Coalition (TBEC)</a:t>
            </a:r>
          </a:p>
          <a:p>
            <a:r>
              <a:rPr lang="en-US" dirty="0"/>
              <a:t>O’Neill Institute for National and Global Health Law at Georgetown University</a:t>
            </a:r>
          </a:p>
          <a:p>
            <a:endParaRPr lang="en-US" dirty="0"/>
          </a:p>
        </p:txBody>
      </p:sp>
    </p:spTree>
    <p:extLst>
      <p:ext uri="{BB962C8B-B14F-4D97-AF65-F5344CB8AC3E}">
        <p14:creationId xmlns:p14="http://schemas.microsoft.com/office/powerpoint/2010/main" val="390002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6865F9-39CE-1B20-1FF8-4638B2731389}"/>
              </a:ext>
            </a:extLst>
          </p:cNvPr>
          <p:cNvSpPr txBox="1"/>
          <p:nvPr/>
        </p:nvSpPr>
        <p:spPr>
          <a:xfrm>
            <a:off x="638881" y="4501453"/>
            <a:ext cx="10909640" cy="1065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b="1">
                <a:latin typeface="+mj-lt"/>
                <a:ea typeface="+mj-ea"/>
                <a:cs typeface="+mj-cs"/>
              </a:rPr>
              <a:t>FOR MORE INFORMATION, AND TO FIND COMMITMENTS AND OTHER CAMPAIGN RESOURCES</a:t>
            </a:r>
          </a:p>
        </p:txBody>
      </p:sp>
      <p:pic>
        <p:nvPicPr>
          <p:cNvPr id="3" name="Picture 2">
            <a:extLst>
              <a:ext uri="{FF2B5EF4-FFF2-40B4-BE49-F238E27FC236}">
                <a16:creationId xmlns:a16="http://schemas.microsoft.com/office/drawing/2014/main" id="{7995F9C1-E6EF-94C5-817E-70790C9CB5A5}"/>
              </a:ext>
            </a:extLst>
          </p:cNvPr>
          <p:cNvPicPr>
            <a:picLocks noChangeAspect="1"/>
          </p:cNvPicPr>
          <p:nvPr/>
        </p:nvPicPr>
        <p:blipFill>
          <a:blip r:embed="rId2"/>
          <a:stretch>
            <a:fillRect/>
          </a:stretch>
        </p:blipFill>
        <p:spPr>
          <a:xfrm>
            <a:off x="1320783" y="320040"/>
            <a:ext cx="3612930" cy="3895344"/>
          </a:xfrm>
          <a:prstGeom prst="rect">
            <a:avLst/>
          </a:prstGeom>
        </p:spPr>
      </p:pic>
      <p:pic>
        <p:nvPicPr>
          <p:cNvPr id="5" name="Picture 2" descr="QR Feedback Creator | Get Honest Customer Feedback With a Simple QR Code">
            <a:extLst>
              <a:ext uri="{FF2B5EF4-FFF2-40B4-BE49-F238E27FC236}">
                <a16:creationId xmlns:a16="http://schemas.microsoft.com/office/drawing/2014/main" id="{25287176-757E-9721-A89E-692F239982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1061105"/>
            <a:ext cx="5614416" cy="24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3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6CE9EF3-3CD9-9A00-5DCF-DB65281CBA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3379" y="1438988"/>
            <a:ext cx="7329748" cy="4642451"/>
          </a:xfrm>
          <a:prstGeom prst="rect">
            <a:avLst/>
          </a:prstGeom>
        </p:spPr>
      </p:pic>
      <p:sp>
        <p:nvSpPr>
          <p:cNvPr id="2" name="Rectangle 2">
            <a:extLst>
              <a:ext uri="{FF2B5EF4-FFF2-40B4-BE49-F238E27FC236}">
                <a16:creationId xmlns:a16="http://schemas.microsoft.com/office/drawing/2014/main" id="{F5270ECA-95D1-231F-A195-8BCF93246DD2}"/>
              </a:ext>
            </a:extLst>
          </p:cNvPr>
          <p:cNvSpPr txBox="1">
            <a:spLocks noChangeArrowheads="1"/>
          </p:cNvSpPr>
          <p:nvPr/>
        </p:nvSpPr>
        <p:spPr>
          <a:xfrm>
            <a:off x="432752" y="464286"/>
            <a:ext cx="935530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IS TB INFECTION? </a:t>
            </a:r>
          </a:p>
        </p:txBody>
      </p:sp>
      <p:grpSp>
        <p:nvGrpSpPr>
          <p:cNvPr id="6" name="Group 5">
            <a:extLst>
              <a:ext uri="{FF2B5EF4-FFF2-40B4-BE49-F238E27FC236}">
                <a16:creationId xmlns:a16="http://schemas.microsoft.com/office/drawing/2014/main" id="{6881D232-DBF0-A17C-A20C-838269A1D47E}"/>
              </a:ext>
            </a:extLst>
          </p:cNvPr>
          <p:cNvGrpSpPr/>
          <p:nvPr/>
        </p:nvGrpSpPr>
        <p:grpSpPr>
          <a:xfrm>
            <a:off x="4331804" y="2100930"/>
            <a:ext cx="3242146" cy="3242146"/>
            <a:chOff x="4474927" y="2075290"/>
            <a:chExt cx="3242146" cy="3242146"/>
          </a:xfrm>
        </p:grpSpPr>
        <p:sp>
          <p:nvSpPr>
            <p:cNvPr id="5" name="Oval 4">
              <a:extLst>
                <a:ext uri="{FF2B5EF4-FFF2-40B4-BE49-F238E27FC236}">
                  <a16:creationId xmlns:a16="http://schemas.microsoft.com/office/drawing/2014/main" id="{839C8EB7-01C0-198E-38EC-205B731DBA55}"/>
                </a:ext>
              </a:extLst>
            </p:cNvPr>
            <p:cNvSpPr/>
            <p:nvPr/>
          </p:nvSpPr>
          <p:spPr>
            <a:xfrm>
              <a:off x="4474927" y="2075290"/>
              <a:ext cx="3242146" cy="3242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r of red shoes&#10;&#10;Description automatically generated with low confidence">
              <a:extLst>
                <a:ext uri="{FF2B5EF4-FFF2-40B4-BE49-F238E27FC236}">
                  <a16:creationId xmlns:a16="http://schemas.microsoft.com/office/drawing/2014/main" id="{B3BF2828-AFB7-DACC-0A92-B5F5B9757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043" y="2728685"/>
              <a:ext cx="2164338" cy="1920240"/>
            </a:xfrm>
            <a:prstGeom prst="rect">
              <a:avLst/>
            </a:prstGeom>
          </p:spPr>
        </p:pic>
      </p:grpSp>
      <p:sp>
        <p:nvSpPr>
          <p:cNvPr id="13" name="Rectangle 2">
            <a:extLst>
              <a:ext uri="{FF2B5EF4-FFF2-40B4-BE49-F238E27FC236}">
                <a16:creationId xmlns:a16="http://schemas.microsoft.com/office/drawing/2014/main" id="{E6A6155D-95A7-1E2C-6184-E22082A7649D}"/>
              </a:ext>
            </a:extLst>
          </p:cNvPr>
          <p:cNvSpPr txBox="1">
            <a:spLocks noChangeArrowheads="1"/>
          </p:cNvSpPr>
          <p:nvPr/>
        </p:nvSpPr>
        <p:spPr>
          <a:xfrm rot="16200000">
            <a:off x="607677" y="3400086"/>
            <a:ext cx="428237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chemeClr val="bg1"/>
                </a:solidFill>
                <a:latin typeface="Arial Black" charset="0"/>
                <a:ea typeface="Arial Black" charset="0"/>
                <a:cs typeface="Arial Black" charset="0"/>
              </a:rPr>
              <a:t>TB INFECTION </a:t>
            </a:r>
          </a:p>
        </p:txBody>
      </p:sp>
      <p:sp>
        <p:nvSpPr>
          <p:cNvPr id="14" name="Rectangle 2">
            <a:extLst>
              <a:ext uri="{FF2B5EF4-FFF2-40B4-BE49-F238E27FC236}">
                <a16:creationId xmlns:a16="http://schemas.microsoft.com/office/drawing/2014/main" id="{06FD5C2A-CE30-149F-1AEB-7BBD96A5C063}"/>
              </a:ext>
            </a:extLst>
          </p:cNvPr>
          <p:cNvSpPr txBox="1">
            <a:spLocks noChangeArrowheads="1"/>
          </p:cNvSpPr>
          <p:nvPr/>
        </p:nvSpPr>
        <p:spPr>
          <a:xfrm rot="5400000">
            <a:off x="7015701" y="3400086"/>
            <a:ext cx="4282376"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dirty="0">
                <a:solidFill>
                  <a:schemeClr val="bg1"/>
                </a:solidFill>
                <a:latin typeface="Arial Black" charset="0"/>
                <a:ea typeface="Arial Black" charset="0"/>
                <a:cs typeface="Arial Black" charset="0"/>
              </a:rPr>
              <a:t>TB DISEASE </a:t>
            </a:r>
          </a:p>
        </p:txBody>
      </p:sp>
      <p:sp>
        <p:nvSpPr>
          <p:cNvPr id="15" name="Rectangle 14">
            <a:extLst>
              <a:ext uri="{FF2B5EF4-FFF2-40B4-BE49-F238E27FC236}">
                <a16:creationId xmlns:a16="http://schemas.microsoft.com/office/drawing/2014/main" id="{24C47555-3EC0-6EB7-FE3F-0A9397734E86}"/>
              </a:ext>
            </a:extLst>
          </p:cNvPr>
          <p:cNvSpPr/>
          <p:nvPr/>
        </p:nvSpPr>
        <p:spPr>
          <a:xfrm>
            <a:off x="2900459" y="2383175"/>
            <a:ext cx="1868193" cy="2677656"/>
          </a:xfrm>
          <a:prstGeom prst="rect">
            <a:avLst/>
          </a:prstGeom>
        </p:spPr>
        <p:txBody>
          <a:bodyPr wrap="square">
            <a:spAutoFit/>
          </a:bodyPr>
          <a:lstStyle/>
          <a:p>
            <a:pPr algn="r"/>
            <a:r>
              <a:rPr lang="en-US" sz="1400" dirty="0">
                <a:latin typeface="Arial" panose="020B0604020202020204" pitchFamily="34" charset="0"/>
                <a:ea typeface="Roboto" panose="02000000000000000000" pitchFamily="2" charset="0"/>
                <a:cs typeface="Arial" panose="020B0604020202020204" pitchFamily="34" charset="0"/>
              </a:rPr>
              <a:t>TB lives but doesn’t grow in the body</a:t>
            </a:r>
          </a:p>
          <a:p>
            <a:pPr algn="r"/>
            <a:endParaRPr lang="en-US" sz="1400" dirty="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Doesn’t make a person feel sick or have symptoms</a:t>
            </a:r>
          </a:p>
          <a:p>
            <a:pPr algn="r"/>
            <a:endParaRPr lang="en-US" sz="1400" dirty="0">
              <a:latin typeface="Arial" panose="020B0604020202020204" pitchFamily="34" charset="0"/>
              <a:cs typeface="Arial" panose="020B0604020202020204" pitchFamily="34" charset="0"/>
            </a:endParaRPr>
          </a:p>
          <a:p>
            <a:pPr algn="r"/>
            <a:r>
              <a:rPr lang="en-US" sz="1400" b="1" u="sng" dirty="0">
                <a:latin typeface="+mj-lt"/>
                <a:cs typeface="Arial" panose="020B0604020202020204" pitchFamily="34" charset="0"/>
              </a:rPr>
              <a:t>Can’t</a:t>
            </a:r>
            <a:r>
              <a:rPr lang="en-US" sz="1400" dirty="0">
                <a:latin typeface="Arial" panose="020B0604020202020204" pitchFamily="34" charset="0"/>
                <a:cs typeface="Arial" panose="020B0604020202020204" pitchFamily="34" charset="0"/>
              </a:rPr>
              <a:t> spread from person to person</a:t>
            </a:r>
          </a:p>
          <a:p>
            <a:pPr algn="r"/>
            <a:endParaRPr lang="en-US" sz="1400" dirty="0">
              <a:latin typeface="Arial" panose="020B0604020202020204" pitchFamily="34" charset="0"/>
              <a:cs typeface="Arial" panose="020B0604020202020204" pitchFamily="34" charset="0"/>
            </a:endParaRPr>
          </a:p>
          <a:p>
            <a:pPr algn="r"/>
            <a:r>
              <a:rPr lang="en-US" sz="1400" dirty="0">
                <a:latin typeface="Arial" panose="020B0604020202020204" pitchFamily="34" charset="0"/>
                <a:cs typeface="Arial" panose="020B0604020202020204" pitchFamily="34" charset="0"/>
              </a:rPr>
              <a:t>Can advance to TB disease</a:t>
            </a:r>
          </a:p>
        </p:txBody>
      </p:sp>
      <p:sp>
        <p:nvSpPr>
          <p:cNvPr id="16" name="Rectangle 15">
            <a:extLst>
              <a:ext uri="{FF2B5EF4-FFF2-40B4-BE49-F238E27FC236}">
                <a16:creationId xmlns:a16="http://schemas.microsoft.com/office/drawing/2014/main" id="{6E73DBC5-F663-C2E5-0E44-038222B9ED1F}"/>
              </a:ext>
            </a:extLst>
          </p:cNvPr>
          <p:cNvSpPr/>
          <p:nvPr/>
        </p:nvSpPr>
        <p:spPr>
          <a:xfrm>
            <a:off x="7178333" y="2383175"/>
            <a:ext cx="1737693" cy="2677656"/>
          </a:xfrm>
          <a:prstGeom prst="rect">
            <a:avLst/>
          </a:prstGeom>
        </p:spPr>
        <p:txBody>
          <a:bodyPr wrap="square">
            <a:spAutoFit/>
          </a:bodyPr>
          <a:lstStyle/>
          <a:p>
            <a:r>
              <a:rPr lang="en-US" sz="1400" dirty="0">
                <a:latin typeface="Arial" panose="020B0604020202020204" pitchFamily="34" charset="0"/>
                <a:ea typeface="Roboto" panose="02000000000000000000" pitchFamily="2" charset="0"/>
                <a:cs typeface="Arial" panose="020B0604020202020204" pitchFamily="34" charset="0"/>
              </a:rPr>
              <a:t>TB is active and grown in the body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Makes a person feel sick and have symptoms</a:t>
            </a:r>
          </a:p>
          <a:p>
            <a:endParaRPr lang="en-US" sz="1400" dirty="0">
              <a:latin typeface="Arial" panose="020B0604020202020204" pitchFamily="34" charset="0"/>
              <a:cs typeface="Arial" panose="020B0604020202020204" pitchFamily="34" charset="0"/>
            </a:endParaRPr>
          </a:p>
          <a:p>
            <a:r>
              <a:rPr lang="en-US" sz="1400" b="1" u="sng" dirty="0">
                <a:latin typeface="+mj-lt"/>
                <a:cs typeface="Arial" panose="020B0604020202020204" pitchFamily="34" charset="0"/>
              </a:rPr>
              <a:t>Can</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spread from person to person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Can cause death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if not treated</a:t>
            </a:r>
          </a:p>
        </p:txBody>
      </p:sp>
      <p:pic>
        <p:nvPicPr>
          <p:cNvPr id="7" name="Graphic 6">
            <a:extLst>
              <a:ext uri="{FF2B5EF4-FFF2-40B4-BE49-F238E27FC236}">
                <a16:creationId xmlns:a16="http://schemas.microsoft.com/office/drawing/2014/main" id="{EAEB928C-E528-F425-D1EE-1C16E67C6B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30589" y="364190"/>
            <a:ext cx="528659" cy="709516"/>
          </a:xfrm>
          <a:prstGeom prst="rect">
            <a:avLst/>
          </a:prstGeom>
        </p:spPr>
      </p:pic>
    </p:spTree>
    <p:extLst>
      <p:ext uri="{BB962C8B-B14F-4D97-AF65-F5344CB8AC3E}">
        <p14:creationId xmlns:p14="http://schemas.microsoft.com/office/powerpoint/2010/main" val="207529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4FD6FA8-88D8-BB84-6EDF-A322251B1498}"/>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solidFill>
                <a:latin typeface="Arial Black" charset="0"/>
                <a:ea typeface="Arial Black" charset="0"/>
                <a:cs typeface="Arial Black" charset="0"/>
              </a:rPr>
              <a:t>WHAT IS TB INFECTION?</a:t>
            </a:r>
          </a:p>
        </p:txBody>
      </p:sp>
      <p:sp>
        <p:nvSpPr>
          <p:cNvPr id="4" name="TextBox 3">
            <a:extLst>
              <a:ext uri="{FF2B5EF4-FFF2-40B4-BE49-F238E27FC236}">
                <a16:creationId xmlns:a16="http://schemas.microsoft.com/office/drawing/2014/main" id="{3BC3AE21-7397-5C29-5A37-AD9CFBE277C0}"/>
              </a:ext>
            </a:extLst>
          </p:cNvPr>
          <p:cNvSpPr txBox="1"/>
          <p:nvPr/>
        </p:nvSpPr>
        <p:spPr>
          <a:xfrm>
            <a:off x="1425271" y="1569245"/>
            <a:ext cx="3202387" cy="4339650"/>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Not everyone who is infected with TB develops disease.</a:t>
            </a:r>
          </a:p>
          <a:p>
            <a:pPr>
              <a:spcAft>
                <a:spcPts val="3600"/>
              </a:spcAft>
            </a:pPr>
            <a:r>
              <a:rPr lang="en-US" sz="1800" dirty="0">
                <a:latin typeface="Arial" panose="020B0604020202020204" pitchFamily="34" charset="0"/>
                <a:cs typeface="Arial" panose="020B0604020202020204" pitchFamily="34" charset="0"/>
              </a:rPr>
              <a:t>Some people’s immune system will contain and clear the TB infection before it can progress to active TB disease.</a:t>
            </a:r>
          </a:p>
          <a:p>
            <a:pPr>
              <a:spcAft>
                <a:spcPts val="3600"/>
              </a:spcAft>
            </a:pPr>
            <a:r>
              <a:rPr lang="en-US" sz="1800" dirty="0">
                <a:latin typeface="Arial" panose="020B0604020202020204" pitchFamily="34" charset="0"/>
                <a:cs typeface="Arial" panose="020B0604020202020204" pitchFamily="34" charset="0"/>
              </a:rPr>
              <a:t>Other people’s immune systems will only temporarily control the TB infection, turning it into a “dormant” or “latent” (non-replicating) form.</a:t>
            </a:r>
          </a:p>
        </p:txBody>
      </p:sp>
      <p:sp>
        <p:nvSpPr>
          <p:cNvPr id="7" name="TextBox 6">
            <a:extLst>
              <a:ext uri="{FF2B5EF4-FFF2-40B4-BE49-F238E27FC236}">
                <a16:creationId xmlns:a16="http://schemas.microsoft.com/office/drawing/2014/main" id="{EC16CD97-E9D1-BC62-7C78-D05CF804BB2F}"/>
              </a:ext>
            </a:extLst>
          </p:cNvPr>
          <p:cNvSpPr txBox="1"/>
          <p:nvPr/>
        </p:nvSpPr>
        <p:spPr>
          <a:xfrm>
            <a:off x="6152829" y="1565457"/>
            <a:ext cx="5257291" cy="4339650"/>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If TB infection is left untreated, it can reactivate over time or when the immune system is suppressed (people living with HIV and children are at especially high risk – 20x and 10x more likely to develop disease, respectively). </a:t>
            </a:r>
          </a:p>
          <a:p>
            <a:pPr>
              <a:spcAft>
                <a:spcPts val="3600"/>
              </a:spcAft>
            </a:pPr>
            <a:r>
              <a:rPr lang="en-US" sz="1800" dirty="0">
                <a:latin typeface="Arial" panose="020B0604020202020204" pitchFamily="34" charset="0"/>
                <a:cs typeface="Arial" panose="020B0604020202020204" pitchFamily="34" charset="0"/>
              </a:rPr>
              <a:t>Treating TB exposure and infection with </a:t>
            </a:r>
            <a:r>
              <a:rPr lang="en-US" sz="1800" u="sng" dirty="0">
                <a:latin typeface="+mj-lt"/>
                <a:cs typeface="Arial" panose="020B0604020202020204" pitchFamily="34" charset="0"/>
              </a:rPr>
              <a:t>TB preventive therapy</a:t>
            </a:r>
            <a:r>
              <a:rPr lang="en-US" sz="1800" dirty="0">
                <a:latin typeface="+mj-lt"/>
                <a:cs typeface="Arial" panose="020B0604020202020204" pitchFamily="34" charset="0"/>
              </a:rPr>
              <a:t> </a:t>
            </a:r>
            <a:r>
              <a:rPr lang="en-US" sz="1800" dirty="0">
                <a:latin typeface="Arial" panose="020B0604020202020204" pitchFamily="34" charset="0"/>
                <a:cs typeface="Arial" panose="020B0604020202020204" pitchFamily="34" charset="0"/>
              </a:rPr>
              <a:t>(TPT) will prevent progression and protect the person from developing active TB disease.</a:t>
            </a:r>
          </a:p>
          <a:p>
            <a:pPr>
              <a:spcAft>
                <a:spcPts val="3600"/>
              </a:spcAft>
            </a:pPr>
            <a:r>
              <a:rPr lang="en-US" sz="1800" dirty="0">
                <a:latin typeface="Arial" panose="020B0604020202020204" pitchFamily="34" charset="0"/>
                <a:cs typeface="Arial" panose="020B0604020202020204" pitchFamily="34" charset="0"/>
              </a:rPr>
              <a:t>Modeling has shown that if we want to eliminate TB by 2030, we must </a:t>
            </a:r>
            <a:r>
              <a:rPr lang="en-US" sz="1800" b="0" i="0" u="none" strike="noStrike" dirty="0">
                <a:solidFill>
                  <a:srgbClr val="000000"/>
                </a:solidFill>
                <a:effectLst/>
                <a:latin typeface="Arial" panose="020B0604020202020204" pitchFamily="34" charset="0"/>
              </a:rPr>
              <a:t>treat TB infection as well as TB disease</a:t>
            </a:r>
            <a:r>
              <a:rPr lang="en-US" sz="1800" dirty="0">
                <a:latin typeface="Arial" panose="020B0604020202020204" pitchFamily="34" charset="0"/>
                <a:cs typeface="Arial" panose="020B0604020202020204" pitchFamily="34" charset="0"/>
              </a:rPr>
              <a:t>.</a:t>
            </a:r>
          </a:p>
        </p:txBody>
      </p:sp>
      <p:grpSp>
        <p:nvGrpSpPr>
          <p:cNvPr id="23" name="Group 22">
            <a:extLst>
              <a:ext uri="{FF2B5EF4-FFF2-40B4-BE49-F238E27FC236}">
                <a16:creationId xmlns:a16="http://schemas.microsoft.com/office/drawing/2014/main" id="{A7E63EAF-03AC-C57A-D127-CE8E6C46C199}"/>
              </a:ext>
            </a:extLst>
          </p:cNvPr>
          <p:cNvGrpSpPr/>
          <p:nvPr/>
        </p:nvGrpSpPr>
        <p:grpSpPr>
          <a:xfrm>
            <a:off x="514113" y="1539942"/>
            <a:ext cx="720255" cy="724850"/>
            <a:chOff x="363038" y="1659215"/>
            <a:chExt cx="720255" cy="724850"/>
          </a:xfrm>
        </p:grpSpPr>
        <p:sp>
          <p:nvSpPr>
            <p:cNvPr id="10" name="Oval 9">
              <a:extLst>
                <a:ext uri="{FF2B5EF4-FFF2-40B4-BE49-F238E27FC236}">
                  <a16:creationId xmlns:a16="http://schemas.microsoft.com/office/drawing/2014/main" id="{4D42E563-664F-46A1-9FAD-5DE32EE493E0}"/>
                </a:ext>
              </a:extLst>
            </p:cNvPr>
            <p:cNvSpPr/>
            <p:nvPr/>
          </p:nvSpPr>
          <p:spPr>
            <a:xfrm>
              <a:off x="363038" y="1663810"/>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4AEFE166-599A-6FE0-DC9B-8513370FE4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157" y="1659215"/>
              <a:ext cx="590136" cy="670609"/>
            </a:xfrm>
            <a:prstGeom prst="rect">
              <a:avLst/>
            </a:prstGeom>
          </p:spPr>
        </p:pic>
      </p:grpSp>
      <p:sp>
        <p:nvSpPr>
          <p:cNvPr id="22" name="Oval 21">
            <a:extLst>
              <a:ext uri="{FF2B5EF4-FFF2-40B4-BE49-F238E27FC236}">
                <a16:creationId xmlns:a16="http://schemas.microsoft.com/office/drawing/2014/main" id="{04445924-9D1B-698F-5654-5CF41C3A5512}"/>
              </a:ext>
            </a:extLst>
          </p:cNvPr>
          <p:cNvSpPr/>
          <p:nvPr/>
        </p:nvSpPr>
        <p:spPr>
          <a:xfrm>
            <a:off x="609604" y="2987376"/>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F1A83583-5C9A-2DC6-8650-1E98BF1C030B}"/>
              </a:ext>
            </a:extLst>
          </p:cNvPr>
          <p:cNvGrpSpPr/>
          <p:nvPr/>
        </p:nvGrpSpPr>
        <p:grpSpPr>
          <a:xfrm>
            <a:off x="514113" y="4771215"/>
            <a:ext cx="749037" cy="774496"/>
            <a:chOff x="363038" y="4564480"/>
            <a:chExt cx="749037" cy="774496"/>
          </a:xfrm>
        </p:grpSpPr>
        <p:sp>
          <p:nvSpPr>
            <p:cNvPr id="26" name="Oval 25">
              <a:extLst>
                <a:ext uri="{FF2B5EF4-FFF2-40B4-BE49-F238E27FC236}">
                  <a16:creationId xmlns:a16="http://schemas.microsoft.com/office/drawing/2014/main" id="{7FC9F7D1-8953-2D1B-5D14-27D4168EC554}"/>
                </a:ext>
              </a:extLst>
            </p:cNvPr>
            <p:cNvSpPr/>
            <p:nvPr/>
          </p:nvSpPr>
          <p:spPr>
            <a:xfrm>
              <a:off x="363038" y="4618721"/>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6345E80D-478A-3223-84DD-2A9AB6890A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375" y="4564480"/>
              <a:ext cx="647700" cy="628650"/>
            </a:xfrm>
            <a:prstGeom prst="rect">
              <a:avLst/>
            </a:prstGeom>
          </p:spPr>
        </p:pic>
      </p:grpSp>
      <p:grpSp>
        <p:nvGrpSpPr>
          <p:cNvPr id="44" name="Group 43">
            <a:extLst>
              <a:ext uri="{FF2B5EF4-FFF2-40B4-BE49-F238E27FC236}">
                <a16:creationId xmlns:a16="http://schemas.microsoft.com/office/drawing/2014/main" id="{17FBB7E3-6889-C03B-4B6E-C16E378D74E4}"/>
              </a:ext>
            </a:extLst>
          </p:cNvPr>
          <p:cNvGrpSpPr/>
          <p:nvPr/>
        </p:nvGrpSpPr>
        <p:grpSpPr>
          <a:xfrm>
            <a:off x="4890120" y="1959668"/>
            <a:ext cx="1239412" cy="720255"/>
            <a:chOff x="4739045" y="1768835"/>
            <a:chExt cx="1239412" cy="720255"/>
          </a:xfrm>
        </p:grpSpPr>
        <p:sp>
          <p:nvSpPr>
            <p:cNvPr id="34" name="Oval 33">
              <a:extLst>
                <a:ext uri="{FF2B5EF4-FFF2-40B4-BE49-F238E27FC236}">
                  <a16:creationId xmlns:a16="http://schemas.microsoft.com/office/drawing/2014/main" id="{18B02C2F-899D-31D5-FA65-91784CC31FBC}"/>
                </a:ext>
              </a:extLst>
            </p:cNvPr>
            <p:cNvSpPr/>
            <p:nvPr/>
          </p:nvSpPr>
          <p:spPr>
            <a:xfrm>
              <a:off x="4944315" y="1768835"/>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B8A70EA8-E1BC-7991-A410-25441FCA32FA}"/>
                </a:ext>
              </a:extLst>
            </p:cNvPr>
            <p:cNvGrpSpPr/>
            <p:nvPr/>
          </p:nvGrpSpPr>
          <p:grpSpPr>
            <a:xfrm>
              <a:off x="4739045" y="1814590"/>
              <a:ext cx="1239412" cy="626548"/>
              <a:chOff x="7321671" y="321940"/>
              <a:chExt cx="1239412" cy="626548"/>
            </a:xfrm>
          </p:grpSpPr>
          <p:sp>
            <p:nvSpPr>
              <p:cNvPr id="31" name="TextBox 30">
                <a:extLst>
                  <a:ext uri="{FF2B5EF4-FFF2-40B4-BE49-F238E27FC236}">
                    <a16:creationId xmlns:a16="http://schemas.microsoft.com/office/drawing/2014/main" id="{E7B60E36-B7E8-7179-9AAE-B8B7BE99280E}"/>
                  </a:ext>
                </a:extLst>
              </p:cNvPr>
              <p:cNvSpPr txBox="1"/>
              <p:nvPr/>
            </p:nvSpPr>
            <p:spPr>
              <a:xfrm>
                <a:off x="7485978" y="543571"/>
                <a:ext cx="1057524" cy="400110"/>
              </a:xfrm>
              <a:prstGeom prst="rect">
                <a:avLst/>
              </a:prstGeom>
              <a:noFill/>
            </p:spPr>
            <p:txBody>
              <a:bodyPr wrap="square" rtlCol="0">
                <a:spAutoFit/>
              </a:bodyPr>
              <a:lstStyle/>
              <a:p>
                <a:pPr algn="ctr"/>
                <a:r>
                  <a:rPr lang="en-US" sz="2000" spc="-300" dirty="0">
                    <a:solidFill>
                      <a:schemeClr val="accent1"/>
                    </a:solidFill>
                    <a:latin typeface="+mj-lt"/>
                  </a:rPr>
                  <a:t>&amp;10x</a:t>
                </a:r>
              </a:p>
            </p:txBody>
          </p:sp>
          <p:sp>
            <p:nvSpPr>
              <p:cNvPr id="32" name="TextBox 31">
                <a:extLst>
                  <a:ext uri="{FF2B5EF4-FFF2-40B4-BE49-F238E27FC236}">
                    <a16:creationId xmlns:a16="http://schemas.microsoft.com/office/drawing/2014/main" id="{09C281BB-95A8-772D-62C3-94765287A091}"/>
                  </a:ext>
                </a:extLst>
              </p:cNvPr>
              <p:cNvSpPr txBox="1"/>
              <p:nvPr/>
            </p:nvSpPr>
            <p:spPr>
              <a:xfrm>
                <a:off x="7503559" y="548378"/>
                <a:ext cx="1057524" cy="400110"/>
              </a:xfrm>
              <a:prstGeom prst="rect">
                <a:avLst/>
              </a:prstGeom>
              <a:noFill/>
            </p:spPr>
            <p:txBody>
              <a:bodyPr wrap="square" rtlCol="0">
                <a:spAutoFit/>
              </a:bodyPr>
              <a:lstStyle/>
              <a:p>
                <a:pPr algn="ctr"/>
                <a:r>
                  <a:rPr lang="en-US" sz="2000" spc="-300" dirty="0">
                    <a:ln>
                      <a:solidFill>
                        <a:schemeClr val="tx1"/>
                      </a:solidFill>
                    </a:ln>
                    <a:noFill/>
                    <a:latin typeface="+mj-lt"/>
                  </a:rPr>
                  <a:t>&amp;10x</a:t>
                </a:r>
              </a:p>
            </p:txBody>
          </p:sp>
          <p:sp>
            <p:nvSpPr>
              <p:cNvPr id="30" name="TextBox 29">
                <a:extLst>
                  <a:ext uri="{FF2B5EF4-FFF2-40B4-BE49-F238E27FC236}">
                    <a16:creationId xmlns:a16="http://schemas.microsoft.com/office/drawing/2014/main" id="{0ABD991A-77A3-4C24-DF2C-B8C620A07718}"/>
                  </a:ext>
                </a:extLst>
              </p:cNvPr>
              <p:cNvSpPr txBox="1"/>
              <p:nvPr/>
            </p:nvSpPr>
            <p:spPr>
              <a:xfrm>
                <a:off x="7321671" y="321940"/>
                <a:ext cx="1057524" cy="400110"/>
              </a:xfrm>
              <a:prstGeom prst="rect">
                <a:avLst/>
              </a:prstGeom>
              <a:noFill/>
            </p:spPr>
            <p:txBody>
              <a:bodyPr wrap="square" rtlCol="0">
                <a:spAutoFit/>
              </a:bodyPr>
              <a:lstStyle/>
              <a:p>
                <a:pPr algn="ctr"/>
                <a:r>
                  <a:rPr lang="en-US" sz="2000" spc="-300" dirty="0">
                    <a:solidFill>
                      <a:schemeClr val="accent1"/>
                    </a:solidFill>
                    <a:latin typeface="+mj-lt"/>
                  </a:rPr>
                  <a:t>20x</a:t>
                </a:r>
              </a:p>
            </p:txBody>
          </p:sp>
          <p:sp>
            <p:nvSpPr>
              <p:cNvPr id="29" name="TextBox 28">
                <a:extLst>
                  <a:ext uri="{FF2B5EF4-FFF2-40B4-BE49-F238E27FC236}">
                    <a16:creationId xmlns:a16="http://schemas.microsoft.com/office/drawing/2014/main" id="{E4F6E04E-F39D-ED60-4596-7218C28475F8}"/>
                  </a:ext>
                </a:extLst>
              </p:cNvPr>
              <p:cNvSpPr txBox="1"/>
              <p:nvPr/>
            </p:nvSpPr>
            <p:spPr>
              <a:xfrm>
                <a:off x="7339252" y="326747"/>
                <a:ext cx="1057524" cy="400110"/>
              </a:xfrm>
              <a:prstGeom prst="rect">
                <a:avLst/>
              </a:prstGeom>
              <a:noFill/>
            </p:spPr>
            <p:txBody>
              <a:bodyPr wrap="square" rtlCol="0">
                <a:spAutoFit/>
              </a:bodyPr>
              <a:lstStyle/>
              <a:p>
                <a:pPr algn="ctr"/>
                <a:r>
                  <a:rPr lang="en-US" sz="2000" spc="-300" dirty="0">
                    <a:ln>
                      <a:solidFill>
                        <a:schemeClr val="tx1"/>
                      </a:solidFill>
                    </a:ln>
                    <a:noFill/>
                    <a:latin typeface="+mj-lt"/>
                  </a:rPr>
                  <a:t>20x</a:t>
                </a:r>
              </a:p>
            </p:txBody>
          </p:sp>
        </p:grpSp>
      </p:grpSp>
      <p:grpSp>
        <p:nvGrpSpPr>
          <p:cNvPr id="45" name="Group 44">
            <a:extLst>
              <a:ext uri="{FF2B5EF4-FFF2-40B4-BE49-F238E27FC236}">
                <a16:creationId xmlns:a16="http://schemas.microsoft.com/office/drawing/2014/main" id="{A1C4EC0D-247F-EE7C-A7BB-8D99F61122B4}"/>
              </a:ext>
            </a:extLst>
          </p:cNvPr>
          <p:cNvGrpSpPr/>
          <p:nvPr/>
        </p:nvGrpSpPr>
        <p:grpSpPr>
          <a:xfrm>
            <a:off x="5095390" y="3616042"/>
            <a:ext cx="720255" cy="800547"/>
            <a:chOff x="4944315" y="3377503"/>
            <a:chExt cx="720255" cy="800547"/>
          </a:xfrm>
        </p:grpSpPr>
        <p:sp>
          <p:nvSpPr>
            <p:cNvPr id="39" name="Oval 38">
              <a:extLst>
                <a:ext uri="{FF2B5EF4-FFF2-40B4-BE49-F238E27FC236}">
                  <a16:creationId xmlns:a16="http://schemas.microsoft.com/office/drawing/2014/main" id="{B602FCD1-959D-7915-062C-D07A201503AE}"/>
                </a:ext>
              </a:extLst>
            </p:cNvPr>
            <p:cNvSpPr/>
            <p:nvPr/>
          </p:nvSpPr>
          <p:spPr>
            <a:xfrm>
              <a:off x="4944315" y="3377503"/>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1B4DCDC1-7725-FA97-D13F-79B904CE3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63972" y="3539367"/>
              <a:ext cx="407670" cy="638683"/>
            </a:xfrm>
            <a:prstGeom prst="rect">
              <a:avLst/>
            </a:prstGeom>
          </p:spPr>
        </p:pic>
      </p:grpSp>
      <p:grpSp>
        <p:nvGrpSpPr>
          <p:cNvPr id="46" name="Group 45">
            <a:extLst>
              <a:ext uri="{FF2B5EF4-FFF2-40B4-BE49-F238E27FC236}">
                <a16:creationId xmlns:a16="http://schemas.microsoft.com/office/drawing/2014/main" id="{190E6B8E-5060-9BB4-A61D-D0E043E32FDD}"/>
              </a:ext>
            </a:extLst>
          </p:cNvPr>
          <p:cNvGrpSpPr/>
          <p:nvPr/>
        </p:nvGrpSpPr>
        <p:grpSpPr>
          <a:xfrm>
            <a:off x="5143399" y="5063588"/>
            <a:ext cx="720255" cy="720255"/>
            <a:chOff x="4992324" y="4920465"/>
            <a:chExt cx="720255" cy="720255"/>
          </a:xfrm>
        </p:grpSpPr>
        <p:sp>
          <p:nvSpPr>
            <p:cNvPr id="42" name="Oval 41">
              <a:extLst>
                <a:ext uri="{FF2B5EF4-FFF2-40B4-BE49-F238E27FC236}">
                  <a16:creationId xmlns:a16="http://schemas.microsoft.com/office/drawing/2014/main" id="{2347DFC6-65C2-B1AA-B021-4BD4C4B50DA8}"/>
                </a:ext>
              </a:extLst>
            </p:cNvPr>
            <p:cNvSpPr/>
            <p:nvPr/>
          </p:nvSpPr>
          <p:spPr>
            <a:xfrm>
              <a:off x="4992324" y="4920465"/>
              <a:ext cx="720255" cy="72025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3467B096-7ECD-AF9C-F6F6-680CC18A69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2032" y="5016580"/>
              <a:ext cx="576138" cy="512123"/>
            </a:xfrm>
            <a:prstGeom prst="rect">
              <a:avLst/>
            </a:prstGeom>
          </p:spPr>
        </p:pic>
      </p:grpSp>
      <p:grpSp>
        <p:nvGrpSpPr>
          <p:cNvPr id="15" name="Group 14">
            <a:extLst>
              <a:ext uri="{FF2B5EF4-FFF2-40B4-BE49-F238E27FC236}">
                <a16:creationId xmlns:a16="http://schemas.microsoft.com/office/drawing/2014/main" id="{E97444A6-7A02-F5B4-CD9B-CCE66BC201D3}"/>
              </a:ext>
            </a:extLst>
          </p:cNvPr>
          <p:cNvGrpSpPr/>
          <p:nvPr/>
        </p:nvGrpSpPr>
        <p:grpSpPr>
          <a:xfrm>
            <a:off x="544066" y="1539942"/>
            <a:ext cx="10874009" cy="4630270"/>
            <a:chOff x="544066" y="1539942"/>
            <a:chExt cx="10874009" cy="4630270"/>
          </a:xfrm>
        </p:grpSpPr>
        <p:grpSp>
          <p:nvGrpSpPr>
            <p:cNvPr id="14" name="Group 13">
              <a:extLst>
                <a:ext uri="{FF2B5EF4-FFF2-40B4-BE49-F238E27FC236}">
                  <a16:creationId xmlns:a16="http://schemas.microsoft.com/office/drawing/2014/main" id="{54791766-1008-300B-7976-25D294A081CB}"/>
                </a:ext>
              </a:extLst>
            </p:cNvPr>
            <p:cNvGrpSpPr/>
            <p:nvPr/>
          </p:nvGrpSpPr>
          <p:grpSpPr>
            <a:xfrm>
              <a:off x="544066" y="1539942"/>
              <a:ext cx="10874009" cy="4630270"/>
              <a:chOff x="544066" y="1539942"/>
              <a:chExt cx="10874009" cy="4630270"/>
            </a:xfrm>
          </p:grpSpPr>
          <p:grpSp>
            <p:nvGrpSpPr>
              <p:cNvPr id="58" name="Group 57">
                <a:extLst>
                  <a:ext uri="{FF2B5EF4-FFF2-40B4-BE49-F238E27FC236}">
                    <a16:creationId xmlns:a16="http://schemas.microsoft.com/office/drawing/2014/main" id="{4BCCB35E-99B1-DF45-1B23-407F25FEC6CE}"/>
                  </a:ext>
                </a:extLst>
              </p:cNvPr>
              <p:cNvGrpSpPr/>
              <p:nvPr/>
            </p:nvGrpSpPr>
            <p:grpSpPr>
              <a:xfrm>
                <a:off x="544066" y="1539942"/>
                <a:ext cx="10874009" cy="4630270"/>
                <a:chOff x="544066" y="1349111"/>
                <a:chExt cx="10874009" cy="4630270"/>
              </a:xfrm>
            </p:grpSpPr>
            <p:cxnSp>
              <p:nvCxnSpPr>
                <p:cNvPr id="48" name="Straight Connector 47">
                  <a:extLst>
                    <a:ext uri="{FF2B5EF4-FFF2-40B4-BE49-F238E27FC236}">
                      <a16:creationId xmlns:a16="http://schemas.microsoft.com/office/drawing/2014/main" id="{9346E1AD-FBB1-4A1A-28EE-C0A5A7BBDA4B}"/>
                    </a:ext>
                  </a:extLst>
                </p:cNvPr>
                <p:cNvCxnSpPr/>
                <p:nvPr/>
              </p:nvCxnSpPr>
              <p:spPr>
                <a:xfrm>
                  <a:off x="544066" y="2214702"/>
                  <a:ext cx="42584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E911BD-64D4-F612-C6ED-149A3D95754A}"/>
                    </a:ext>
                  </a:extLst>
                </p:cNvPr>
                <p:cNvCxnSpPr/>
                <p:nvPr/>
              </p:nvCxnSpPr>
              <p:spPr>
                <a:xfrm>
                  <a:off x="544066" y="4036876"/>
                  <a:ext cx="42584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0A51292-F3B1-D873-3AC2-97C11827874F}"/>
                    </a:ext>
                  </a:extLst>
                </p:cNvPr>
                <p:cNvCxnSpPr>
                  <a:cxnSpLocks/>
                </p:cNvCxnSpPr>
                <p:nvPr/>
              </p:nvCxnSpPr>
              <p:spPr>
                <a:xfrm>
                  <a:off x="4809446" y="3057788"/>
                  <a:ext cx="6608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F0B45A2-D120-D863-B5AE-3746046EAE6C}"/>
                    </a:ext>
                  </a:extLst>
                </p:cNvPr>
                <p:cNvCxnSpPr>
                  <a:cxnSpLocks/>
                </p:cNvCxnSpPr>
                <p:nvPr/>
              </p:nvCxnSpPr>
              <p:spPr>
                <a:xfrm>
                  <a:off x="4809446" y="4634625"/>
                  <a:ext cx="6608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408D59-9FF1-104E-C841-C82E6D21C93A}"/>
                    </a:ext>
                  </a:extLst>
                </p:cNvPr>
                <p:cNvCxnSpPr>
                  <a:cxnSpLocks/>
                </p:cNvCxnSpPr>
                <p:nvPr/>
              </p:nvCxnSpPr>
              <p:spPr>
                <a:xfrm>
                  <a:off x="4802540" y="1349111"/>
                  <a:ext cx="0" cy="4630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902DA435-F022-306F-AC14-F3A397DF2B71}"/>
                  </a:ext>
                </a:extLst>
              </p:cNvPr>
              <p:cNvGrpSpPr/>
              <p:nvPr/>
            </p:nvGrpSpPr>
            <p:grpSpPr>
              <a:xfrm>
                <a:off x="4755198" y="3467693"/>
                <a:ext cx="91440" cy="428560"/>
                <a:chOff x="5810509" y="4712822"/>
                <a:chExt cx="91440" cy="428560"/>
              </a:xfrm>
            </p:grpSpPr>
            <p:sp>
              <p:nvSpPr>
                <p:cNvPr id="3" name="Oval 2">
                  <a:extLst>
                    <a:ext uri="{FF2B5EF4-FFF2-40B4-BE49-F238E27FC236}">
                      <a16:creationId xmlns:a16="http://schemas.microsoft.com/office/drawing/2014/main" id="{0C11C230-B15D-3898-69F8-0AB95DE765B6}"/>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D492FE-4E6C-803A-6A72-7C85BD85A22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18E37D-59A7-17AD-F655-9574FCC497F4}"/>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5302DD58-D739-2119-5E0E-CC9E54F421E1}"/>
                </a:ext>
              </a:extLst>
            </p:cNvPr>
            <p:cNvGrpSpPr/>
            <p:nvPr/>
          </p:nvGrpSpPr>
          <p:grpSpPr>
            <a:xfrm rot="16200000">
              <a:off x="11036778" y="4610538"/>
              <a:ext cx="91440" cy="428560"/>
              <a:chOff x="5810509" y="4712822"/>
              <a:chExt cx="91440" cy="428560"/>
            </a:xfrm>
          </p:grpSpPr>
          <p:sp>
            <p:nvSpPr>
              <p:cNvPr id="9" name="Oval 8">
                <a:extLst>
                  <a:ext uri="{FF2B5EF4-FFF2-40B4-BE49-F238E27FC236}">
                    <a16:creationId xmlns:a16="http://schemas.microsoft.com/office/drawing/2014/main" id="{3986173D-D49F-16D3-4F97-9121E000776B}"/>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D77EF7-DFAD-7938-B44A-B728DEAAAE9E}"/>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F3A077-4584-529F-A9A4-41A2B21C1505}"/>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Graphic 17">
            <a:extLst>
              <a:ext uri="{FF2B5EF4-FFF2-40B4-BE49-F238E27FC236}">
                <a16:creationId xmlns:a16="http://schemas.microsoft.com/office/drawing/2014/main" id="{DC279E40-044E-0FE6-2586-0A51DA9393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4221" y="3067930"/>
            <a:ext cx="589802" cy="604365"/>
          </a:xfrm>
          <a:prstGeom prst="rect">
            <a:avLst/>
          </a:prstGeom>
        </p:spPr>
      </p:pic>
    </p:spTree>
    <p:extLst>
      <p:ext uri="{BB962C8B-B14F-4D97-AF65-F5344CB8AC3E}">
        <p14:creationId xmlns:p14="http://schemas.microsoft.com/office/powerpoint/2010/main" val="75047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8339B4E6-BE0B-90BC-AA97-73A6929BEA60}"/>
              </a:ext>
            </a:extLst>
          </p:cNvPr>
          <p:cNvSpPr/>
          <p:nvPr/>
        </p:nvSpPr>
        <p:spPr>
          <a:xfrm>
            <a:off x="1284892" y="1566071"/>
            <a:ext cx="8994227" cy="4930451"/>
          </a:xfrm>
          <a:prstGeom prst="roundRect">
            <a:avLst>
              <a:gd name="adj" fmla="val 7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BA49F48-7DDB-1C1D-AD59-EDE333663F16}"/>
              </a:ext>
            </a:extLst>
          </p:cNvPr>
          <p:cNvSpPr txBox="1">
            <a:spLocks noChangeArrowheads="1"/>
          </p:cNvSpPr>
          <p:nvPr/>
        </p:nvSpPr>
        <p:spPr>
          <a:xfrm>
            <a:off x="432751" y="464286"/>
            <a:ext cx="1157268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TO ACHIEVE ABITIOUS TARGETS TO END TB </a:t>
            </a:r>
            <a:br>
              <a:rPr lang="en-US" sz="3200" b="1" dirty="0">
                <a:solidFill>
                  <a:schemeClr val="accent1"/>
                </a:solidFill>
                <a:latin typeface="Arial Black" charset="0"/>
                <a:ea typeface="Arial Black" charset="0"/>
                <a:cs typeface="Arial Black" charset="0"/>
              </a:rPr>
            </a:br>
            <a:r>
              <a:rPr lang="en-US" sz="3200" b="1" dirty="0">
                <a:solidFill>
                  <a:schemeClr val="accent1"/>
                </a:solidFill>
                <a:latin typeface="Arial Black" charset="0"/>
                <a:ea typeface="Arial Black" charset="0"/>
                <a:cs typeface="Arial Black" charset="0"/>
              </a:rPr>
              <a:t>BY 2030</a:t>
            </a:r>
            <a:r>
              <a:rPr lang="en-US" sz="3200" b="1" dirty="0">
                <a:solidFill>
                  <a:srgbClr val="FF0000"/>
                </a:solidFill>
                <a:latin typeface="Arial Black" charset="0"/>
                <a:ea typeface="Arial Black" charset="0"/>
                <a:cs typeface="Arial Black" charset="0"/>
              </a:rPr>
              <a:t> </a:t>
            </a:r>
            <a:r>
              <a:rPr lang="en-US" sz="3200" b="1" dirty="0">
                <a:latin typeface="Arial Black" charset="0"/>
                <a:ea typeface="Arial Black" charset="0"/>
                <a:cs typeface="Arial Black" charset="0"/>
              </a:rPr>
              <a:t>(UN HLM) OR 2035 (END TB STRATEGY)… </a:t>
            </a:r>
          </a:p>
        </p:txBody>
      </p:sp>
      <p:pic>
        <p:nvPicPr>
          <p:cNvPr id="10" name="Picture 9" descr="A picture containing chart&#10;&#10;Description automatically generated">
            <a:extLst>
              <a:ext uri="{FF2B5EF4-FFF2-40B4-BE49-F238E27FC236}">
                <a16:creationId xmlns:a16="http://schemas.microsoft.com/office/drawing/2014/main" id="{08C77F33-7314-4831-4F3B-5E037EB67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981" y="1749806"/>
            <a:ext cx="8250002" cy="4643996"/>
          </a:xfrm>
          <a:prstGeom prst="rect">
            <a:avLst/>
          </a:prstGeom>
        </p:spPr>
      </p:pic>
      <p:sp>
        <p:nvSpPr>
          <p:cNvPr id="12" name="TextBox 11">
            <a:extLst>
              <a:ext uri="{FF2B5EF4-FFF2-40B4-BE49-F238E27FC236}">
                <a16:creationId xmlns:a16="http://schemas.microsoft.com/office/drawing/2014/main" id="{5B14F0F1-7852-F8AA-7047-52EB86FDA98F}"/>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Source: End TB Strategy, World Health Organization, 2015. </a:t>
            </a:r>
          </a:p>
        </p:txBody>
      </p:sp>
      <p:sp>
        <p:nvSpPr>
          <p:cNvPr id="18" name="TextBox 17">
            <a:extLst>
              <a:ext uri="{FF2B5EF4-FFF2-40B4-BE49-F238E27FC236}">
                <a16:creationId xmlns:a16="http://schemas.microsoft.com/office/drawing/2014/main" id="{8B925042-C3CD-BBA9-945B-1AF3DD9DEDB6}"/>
              </a:ext>
            </a:extLst>
          </p:cNvPr>
          <p:cNvSpPr txBox="1"/>
          <p:nvPr/>
        </p:nvSpPr>
        <p:spPr>
          <a:xfrm>
            <a:off x="458163" y="866822"/>
            <a:ext cx="2437743"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BY 2030 </a:t>
            </a:r>
            <a:endParaRPr lang="en-US" dirty="0">
              <a:ln>
                <a:solidFill>
                  <a:sysClr val="windowText" lastClr="000000"/>
                </a:solidFill>
              </a:ln>
              <a:noFill/>
            </a:endParaRPr>
          </a:p>
        </p:txBody>
      </p:sp>
    </p:spTree>
    <p:extLst>
      <p:ext uri="{BB962C8B-B14F-4D97-AF65-F5344CB8AC3E}">
        <p14:creationId xmlns:p14="http://schemas.microsoft.com/office/powerpoint/2010/main" val="302827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D49A73-ACFA-8039-24F4-89435EC36E22}"/>
              </a:ext>
            </a:extLst>
          </p:cNvPr>
          <p:cNvSpPr txBox="1">
            <a:spLocks noChangeArrowheads="1"/>
          </p:cNvSpPr>
          <p:nvPr/>
        </p:nvSpPr>
        <p:spPr>
          <a:xfrm>
            <a:off x="432752" y="464286"/>
            <a:ext cx="11210082"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…WE HAVE TO ADDRESS BOTH </a:t>
            </a:r>
            <a:br>
              <a:rPr lang="en-US" sz="3200" b="1" dirty="0">
                <a:solidFill>
                  <a:schemeClr val="accent1"/>
                </a:solidFill>
                <a:latin typeface="Arial Black" charset="0"/>
                <a:ea typeface="Arial Black" charset="0"/>
                <a:cs typeface="Arial Black" charset="0"/>
              </a:rPr>
            </a:br>
            <a:r>
              <a:rPr lang="en-US" sz="3200" b="1" dirty="0">
                <a:solidFill>
                  <a:schemeClr val="accent1"/>
                </a:solidFill>
                <a:latin typeface="Arial Black" charset="0"/>
                <a:ea typeface="Arial Black" charset="0"/>
                <a:cs typeface="Arial Black" charset="0"/>
              </a:rPr>
              <a:t>TB INFECTION </a:t>
            </a:r>
            <a:r>
              <a:rPr lang="en-US" sz="3200" b="1" dirty="0">
                <a:latin typeface="Arial Black" charset="0"/>
                <a:ea typeface="Arial Black" charset="0"/>
                <a:cs typeface="Arial Black" charset="0"/>
              </a:rPr>
              <a:t>AND </a:t>
            </a:r>
            <a:r>
              <a:rPr lang="en-US" sz="3200" b="1" dirty="0">
                <a:solidFill>
                  <a:schemeClr val="accent1"/>
                </a:solidFill>
                <a:latin typeface="Arial Black" charset="0"/>
                <a:ea typeface="Arial Black" charset="0"/>
                <a:cs typeface="Arial Black" charset="0"/>
              </a:rPr>
              <a:t>TB DISEASE</a:t>
            </a:r>
          </a:p>
        </p:txBody>
      </p:sp>
      <p:sp>
        <p:nvSpPr>
          <p:cNvPr id="14" name="TextBox 13">
            <a:extLst>
              <a:ext uri="{FF2B5EF4-FFF2-40B4-BE49-F238E27FC236}">
                <a16:creationId xmlns:a16="http://schemas.microsoft.com/office/drawing/2014/main" id="{0F3F7C4A-FA02-146E-BA36-206F41A5F177}"/>
              </a:ext>
            </a:extLst>
          </p:cNvPr>
          <p:cNvSpPr txBox="1"/>
          <p:nvPr/>
        </p:nvSpPr>
        <p:spPr>
          <a:xfrm>
            <a:off x="4946080" y="844062"/>
            <a:ext cx="3554161"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TB DISEASE</a:t>
            </a:r>
            <a:endParaRPr lang="en-US" dirty="0">
              <a:ln>
                <a:solidFill>
                  <a:sysClr val="windowText" lastClr="000000"/>
                </a:solidFill>
              </a:ln>
              <a:noFill/>
            </a:endParaRPr>
          </a:p>
        </p:txBody>
      </p:sp>
      <p:sp>
        <p:nvSpPr>
          <p:cNvPr id="10" name="Rectangle: Rounded Corners 9">
            <a:extLst>
              <a:ext uri="{FF2B5EF4-FFF2-40B4-BE49-F238E27FC236}">
                <a16:creationId xmlns:a16="http://schemas.microsoft.com/office/drawing/2014/main" id="{F1B982B9-3340-CD22-59AB-E88206A7A417}"/>
              </a:ext>
            </a:extLst>
          </p:cNvPr>
          <p:cNvSpPr/>
          <p:nvPr/>
        </p:nvSpPr>
        <p:spPr>
          <a:xfrm>
            <a:off x="6072351" y="1852448"/>
            <a:ext cx="5762297" cy="4296104"/>
          </a:xfrm>
          <a:prstGeom prst="roundRect">
            <a:avLst>
              <a:gd name="adj" fmla="val 7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473865B-3673-A58B-5552-4A1AF0CDD9FD}"/>
              </a:ext>
            </a:extLst>
          </p:cNvPr>
          <p:cNvSpPr/>
          <p:nvPr/>
        </p:nvSpPr>
        <p:spPr>
          <a:xfrm>
            <a:off x="197069" y="1852448"/>
            <a:ext cx="5762297" cy="4296104"/>
          </a:xfrm>
          <a:prstGeom prst="roundRect">
            <a:avLst>
              <a:gd name="adj" fmla="val 7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D2C39E-BF97-665D-A337-DC3DDDF09F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8731" y="2096744"/>
            <a:ext cx="11004331" cy="3852850"/>
          </a:xfrm>
          <a:prstGeom prst="rect">
            <a:avLst/>
          </a:prstGeom>
        </p:spPr>
      </p:pic>
      <p:pic>
        <p:nvPicPr>
          <p:cNvPr id="12" name="Graphic 11">
            <a:extLst>
              <a:ext uri="{FF2B5EF4-FFF2-40B4-BE49-F238E27FC236}">
                <a16:creationId xmlns:a16="http://schemas.microsoft.com/office/drawing/2014/main" id="{A376BFB1-04F6-17D1-193D-A03078D80C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7938" y="285708"/>
            <a:ext cx="710248" cy="680654"/>
          </a:xfrm>
          <a:prstGeom prst="rect">
            <a:avLst/>
          </a:prstGeom>
        </p:spPr>
      </p:pic>
      <p:sp>
        <p:nvSpPr>
          <p:cNvPr id="13" name="TextBox 12">
            <a:extLst>
              <a:ext uri="{FF2B5EF4-FFF2-40B4-BE49-F238E27FC236}">
                <a16:creationId xmlns:a16="http://schemas.microsoft.com/office/drawing/2014/main" id="{BEC3E98B-2D6C-D17D-1405-CB15FE615666}"/>
              </a:ext>
            </a:extLst>
          </p:cNvPr>
          <p:cNvSpPr txBox="1"/>
          <p:nvPr/>
        </p:nvSpPr>
        <p:spPr>
          <a:xfrm>
            <a:off x="458163" y="866822"/>
            <a:ext cx="3554161"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TB INFECTION</a:t>
            </a:r>
            <a:endParaRPr lang="en-US" dirty="0">
              <a:ln>
                <a:solidFill>
                  <a:sysClr val="windowText" lastClr="000000"/>
                </a:solidFill>
              </a:ln>
              <a:noFill/>
            </a:endParaRPr>
          </a:p>
        </p:txBody>
      </p:sp>
      <p:sp>
        <p:nvSpPr>
          <p:cNvPr id="15" name="TextBox 14">
            <a:extLst>
              <a:ext uri="{FF2B5EF4-FFF2-40B4-BE49-F238E27FC236}">
                <a16:creationId xmlns:a16="http://schemas.microsoft.com/office/drawing/2014/main" id="{8FE7F92A-8EB7-3E4A-AB37-2A3A77A5596A}"/>
              </a:ext>
            </a:extLst>
          </p:cNvPr>
          <p:cNvSpPr txBox="1"/>
          <p:nvPr/>
        </p:nvSpPr>
        <p:spPr>
          <a:xfrm>
            <a:off x="7439331" y="6570597"/>
            <a:ext cx="4629743" cy="200055"/>
          </a:xfrm>
          <a:prstGeom prst="rect">
            <a:avLst/>
          </a:prstGeom>
          <a:noFill/>
        </p:spPr>
        <p:txBody>
          <a:bodyPr wrap="square" rtlCol="0">
            <a:spAutoFit/>
          </a:bodyPr>
          <a:lstStyle/>
          <a:p>
            <a:pPr algn="r"/>
            <a:r>
              <a:rPr lang="en-US" sz="700" dirty="0">
                <a:cs typeface="Gotham Book" pitchFamily="50" charset="0"/>
              </a:rPr>
              <a:t>Source: Dye et al., 2013.</a:t>
            </a:r>
          </a:p>
        </p:txBody>
      </p:sp>
    </p:spTree>
    <p:extLst>
      <p:ext uri="{BB962C8B-B14F-4D97-AF65-F5344CB8AC3E}">
        <p14:creationId xmlns:p14="http://schemas.microsoft.com/office/powerpoint/2010/main" val="257172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2E387D94-223D-A5BC-6F3F-08EA38D14B68}"/>
              </a:ext>
            </a:extLst>
          </p:cNvPr>
          <p:cNvSpPr txBox="1"/>
          <p:nvPr/>
        </p:nvSpPr>
        <p:spPr>
          <a:xfrm>
            <a:off x="270777" y="4107148"/>
            <a:ext cx="1724297" cy="830997"/>
          </a:xfrm>
          <a:prstGeom prst="rect">
            <a:avLst/>
          </a:prstGeom>
          <a:noFill/>
        </p:spPr>
        <p:txBody>
          <a:bodyPr wrap="square" rtlCol="0">
            <a:spAutoFit/>
          </a:bodyPr>
          <a:lstStyle/>
          <a:p>
            <a:pPr algn="ctr"/>
            <a:r>
              <a:rPr lang="en-US" sz="4800" dirty="0">
                <a:solidFill>
                  <a:schemeClr val="accent1"/>
                </a:solidFill>
                <a:latin typeface="+mj-lt"/>
              </a:rPr>
              <a:t>IPT</a:t>
            </a:r>
          </a:p>
        </p:txBody>
      </p:sp>
      <p:sp>
        <p:nvSpPr>
          <p:cNvPr id="2" name="Rectangle 2">
            <a:extLst>
              <a:ext uri="{FF2B5EF4-FFF2-40B4-BE49-F238E27FC236}">
                <a16:creationId xmlns:a16="http://schemas.microsoft.com/office/drawing/2014/main" id="{0BBCB54D-3414-3AF3-E527-616F018F5A78}"/>
              </a:ext>
            </a:extLst>
          </p:cNvPr>
          <p:cNvSpPr txBox="1">
            <a:spLocks noChangeArrowheads="1"/>
          </p:cNvSpPr>
          <p:nvPr/>
        </p:nvSpPr>
        <p:spPr>
          <a:xfrm>
            <a:off x="432752" y="464286"/>
            <a:ext cx="9355304"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WHAT IS TB PREVENTIVE THERAPY?</a:t>
            </a:r>
          </a:p>
        </p:txBody>
      </p:sp>
      <p:sp>
        <p:nvSpPr>
          <p:cNvPr id="4" name="TextBox 3">
            <a:extLst>
              <a:ext uri="{FF2B5EF4-FFF2-40B4-BE49-F238E27FC236}">
                <a16:creationId xmlns:a16="http://schemas.microsoft.com/office/drawing/2014/main" id="{3E81E43A-479A-BE52-4BF1-1C4883DA207A}"/>
              </a:ext>
            </a:extLst>
          </p:cNvPr>
          <p:cNvSpPr txBox="1"/>
          <p:nvPr/>
        </p:nvSpPr>
        <p:spPr>
          <a:xfrm>
            <a:off x="523821" y="1391591"/>
            <a:ext cx="4476641" cy="2616101"/>
          </a:xfrm>
          <a:prstGeom prst="rect">
            <a:avLst/>
          </a:prstGeom>
          <a:noFill/>
        </p:spPr>
        <p:txBody>
          <a:bodyPr wrap="square">
            <a:spAutoFit/>
          </a:bodyPr>
          <a:lstStyle/>
          <a:p>
            <a:pPr algn="l">
              <a:spcAft>
                <a:spcPts val="2400"/>
              </a:spcAft>
            </a:pPr>
            <a:r>
              <a:rPr lang="en-US" sz="1800" dirty="0">
                <a:latin typeface="+mj-lt"/>
                <a:cs typeface="Arial" panose="020B0604020202020204" pitchFamily="34" charset="0"/>
              </a:rPr>
              <a:t>TB preventive therapy (TPT) </a:t>
            </a:r>
            <a:r>
              <a:rPr lang="en-US" sz="1800" dirty="0">
                <a:latin typeface="Arial" panose="020B0604020202020204" pitchFamily="34" charset="0"/>
                <a:cs typeface="Arial" panose="020B0604020202020204" pitchFamily="34" charset="0"/>
              </a:rPr>
              <a:t>is the use of one or more drugs to treat TB infection and prevent disease progression to active TB.</a:t>
            </a:r>
          </a:p>
          <a:p>
            <a:pPr algn="l">
              <a:spcAft>
                <a:spcPts val="2400"/>
              </a:spcAft>
            </a:pPr>
            <a:r>
              <a:rPr lang="en-US" sz="1800" dirty="0">
                <a:latin typeface="Arial" panose="020B0604020202020204" pitchFamily="34" charset="0"/>
                <a:cs typeface="Arial" panose="020B0604020202020204" pitchFamily="34" charset="0"/>
              </a:rPr>
              <a:t>We used to only have 6+ months of isoniazid preventive therapy (IPT), but now we have rifamycin-based regimens (1HP, 3HP, 3HR).</a:t>
            </a:r>
          </a:p>
        </p:txBody>
      </p:sp>
      <p:grpSp>
        <p:nvGrpSpPr>
          <p:cNvPr id="9" name="Group 8">
            <a:extLst>
              <a:ext uri="{FF2B5EF4-FFF2-40B4-BE49-F238E27FC236}">
                <a16:creationId xmlns:a16="http://schemas.microsoft.com/office/drawing/2014/main" id="{BE45A643-7376-5B03-4E22-EDCDE5278957}"/>
              </a:ext>
            </a:extLst>
          </p:cNvPr>
          <p:cNvGrpSpPr/>
          <p:nvPr/>
        </p:nvGrpSpPr>
        <p:grpSpPr>
          <a:xfrm>
            <a:off x="6071615" y="1252661"/>
            <a:ext cx="4798251" cy="1247503"/>
            <a:chOff x="6071615" y="1252661"/>
            <a:chExt cx="4798251" cy="1247503"/>
          </a:xfrm>
        </p:grpSpPr>
        <p:sp>
          <p:nvSpPr>
            <p:cNvPr id="13" name="TextBox 12">
              <a:extLst>
                <a:ext uri="{FF2B5EF4-FFF2-40B4-BE49-F238E27FC236}">
                  <a16:creationId xmlns:a16="http://schemas.microsoft.com/office/drawing/2014/main" id="{E3E9DEE8-452D-22E7-7FC3-B58F2783D982}"/>
                </a:ext>
              </a:extLst>
            </p:cNvPr>
            <p:cNvSpPr txBox="1"/>
            <p:nvPr/>
          </p:nvSpPr>
          <p:spPr>
            <a:xfrm>
              <a:off x="6071615" y="1289134"/>
              <a:ext cx="1724297" cy="830997"/>
            </a:xfrm>
            <a:prstGeom prst="rect">
              <a:avLst/>
            </a:prstGeom>
            <a:noFill/>
          </p:spPr>
          <p:txBody>
            <a:bodyPr wrap="square" rtlCol="0">
              <a:spAutoFit/>
            </a:bodyPr>
            <a:lstStyle/>
            <a:p>
              <a:pPr algn="ctr"/>
              <a:r>
                <a:rPr lang="en-US" sz="4800" dirty="0">
                  <a:solidFill>
                    <a:schemeClr val="accent1"/>
                  </a:solidFill>
                  <a:latin typeface="+mj-lt"/>
                </a:rPr>
                <a:t>1HP</a:t>
              </a:r>
            </a:p>
          </p:txBody>
        </p:sp>
        <p:sp>
          <p:nvSpPr>
            <p:cNvPr id="14" name="TextBox 13">
              <a:extLst>
                <a:ext uri="{FF2B5EF4-FFF2-40B4-BE49-F238E27FC236}">
                  <a16:creationId xmlns:a16="http://schemas.microsoft.com/office/drawing/2014/main" id="{08FBEA6D-867F-4D1A-EB5E-DC97AD69273F}"/>
                </a:ext>
              </a:extLst>
            </p:cNvPr>
            <p:cNvSpPr txBox="1"/>
            <p:nvPr/>
          </p:nvSpPr>
          <p:spPr>
            <a:xfrm>
              <a:off x="6103840" y="1305684"/>
              <a:ext cx="1724297" cy="830997"/>
            </a:xfrm>
            <a:prstGeom prst="rect">
              <a:avLst/>
            </a:prstGeom>
            <a:noFill/>
          </p:spPr>
          <p:txBody>
            <a:bodyPr wrap="square" rtlCol="0">
              <a:spAutoFit/>
            </a:bodyPr>
            <a:lstStyle/>
            <a:p>
              <a:pPr algn="ctr"/>
              <a:r>
                <a:rPr lang="en-US" sz="4800" dirty="0">
                  <a:ln>
                    <a:solidFill>
                      <a:sysClr val="windowText" lastClr="000000"/>
                    </a:solidFill>
                  </a:ln>
                  <a:noFill/>
                  <a:latin typeface="+mj-lt"/>
                </a:rPr>
                <a:t>1HP</a:t>
              </a:r>
            </a:p>
          </p:txBody>
        </p:sp>
        <p:sp>
          <p:nvSpPr>
            <p:cNvPr id="15" name="Subtitle 1">
              <a:extLst>
                <a:ext uri="{FF2B5EF4-FFF2-40B4-BE49-F238E27FC236}">
                  <a16:creationId xmlns:a16="http://schemas.microsoft.com/office/drawing/2014/main" id="{85226284-3D5D-84C1-683E-64738F51ED2E}"/>
                </a:ext>
              </a:extLst>
            </p:cNvPr>
            <p:cNvSpPr txBox="1">
              <a:spLocks/>
            </p:cNvSpPr>
            <p:nvPr/>
          </p:nvSpPr>
          <p:spPr>
            <a:xfrm>
              <a:off x="6240164" y="2120131"/>
              <a:ext cx="4629702" cy="3800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mj-lt"/>
                  <a:cs typeface="Arial" panose="020B0604020202020204" pitchFamily="34" charset="0"/>
                </a:rPr>
                <a:t>1</a:t>
              </a:r>
              <a:r>
                <a:rPr lang="en-US" sz="1600" dirty="0">
                  <a:latin typeface="Arial" panose="020B0604020202020204" pitchFamily="34" charset="0"/>
                  <a:cs typeface="Arial" panose="020B0604020202020204" pitchFamily="34" charset="0"/>
                </a:rPr>
                <a:t> month of daily isoniazid (</a:t>
              </a:r>
              <a:r>
                <a:rPr lang="en-US" sz="1600" b="1" dirty="0">
                  <a:latin typeface="+mj-lt"/>
                  <a:cs typeface="Arial" panose="020B0604020202020204" pitchFamily="34" charset="0"/>
                </a:rPr>
                <a:t>H</a:t>
              </a:r>
              <a:r>
                <a:rPr lang="en-US" sz="1600" dirty="0">
                  <a:latin typeface="Arial" panose="020B0604020202020204" pitchFamily="34" charset="0"/>
                  <a:cs typeface="Arial" panose="020B0604020202020204" pitchFamily="34" charset="0"/>
                </a:rPr>
                <a:t>) + rifapentine (</a:t>
              </a:r>
              <a:r>
                <a:rPr lang="en-US" sz="1600" b="1" dirty="0">
                  <a:latin typeface="+mj-lt"/>
                  <a:cs typeface="Arial" panose="020B0604020202020204" pitchFamily="34" charset="0"/>
                </a:rPr>
                <a:t>P</a:t>
              </a:r>
              <a:r>
                <a:rPr lang="en-US" sz="1600" dirty="0">
                  <a:latin typeface="Arial" panose="020B0604020202020204" pitchFamily="34" charset="0"/>
                  <a:cs typeface="Arial" panose="020B0604020202020204" pitchFamily="34" charset="0"/>
                </a:rPr>
                <a:t>)</a:t>
              </a:r>
            </a:p>
          </p:txBody>
        </p:sp>
        <p:grpSp>
          <p:nvGrpSpPr>
            <p:cNvPr id="36" name="Group 35">
              <a:extLst>
                <a:ext uri="{FF2B5EF4-FFF2-40B4-BE49-F238E27FC236}">
                  <a16:creationId xmlns:a16="http://schemas.microsoft.com/office/drawing/2014/main" id="{B317B133-F0B0-7F18-2A7B-7DB8D0FF6AFA}"/>
                </a:ext>
              </a:extLst>
            </p:cNvPr>
            <p:cNvGrpSpPr/>
            <p:nvPr/>
          </p:nvGrpSpPr>
          <p:grpSpPr>
            <a:xfrm>
              <a:off x="7920970" y="1252661"/>
              <a:ext cx="810360" cy="740171"/>
              <a:chOff x="7164545" y="1294631"/>
              <a:chExt cx="810360" cy="740171"/>
            </a:xfrm>
          </p:grpSpPr>
          <p:pic>
            <p:nvPicPr>
              <p:cNvPr id="34" name="Graphic 33">
                <a:extLst>
                  <a:ext uri="{FF2B5EF4-FFF2-40B4-BE49-F238E27FC236}">
                    <a16:creationId xmlns:a16="http://schemas.microsoft.com/office/drawing/2014/main" id="{B68EF286-AFFD-1A7A-72A7-F4E74855D3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35" name="Subtitle 1">
                <a:extLst>
                  <a:ext uri="{FF2B5EF4-FFF2-40B4-BE49-F238E27FC236}">
                    <a16:creationId xmlns:a16="http://schemas.microsoft.com/office/drawing/2014/main" id="{0C4DA3CD-8D1F-7F57-97F9-D41C011B865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grpSp>
        <p:nvGrpSpPr>
          <p:cNvPr id="12" name="Group 11">
            <a:extLst>
              <a:ext uri="{FF2B5EF4-FFF2-40B4-BE49-F238E27FC236}">
                <a16:creationId xmlns:a16="http://schemas.microsoft.com/office/drawing/2014/main" id="{2E47CAD3-804D-AB76-2465-11C41F4566C8}"/>
              </a:ext>
            </a:extLst>
          </p:cNvPr>
          <p:cNvGrpSpPr/>
          <p:nvPr/>
        </p:nvGrpSpPr>
        <p:grpSpPr>
          <a:xfrm>
            <a:off x="6158683" y="4867497"/>
            <a:ext cx="4730247" cy="1212753"/>
            <a:chOff x="6158683" y="4867497"/>
            <a:chExt cx="4730247" cy="1212753"/>
          </a:xfrm>
        </p:grpSpPr>
        <p:sp>
          <p:nvSpPr>
            <p:cNvPr id="21" name="TextBox 20">
              <a:extLst>
                <a:ext uri="{FF2B5EF4-FFF2-40B4-BE49-F238E27FC236}">
                  <a16:creationId xmlns:a16="http://schemas.microsoft.com/office/drawing/2014/main" id="{C4F7D3BE-08BF-9B70-CA12-853FCEEB8CA6}"/>
                </a:ext>
              </a:extLst>
            </p:cNvPr>
            <p:cNvSpPr txBox="1"/>
            <p:nvPr/>
          </p:nvSpPr>
          <p:spPr>
            <a:xfrm>
              <a:off x="6158683" y="4869220"/>
              <a:ext cx="1724297" cy="830997"/>
            </a:xfrm>
            <a:prstGeom prst="rect">
              <a:avLst/>
            </a:prstGeom>
            <a:noFill/>
          </p:spPr>
          <p:txBody>
            <a:bodyPr wrap="square" rtlCol="0">
              <a:spAutoFit/>
            </a:bodyPr>
            <a:lstStyle/>
            <a:p>
              <a:pPr algn="ctr"/>
              <a:r>
                <a:rPr lang="en-US" sz="4800" dirty="0">
                  <a:solidFill>
                    <a:schemeClr val="accent1"/>
                  </a:solidFill>
                  <a:latin typeface="+mj-lt"/>
                </a:rPr>
                <a:t>3HR</a:t>
              </a:r>
            </a:p>
          </p:txBody>
        </p:sp>
        <p:sp>
          <p:nvSpPr>
            <p:cNvPr id="22" name="TextBox 21">
              <a:extLst>
                <a:ext uri="{FF2B5EF4-FFF2-40B4-BE49-F238E27FC236}">
                  <a16:creationId xmlns:a16="http://schemas.microsoft.com/office/drawing/2014/main" id="{6D1D816F-059C-A58F-E055-8853B7D16393}"/>
                </a:ext>
              </a:extLst>
            </p:cNvPr>
            <p:cNvSpPr txBox="1"/>
            <p:nvPr/>
          </p:nvSpPr>
          <p:spPr>
            <a:xfrm>
              <a:off x="6190908" y="4885770"/>
              <a:ext cx="1724297" cy="830997"/>
            </a:xfrm>
            <a:prstGeom prst="rect">
              <a:avLst/>
            </a:prstGeom>
            <a:noFill/>
          </p:spPr>
          <p:txBody>
            <a:bodyPr wrap="square" rtlCol="0">
              <a:spAutoFit/>
            </a:bodyPr>
            <a:lstStyle/>
            <a:p>
              <a:pPr algn="ctr"/>
              <a:r>
                <a:rPr lang="en-US" sz="4800" dirty="0">
                  <a:ln>
                    <a:solidFill>
                      <a:sysClr val="windowText" lastClr="000000"/>
                    </a:solidFill>
                  </a:ln>
                  <a:noFill/>
                  <a:latin typeface="+mj-lt"/>
                </a:rPr>
                <a:t>3HR</a:t>
              </a:r>
            </a:p>
          </p:txBody>
        </p:sp>
        <p:sp>
          <p:nvSpPr>
            <p:cNvPr id="23" name="Subtitle 1">
              <a:extLst>
                <a:ext uri="{FF2B5EF4-FFF2-40B4-BE49-F238E27FC236}">
                  <a16:creationId xmlns:a16="http://schemas.microsoft.com/office/drawing/2014/main" id="{F4EEF04E-B54C-11B6-78D0-B4A79447AE64}"/>
                </a:ext>
              </a:extLst>
            </p:cNvPr>
            <p:cNvSpPr txBox="1">
              <a:spLocks/>
            </p:cNvSpPr>
            <p:nvPr/>
          </p:nvSpPr>
          <p:spPr>
            <a:xfrm>
              <a:off x="6259228" y="5700217"/>
              <a:ext cx="4629702" cy="3800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mj-lt"/>
                  <a:cs typeface="Arial" panose="020B0604020202020204" pitchFamily="34" charset="0"/>
                </a:rPr>
                <a:t>3</a:t>
              </a:r>
              <a:r>
                <a:rPr lang="en-US" sz="1600" dirty="0">
                  <a:latin typeface="Arial" panose="020B0604020202020204" pitchFamily="34" charset="0"/>
                  <a:cs typeface="Arial" panose="020B0604020202020204" pitchFamily="34" charset="0"/>
                </a:rPr>
                <a:t> months of daily isoniazid (</a:t>
              </a:r>
              <a:r>
                <a:rPr lang="en-US" sz="1600" b="1" dirty="0">
                  <a:latin typeface="+mj-lt"/>
                  <a:cs typeface="Arial" panose="020B0604020202020204" pitchFamily="34" charset="0"/>
                </a:rPr>
                <a:t>H</a:t>
              </a:r>
              <a:r>
                <a:rPr lang="en-US" sz="1600" dirty="0">
                  <a:latin typeface="Arial" panose="020B0604020202020204" pitchFamily="34" charset="0"/>
                  <a:cs typeface="Arial" panose="020B0604020202020204" pitchFamily="34" charset="0"/>
                </a:rPr>
                <a:t>) + rifampicin (</a:t>
              </a:r>
              <a:r>
                <a:rPr lang="en-US" sz="1600" b="1" dirty="0">
                  <a:latin typeface="+mj-lt"/>
                  <a:cs typeface="Arial" panose="020B0604020202020204" pitchFamily="34" charset="0"/>
                </a:rPr>
                <a:t>R</a:t>
              </a:r>
              <a:r>
                <a:rPr lang="en-US" sz="1600" dirty="0">
                  <a:latin typeface="Arial" panose="020B0604020202020204" pitchFamily="34" charset="0"/>
                  <a:cs typeface="Arial" panose="020B0604020202020204" pitchFamily="34" charset="0"/>
                </a:rPr>
                <a:t>)</a:t>
              </a:r>
            </a:p>
          </p:txBody>
        </p:sp>
        <p:grpSp>
          <p:nvGrpSpPr>
            <p:cNvPr id="37" name="Group 36">
              <a:extLst>
                <a:ext uri="{FF2B5EF4-FFF2-40B4-BE49-F238E27FC236}">
                  <a16:creationId xmlns:a16="http://schemas.microsoft.com/office/drawing/2014/main" id="{156A534C-3EE0-9FB4-0CBC-C1923799BBEF}"/>
                </a:ext>
              </a:extLst>
            </p:cNvPr>
            <p:cNvGrpSpPr/>
            <p:nvPr/>
          </p:nvGrpSpPr>
          <p:grpSpPr>
            <a:xfrm>
              <a:off x="7937520" y="4872034"/>
              <a:ext cx="810360" cy="740171"/>
              <a:chOff x="7164545" y="1294631"/>
              <a:chExt cx="810360" cy="740171"/>
            </a:xfrm>
          </p:grpSpPr>
          <p:pic>
            <p:nvPicPr>
              <p:cNvPr id="38" name="Graphic 37">
                <a:extLst>
                  <a:ext uri="{FF2B5EF4-FFF2-40B4-BE49-F238E27FC236}">
                    <a16:creationId xmlns:a16="http://schemas.microsoft.com/office/drawing/2014/main" id="{AC11B636-C43B-F170-57C4-90FF3DA5E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39" name="Subtitle 1">
                <a:extLst>
                  <a:ext uri="{FF2B5EF4-FFF2-40B4-BE49-F238E27FC236}">
                    <a16:creationId xmlns:a16="http://schemas.microsoft.com/office/drawing/2014/main" id="{C50C013C-CBD2-100E-BC68-02B5F6028DD7}"/>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FEC0F05-77F9-EADA-6143-0AA0F2C0541E}"/>
                </a:ext>
              </a:extLst>
            </p:cNvPr>
            <p:cNvGrpSpPr/>
            <p:nvPr/>
          </p:nvGrpSpPr>
          <p:grpSpPr>
            <a:xfrm>
              <a:off x="8884142" y="4867497"/>
              <a:ext cx="810360" cy="740171"/>
              <a:chOff x="7164545" y="1294631"/>
              <a:chExt cx="810360" cy="740171"/>
            </a:xfrm>
          </p:grpSpPr>
          <p:pic>
            <p:nvPicPr>
              <p:cNvPr id="41" name="Graphic 40">
                <a:extLst>
                  <a:ext uri="{FF2B5EF4-FFF2-40B4-BE49-F238E27FC236}">
                    <a16:creationId xmlns:a16="http://schemas.microsoft.com/office/drawing/2014/main" id="{6BB5D57A-0955-DA83-2AE4-03262D1514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2" name="Subtitle 1">
                <a:extLst>
                  <a:ext uri="{FF2B5EF4-FFF2-40B4-BE49-F238E27FC236}">
                    <a16:creationId xmlns:a16="http://schemas.microsoft.com/office/drawing/2014/main" id="{2DD37462-3583-301B-77C1-6E8FB1E40799}"/>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608DA808-FB32-F3FB-3A68-FB9B4C84CC33}"/>
                </a:ext>
              </a:extLst>
            </p:cNvPr>
            <p:cNvGrpSpPr/>
            <p:nvPr/>
          </p:nvGrpSpPr>
          <p:grpSpPr>
            <a:xfrm>
              <a:off x="9848045" y="4867497"/>
              <a:ext cx="810360" cy="740171"/>
              <a:chOff x="7164545" y="1294631"/>
              <a:chExt cx="810360" cy="740171"/>
            </a:xfrm>
          </p:grpSpPr>
          <p:pic>
            <p:nvPicPr>
              <p:cNvPr id="44" name="Graphic 43">
                <a:extLst>
                  <a:ext uri="{FF2B5EF4-FFF2-40B4-BE49-F238E27FC236}">
                    <a16:creationId xmlns:a16="http://schemas.microsoft.com/office/drawing/2014/main" id="{D2443D43-8678-E30D-9E6D-6E9F5E66E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45" name="Subtitle 1">
                <a:extLst>
                  <a:ext uri="{FF2B5EF4-FFF2-40B4-BE49-F238E27FC236}">
                    <a16:creationId xmlns:a16="http://schemas.microsoft.com/office/drawing/2014/main" id="{AB9335D4-D51F-DB27-6419-D7DE94CD9213}"/>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id="{19BBD19C-9E2F-1CC4-A49F-F31502F0AAA6}"/>
              </a:ext>
            </a:extLst>
          </p:cNvPr>
          <p:cNvGrpSpPr/>
          <p:nvPr/>
        </p:nvGrpSpPr>
        <p:grpSpPr>
          <a:xfrm>
            <a:off x="6156484" y="3048924"/>
            <a:ext cx="5352344" cy="1228660"/>
            <a:chOff x="6156484" y="3048924"/>
            <a:chExt cx="5352344" cy="1228660"/>
          </a:xfrm>
        </p:grpSpPr>
        <p:sp>
          <p:nvSpPr>
            <p:cNvPr id="18" name="TextBox 17">
              <a:extLst>
                <a:ext uri="{FF2B5EF4-FFF2-40B4-BE49-F238E27FC236}">
                  <a16:creationId xmlns:a16="http://schemas.microsoft.com/office/drawing/2014/main" id="{27312FAA-B145-64C8-9CCF-BE3B5F16017D}"/>
                </a:ext>
              </a:extLst>
            </p:cNvPr>
            <p:cNvSpPr txBox="1"/>
            <p:nvPr/>
          </p:nvSpPr>
          <p:spPr>
            <a:xfrm>
              <a:off x="6156484" y="3066554"/>
              <a:ext cx="1724297" cy="830997"/>
            </a:xfrm>
            <a:prstGeom prst="rect">
              <a:avLst/>
            </a:prstGeom>
            <a:noFill/>
          </p:spPr>
          <p:txBody>
            <a:bodyPr wrap="square" rtlCol="0">
              <a:spAutoFit/>
            </a:bodyPr>
            <a:lstStyle/>
            <a:p>
              <a:pPr algn="ctr"/>
              <a:r>
                <a:rPr lang="en-US" sz="4800" dirty="0">
                  <a:solidFill>
                    <a:schemeClr val="accent1"/>
                  </a:solidFill>
                  <a:latin typeface="+mj-lt"/>
                </a:rPr>
                <a:t>3HP</a:t>
              </a:r>
            </a:p>
          </p:txBody>
        </p:sp>
        <p:sp>
          <p:nvSpPr>
            <p:cNvPr id="19" name="TextBox 18">
              <a:extLst>
                <a:ext uri="{FF2B5EF4-FFF2-40B4-BE49-F238E27FC236}">
                  <a16:creationId xmlns:a16="http://schemas.microsoft.com/office/drawing/2014/main" id="{1637C7EF-5F76-1DAC-7966-D85753982F6E}"/>
                </a:ext>
              </a:extLst>
            </p:cNvPr>
            <p:cNvSpPr txBox="1"/>
            <p:nvPr/>
          </p:nvSpPr>
          <p:spPr>
            <a:xfrm>
              <a:off x="6188709" y="3083104"/>
              <a:ext cx="1724297" cy="830997"/>
            </a:xfrm>
            <a:prstGeom prst="rect">
              <a:avLst/>
            </a:prstGeom>
            <a:noFill/>
          </p:spPr>
          <p:txBody>
            <a:bodyPr wrap="square" rtlCol="0">
              <a:spAutoFit/>
            </a:bodyPr>
            <a:lstStyle/>
            <a:p>
              <a:pPr algn="ctr"/>
              <a:r>
                <a:rPr lang="en-US" sz="4800" dirty="0">
                  <a:ln>
                    <a:solidFill>
                      <a:sysClr val="windowText" lastClr="000000"/>
                    </a:solidFill>
                  </a:ln>
                  <a:noFill/>
                  <a:latin typeface="+mj-lt"/>
                </a:rPr>
                <a:t>3HP</a:t>
              </a:r>
            </a:p>
          </p:txBody>
        </p:sp>
        <p:sp>
          <p:nvSpPr>
            <p:cNvPr id="20" name="Subtitle 1">
              <a:extLst>
                <a:ext uri="{FF2B5EF4-FFF2-40B4-BE49-F238E27FC236}">
                  <a16:creationId xmlns:a16="http://schemas.microsoft.com/office/drawing/2014/main" id="{3F12BE6D-1299-4278-E9CB-D99BCCFF7ED5}"/>
                </a:ext>
              </a:extLst>
            </p:cNvPr>
            <p:cNvSpPr txBox="1">
              <a:spLocks/>
            </p:cNvSpPr>
            <p:nvPr/>
          </p:nvSpPr>
          <p:spPr>
            <a:xfrm>
              <a:off x="6257028" y="3897551"/>
              <a:ext cx="5251800" cy="3800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mj-lt"/>
                  <a:cs typeface="Arial" panose="020B0604020202020204" pitchFamily="34" charset="0"/>
                </a:rPr>
                <a:t>3</a:t>
              </a:r>
              <a:r>
                <a:rPr lang="en-US" sz="1600" dirty="0">
                  <a:latin typeface="Arial" panose="020B0604020202020204" pitchFamily="34" charset="0"/>
                  <a:cs typeface="Arial" panose="020B0604020202020204" pitchFamily="34" charset="0"/>
                </a:rPr>
                <a:t> months of once-weekly isoniazid (</a:t>
              </a:r>
              <a:r>
                <a:rPr lang="en-US" sz="1600" b="1" dirty="0">
                  <a:latin typeface="+mj-lt"/>
                  <a:cs typeface="Arial" panose="020B0604020202020204" pitchFamily="34" charset="0"/>
                </a:rPr>
                <a:t>H</a:t>
              </a:r>
              <a:r>
                <a:rPr lang="en-US" sz="1600" dirty="0">
                  <a:latin typeface="Arial" panose="020B0604020202020204" pitchFamily="34" charset="0"/>
                  <a:cs typeface="Arial" panose="020B0604020202020204" pitchFamily="34" charset="0"/>
                </a:rPr>
                <a:t>) + rifapentine (</a:t>
              </a:r>
              <a:r>
                <a:rPr lang="en-US" sz="1600" b="1" dirty="0">
                  <a:latin typeface="+mj-lt"/>
                  <a:cs typeface="Arial" panose="020B0604020202020204" pitchFamily="34" charset="0"/>
                </a:rPr>
                <a:t>P</a:t>
              </a:r>
              <a:r>
                <a:rPr lang="en-US" sz="1600" dirty="0">
                  <a:latin typeface="Arial" panose="020B0604020202020204" pitchFamily="34" charset="0"/>
                  <a:cs typeface="Arial" panose="020B0604020202020204" pitchFamily="34" charset="0"/>
                </a:rPr>
                <a:t>)</a:t>
              </a:r>
            </a:p>
          </p:txBody>
        </p:sp>
        <p:pic>
          <p:nvPicPr>
            <p:cNvPr id="47" name="Graphic 46">
              <a:extLst>
                <a:ext uri="{FF2B5EF4-FFF2-40B4-BE49-F238E27FC236}">
                  <a16:creationId xmlns:a16="http://schemas.microsoft.com/office/drawing/2014/main" id="{9C44192C-4866-7435-48ED-E9C06A3421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13006" y="3065952"/>
              <a:ext cx="810361" cy="740172"/>
            </a:xfrm>
            <a:prstGeom prst="rect">
              <a:avLst/>
            </a:prstGeom>
          </p:spPr>
        </p:pic>
        <p:pic>
          <p:nvPicPr>
            <p:cNvPr id="48" name="Graphic 47">
              <a:extLst>
                <a:ext uri="{FF2B5EF4-FFF2-40B4-BE49-F238E27FC236}">
                  <a16:creationId xmlns:a16="http://schemas.microsoft.com/office/drawing/2014/main" id="{6B99752A-F96A-45CB-6B93-5773D6E7D7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83432" y="3062581"/>
              <a:ext cx="810361" cy="740172"/>
            </a:xfrm>
            <a:prstGeom prst="rect">
              <a:avLst/>
            </a:prstGeom>
          </p:spPr>
        </p:pic>
        <p:pic>
          <p:nvPicPr>
            <p:cNvPr id="49" name="Graphic 48">
              <a:extLst>
                <a:ext uri="{FF2B5EF4-FFF2-40B4-BE49-F238E27FC236}">
                  <a16:creationId xmlns:a16="http://schemas.microsoft.com/office/drawing/2014/main" id="{087B50AF-394C-ACC0-9BB8-86DDAFD59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8044" y="3061501"/>
              <a:ext cx="810361" cy="740172"/>
            </a:xfrm>
            <a:prstGeom prst="rect">
              <a:avLst/>
            </a:prstGeom>
          </p:spPr>
        </p:pic>
        <p:sp>
          <p:nvSpPr>
            <p:cNvPr id="54" name="TextBox 53">
              <a:extLst>
                <a:ext uri="{FF2B5EF4-FFF2-40B4-BE49-F238E27FC236}">
                  <a16:creationId xmlns:a16="http://schemas.microsoft.com/office/drawing/2014/main" id="{F5DC8F30-29F0-F8C9-F313-5DC6C32B5D99}"/>
                </a:ext>
              </a:extLst>
            </p:cNvPr>
            <p:cNvSpPr txBox="1"/>
            <p:nvPr/>
          </p:nvSpPr>
          <p:spPr>
            <a:xfrm>
              <a:off x="7961597" y="3056008"/>
              <a:ext cx="76177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MONTH 1</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6D76152C-7DC7-1089-4566-F8A6A7A8449D}"/>
                </a:ext>
              </a:extLst>
            </p:cNvPr>
            <p:cNvSpPr txBox="1"/>
            <p:nvPr/>
          </p:nvSpPr>
          <p:spPr>
            <a:xfrm>
              <a:off x="8934628" y="3048924"/>
              <a:ext cx="76177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MONTH 2</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74CDDC51-44A1-5196-61B8-587C13183486}"/>
                </a:ext>
              </a:extLst>
            </p:cNvPr>
            <p:cNvSpPr txBox="1"/>
            <p:nvPr/>
          </p:nvSpPr>
          <p:spPr>
            <a:xfrm>
              <a:off x="9905054" y="3048924"/>
              <a:ext cx="76177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Black"/>
                  <a:ea typeface="+mn-ea"/>
                  <a:cs typeface="Arial" panose="020B0604020202020204" pitchFamily="34" charset="0"/>
                </a:rPr>
                <a:t>MONTH 3</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45C64C2C-42A6-F375-0BA5-321C3927D436}"/>
              </a:ext>
            </a:extLst>
          </p:cNvPr>
          <p:cNvGrpSpPr/>
          <p:nvPr/>
        </p:nvGrpSpPr>
        <p:grpSpPr>
          <a:xfrm>
            <a:off x="303002" y="4123698"/>
            <a:ext cx="4534521" cy="1819381"/>
            <a:chOff x="303002" y="4123698"/>
            <a:chExt cx="4534521" cy="1819381"/>
          </a:xfrm>
        </p:grpSpPr>
        <p:sp>
          <p:nvSpPr>
            <p:cNvPr id="25" name="TextBox 24">
              <a:extLst>
                <a:ext uri="{FF2B5EF4-FFF2-40B4-BE49-F238E27FC236}">
                  <a16:creationId xmlns:a16="http://schemas.microsoft.com/office/drawing/2014/main" id="{A4A4BED9-CEDD-30CB-44EB-E9368283BB61}"/>
                </a:ext>
              </a:extLst>
            </p:cNvPr>
            <p:cNvSpPr txBox="1"/>
            <p:nvPr/>
          </p:nvSpPr>
          <p:spPr>
            <a:xfrm>
              <a:off x="303002" y="4123698"/>
              <a:ext cx="1724297" cy="830997"/>
            </a:xfrm>
            <a:prstGeom prst="rect">
              <a:avLst/>
            </a:prstGeom>
            <a:noFill/>
          </p:spPr>
          <p:txBody>
            <a:bodyPr wrap="square" rtlCol="0">
              <a:spAutoFit/>
            </a:bodyPr>
            <a:lstStyle/>
            <a:p>
              <a:pPr algn="ctr"/>
              <a:r>
                <a:rPr lang="en-US" sz="4800" dirty="0">
                  <a:ln>
                    <a:solidFill>
                      <a:sysClr val="windowText" lastClr="000000"/>
                    </a:solidFill>
                  </a:ln>
                  <a:noFill/>
                  <a:latin typeface="+mj-lt"/>
                </a:rPr>
                <a:t>IPT</a:t>
              </a:r>
            </a:p>
          </p:txBody>
        </p:sp>
        <p:sp>
          <p:nvSpPr>
            <p:cNvPr id="26" name="Subtitle 1">
              <a:extLst>
                <a:ext uri="{FF2B5EF4-FFF2-40B4-BE49-F238E27FC236}">
                  <a16:creationId xmlns:a16="http://schemas.microsoft.com/office/drawing/2014/main" id="{22AF6FBF-D3BF-244B-D9BA-7E7150009AF8}"/>
                </a:ext>
              </a:extLst>
            </p:cNvPr>
            <p:cNvSpPr txBox="1">
              <a:spLocks/>
            </p:cNvSpPr>
            <p:nvPr/>
          </p:nvSpPr>
          <p:spPr>
            <a:xfrm>
              <a:off x="533297" y="4938145"/>
              <a:ext cx="1240323" cy="3800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mj-lt"/>
                  <a:cs typeface="Arial" panose="020B0604020202020204" pitchFamily="34" charset="0"/>
                </a:rPr>
                <a:t>6+</a:t>
              </a:r>
              <a:r>
                <a:rPr lang="en-US" sz="1600" dirty="0">
                  <a:latin typeface="Arial" panose="020B0604020202020204" pitchFamily="34" charset="0"/>
                  <a:cs typeface="Arial" panose="020B0604020202020204" pitchFamily="34" charset="0"/>
                </a:rPr>
                <a:t> months</a:t>
              </a:r>
            </a:p>
          </p:txBody>
        </p:sp>
        <p:pic>
          <p:nvPicPr>
            <p:cNvPr id="58" name="Graphic 57">
              <a:extLst>
                <a:ext uri="{FF2B5EF4-FFF2-40B4-BE49-F238E27FC236}">
                  <a16:creationId xmlns:a16="http://schemas.microsoft.com/office/drawing/2014/main" id="{6420D4C1-D14E-6FDB-87B5-993F4B542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6186" y="4300544"/>
              <a:ext cx="810360" cy="740171"/>
            </a:xfrm>
            <a:prstGeom prst="rect">
              <a:avLst/>
            </a:prstGeom>
          </p:spPr>
        </p:pic>
        <p:sp>
          <p:nvSpPr>
            <p:cNvPr id="59" name="Subtitle 1">
              <a:extLst>
                <a:ext uri="{FF2B5EF4-FFF2-40B4-BE49-F238E27FC236}">
                  <a16:creationId xmlns:a16="http://schemas.microsoft.com/office/drawing/2014/main" id="{97A67CA2-C276-AFFA-4288-A0AE4D8C8298}"/>
                </a:ext>
              </a:extLst>
            </p:cNvPr>
            <p:cNvSpPr txBox="1">
              <a:spLocks/>
            </p:cNvSpPr>
            <p:nvPr/>
          </p:nvSpPr>
          <p:spPr>
            <a:xfrm>
              <a:off x="2132736" y="4302915"/>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1</a:t>
              </a:r>
              <a:endParaRPr lang="en-US" sz="800" dirty="0">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9FEC4709-4EC7-2EA4-7225-8807A4AC9480}"/>
                </a:ext>
              </a:extLst>
            </p:cNvPr>
            <p:cNvGrpSpPr/>
            <p:nvPr/>
          </p:nvGrpSpPr>
          <p:grpSpPr>
            <a:xfrm>
              <a:off x="3062808" y="4296007"/>
              <a:ext cx="810360" cy="740171"/>
              <a:chOff x="7164545" y="1294631"/>
              <a:chExt cx="810360" cy="740171"/>
            </a:xfrm>
          </p:grpSpPr>
          <p:pic>
            <p:nvPicPr>
              <p:cNvPr id="61" name="Graphic 60">
                <a:extLst>
                  <a:ext uri="{FF2B5EF4-FFF2-40B4-BE49-F238E27FC236}">
                    <a16:creationId xmlns:a16="http://schemas.microsoft.com/office/drawing/2014/main" id="{3D76ABA7-E12B-0633-07BD-79F7CC2E2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2" name="Subtitle 1">
                <a:extLst>
                  <a:ext uri="{FF2B5EF4-FFF2-40B4-BE49-F238E27FC236}">
                    <a16:creationId xmlns:a16="http://schemas.microsoft.com/office/drawing/2014/main" id="{F96E95BE-7ABC-CBFC-D738-40B0CB5E2135}"/>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2</a:t>
                </a:r>
                <a:endParaRPr lang="en-US" sz="800" dirty="0">
                  <a:latin typeface="Arial" panose="020B0604020202020204" pitchFamily="34" charset="0"/>
                  <a:cs typeface="Arial" panose="020B0604020202020204" pitchFamily="34" charset="0"/>
                </a:endParaRPr>
              </a:p>
            </p:txBody>
          </p:sp>
        </p:grpSp>
        <p:grpSp>
          <p:nvGrpSpPr>
            <p:cNvPr id="63" name="Group 62">
              <a:extLst>
                <a:ext uri="{FF2B5EF4-FFF2-40B4-BE49-F238E27FC236}">
                  <a16:creationId xmlns:a16="http://schemas.microsoft.com/office/drawing/2014/main" id="{68952947-61AB-DB11-1595-56E20097943E}"/>
                </a:ext>
              </a:extLst>
            </p:cNvPr>
            <p:cNvGrpSpPr/>
            <p:nvPr/>
          </p:nvGrpSpPr>
          <p:grpSpPr>
            <a:xfrm>
              <a:off x="4026711" y="4296007"/>
              <a:ext cx="810360" cy="740171"/>
              <a:chOff x="7164545" y="1294631"/>
              <a:chExt cx="810360" cy="740171"/>
            </a:xfrm>
          </p:grpSpPr>
          <p:pic>
            <p:nvPicPr>
              <p:cNvPr id="64" name="Graphic 63">
                <a:extLst>
                  <a:ext uri="{FF2B5EF4-FFF2-40B4-BE49-F238E27FC236}">
                    <a16:creationId xmlns:a16="http://schemas.microsoft.com/office/drawing/2014/main" id="{59EC5094-5025-A932-73D8-9BDA15B35D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5" name="Subtitle 1">
                <a:extLst>
                  <a:ext uri="{FF2B5EF4-FFF2-40B4-BE49-F238E27FC236}">
                    <a16:creationId xmlns:a16="http://schemas.microsoft.com/office/drawing/2014/main" id="{80ABE860-B2E9-DA51-E21F-DED60E0D7031}"/>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3</a:t>
                </a:r>
                <a:endParaRPr lang="en-US" sz="800" dirty="0">
                  <a:latin typeface="Arial" panose="020B0604020202020204" pitchFamily="34" charset="0"/>
                  <a:cs typeface="Arial" panose="020B0604020202020204" pitchFamily="34" charset="0"/>
                </a:endParaRPr>
              </a:p>
            </p:txBody>
          </p:sp>
        </p:grpSp>
        <p:grpSp>
          <p:nvGrpSpPr>
            <p:cNvPr id="66" name="Group 65">
              <a:extLst>
                <a:ext uri="{FF2B5EF4-FFF2-40B4-BE49-F238E27FC236}">
                  <a16:creationId xmlns:a16="http://schemas.microsoft.com/office/drawing/2014/main" id="{50F8D989-CC96-1415-4A3B-19C7FB7754F7}"/>
                </a:ext>
              </a:extLst>
            </p:cNvPr>
            <p:cNvGrpSpPr/>
            <p:nvPr/>
          </p:nvGrpSpPr>
          <p:grpSpPr>
            <a:xfrm>
              <a:off x="2116638" y="5202908"/>
              <a:ext cx="810360" cy="740171"/>
              <a:chOff x="7164545" y="1294631"/>
              <a:chExt cx="810360" cy="740171"/>
            </a:xfrm>
          </p:grpSpPr>
          <p:pic>
            <p:nvPicPr>
              <p:cNvPr id="67" name="Graphic 66">
                <a:extLst>
                  <a:ext uri="{FF2B5EF4-FFF2-40B4-BE49-F238E27FC236}">
                    <a16:creationId xmlns:a16="http://schemas.microsoft.com/office/drawing/2014/main" id="{DB105A65-B896-3DBD-6B5E-4F49BEB18A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68" name="Subtitle 1">
                <a:extLst>
                  <a:ext uri="{FF2B5EF4-FFF2-40B4-BE49-F238E27FC236}">
                    <a16:creationId xmlns:a16="http://schemas.microsoft.com/office/drawing/2014/main" id="{5EFFE56D-AC27-FE4E-9628-4D20F785907C}"/>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4</a:t>
                </a:r>
                <a:endParaRPr lang="en-US" sz="800" dirty="0">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C76A3288-8914-97B3-02D1-552464EA9883}"/>
                </a:ext>
              </a:extLst>
            </p:cNvPr>
            <p:cNvGrpSpPr/>
            <p:nvPr/>
          </p:nvGrpSpPr>
          <p:grpSpPr>
            <a:xfrm>
              <a:off x="3063260" y="5198371"/>
              <a:ext cx="810360" cy="740171"/>
              <a:chOff x="7164545" y="1294631"/>
              <a:chExt cx="810360" cy="740171"/>
            </a:xfrm>
          </p:grpSpPr>
          <p:pic>
            <p:nvPicPr>
              <p:cNvPr id="70" name="Graphic 69">
                <a:extLst>
                  <a:ext uri="{FF2B5EF4-FFF2-40B4-BE49-F238E27FC236}">
                    <a16:creationId xmlns:a16="http://schemas.microsoft.com/office/drawing/2014/main" id="{4CF5CF66-2FB9-4AE8-1BCB-619AFA2CCA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1" name="Subtitle 1">
                <a:extLst>
                  <a:ext uri="{FF2B5EF4-FFF2-40B4-BE49-F238E27FC236}">
                    <a16:creationId xmlns:a16="http://schemas.microsoft.com/office/drawing/2014/main" id="{F9D134D2-7AA4-36C6-2E08-6E4CCC8C2DB2}"/>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5</a:t>
                </a:r>
                <a:endParaRPr lang="en-US" sz="800" dirty="0">
                  <a:latin typeface="Arial" panose="020B0604020202020204" pitchFamily="34" charset="0"/>
                  <a:cs typeface="Arial" panose="020B0604020202020204" pitchFamily="34" charset="0"/>
                </a:endParaRPr>
              </a:p>
            </p:txBody>
          </p:sp>
        </p:grpSp>
        <p:grpSp>
          <p:nvGrpSpPr>
            <p:cNvPr id="72" name="Group 71">
              <a:extLst>
                <a:ext uri="{FF2B5EF4-FFF2-40B4-BE49-F238E27FC236}">
                  <a16:creationId xmlns:a16="http://schemas.microsoft.com/office/drawing/2014/main" id="{8DC44278-29F3-8881-0042-5463C22E9699}"/>
                </a:ext>
              </a:extLst>
            </p:cNvPr>
            <p:cNvGrpSpPr/>
            <p:nvPr/>
          </p:nvGrpSpPr>
          <p:grpSpPr>
            <a:xfrm>
              <a:off x="4027163" y="5198371"/>
              <a:ext cx="810360" cy="740171"/>
              <a:chOff x="7164545" y="1294631"/>
              <a:chExt cx="810360" cy="740171"/>
            </a:xfrm>
          </p:grpSpPr>
          <p:pic>
            <p:nvPicPr>
              <p:cNvPr id="73" name="Graphic 72">
                <a:extLst>
                  <a:ext uri="{FF2B5EF4-FFF2-40B4-BE49-F238E27FC236}">
                    <a16:creationId xmlns:a16="http://schemas.microsoft.com/office/drawing/2014/main" id="{F1E6D498-62A4-BAE7-F6E0-C7211C2F2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4545" y="1294631"/>
                <a:ext cx="810360" cy="740171"/>
              </a:xfrm>
              <a:prstGeom prst="rect">
                <a:avLst/>
              </a:prstGeom>
            </p:spPr>
          </p:pic>
          <p:sp>
            <p:nvSpPr>
              <p:cNvPr id="74" name="Subtitle 1">
                <a:extLst>
                  <a:ext uri="{FF2B5EF4-FFF2-40B4-BE49-F238E27FC236}">
                    <a16:creationId xmlns:a16="http://schemas.microsoft.com/office/drawing/2014/main" id="{06693A46-333C-F916-A7AF-532FA08E639A}"/>
                  </a:ext>
                </a:extLst>
              </p:cNvPr>
              <p:cNvSpPr txBox="1">
                <a:spLocks/>
              </p:cNvSpPr>
              <p:nvPr/>
            </p:nvSpPr>
            <p:spPr>
              <a:xfrm>
                <a:off x="7181095" y="1297002"/>
                <a:ext cx="778135" cy="2705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b="1" dirty="0">
                    <a:latin typeface="+mj-lt"/>
                    <a:cs typeface="Arial" panose="020B0604020202020204" pitchFamily="34" charset="0"/>
                  </a:rPr>
                  <a:t>MONTH 6+</a:t>
                </a:r>
                <a:endParaRPr lang="en-US" sz="800" dirty="0">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id="{3A4111BC-3A15-65C4-12B6-FEC98B76D057}"/>
              </a:ext>
            </a:extLst>
          </p:cNvPr>
          <p:cNvGrpSpPr/>
          <p:nvPr/>
        </p:nvGrpSpPr>
        <p:grpSpPr>
          <a:xfrm>
            <a:off x="5535363" y="1310039"/>
            <a:ext cx="91440" cy="5074438"/>
            <a:chOff x="5535363" y="1310039"/>
            <a:chExt cx="91440" cy="5074438"/>
          </a:xfrm>
        </p:grpSpPr>
        <p:cxnSp>
          <p:nvCxnSpPr>
            <p:cNvPr id="10" name="Straight Connector 9">
              <a:extLst>
                <a:ext uri="{FF2B5EF4-FFF2-40B4-BE49-F238E27FC236}">
                  <a16:creationId xmlns:a16="http://schemas.microsoft.com/office/drawing/2014/main" id="{DBBB6802-3B34-0F40-0AAE-B8E6F08AD025}"/>
                </a:ext>
              </a:extLst>
            </p:cNvPr>
            <p:cNvCxnSpPr>
              <a:cxnSpLocks/>
            </p:cNvCxnSpPr>
            <p:nvPr/>
          </p:nvCxnSpPr>
          <p:spPr>
            <a:xfrm>
              <a:off x="5581083" y="1310039"/>
              <a:ext cx="0" cy="507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C72FDAF-0CB6-E5EC-C731-BE961DD40315}"/>
                </a:ext>
              </a:extLst>
            </p:cNvPr>
            <p:cNvGrpSpPr/>
            <p:nvPr/>
          </p:nvGrpSpPr>
          <p:grpSpPr>
            <a:xfrm>
              <a:off x="5535363" y="1574284"/>
              <a:ext cx="91440" cy="428560"/>
              <a:chOff x="5810509" y="4712822"/>
              <a:chExt cx="91440" cy="428560"/>
            </a:xfrm>
          </p:grpSpPr>
          <p:sp>
            <p:nvSpPr>
              <p:cNvPr id="5" name="Oval 4">
                <a:extLst>
                  <a:ext uri="{FF2B5EF4-FFF2-40B4-BE49-F238E27FC236}">
                    <a16:creationId xmlns:a16="http://schemas.microsoft.com/office/drawing/2014/main" id="{25925474-1019-13CC-6623-3E5840B54222}"/>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EB4876-340C-9236-1637-77EA6E19CE0C}"/>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77EFAA-B303-C838-B04C-9DE9468C6B87}"/>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6155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DAA81144-F909-F509-6271-63EF0A168E6C}"/>
              </a:ext>
            </a:extLst>
          </p:cNvPr>
          <p:cNvSpPr/>
          <p:nvPr/>
        </p:nvSpPr>
        <p:spPr>
          <a:xfrm>
            <a:off x="8033320" y="3874276"/>
            <a:ext cx="3475042" cy="10832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1EE95C47-E997-7D09-F219-F8EC793EEB08}"/>
              </a:ext>
            </a:extLst>
          </p:cNvPr>
          <p:cNvSpPr/>
          <p:nvPr/>
        </p:nvSpPr>
        <p:spPr>
          <a:xfrm>
            <a:off x="8033320" y="1132374"/>
            <a:ext cx="3475042" cy="102757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DE0431F-D09E-B77E-4BE9-BB39691C20B1}"/>
              </a:ext>
            </a:extLst>
          </p:cNvPr>
          <p:cNvSpPr/>
          <p:nvPr/>
        </p:nvSpPr>
        <p:spPr>
          <a:xfrm>
            <a:off x="4533143" y="4754723"/>
            <a:ext cx="3392376" cy="14069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E91FFCDE-6102-D228-AF5D-A867EC957504}"/>
              </a:ext>
            </a:extLst>
          </p:cNvPr>
          <p:cNvSpPr/>
          <p:nvPr/>
        </p:nvSpPr>
        <p:spPr>
          <a:xfrm>
            <a:off x="541646" y="2739643"/>
            <a:ext cx="3851016" cy="14069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78E735A-9F5C-5797-0844-435DB9205D40}"/>
              </a:ext>
            </a:extLst>
          </p:cNvPr>
          <p:cNvSpPr txBox="1">
            <a:spLocks noChangeArrowheads="1"/>
          </p:cNvSpPr>
          <p:nvPr/>
        </p:nvSpPr>
        <p:spPr>
          <a:xfrm>
            <a:off x="432752" y="464286"/>
            <a:ext cx="851694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WHO IS ELIGIBLE FOR </a:t>
            </a:r>
            <a:r>
              <a:rPr lang="en-US" sz="3200" b="1" dirty="0">
                <a:solidFill>
                  <a:schemeClr val="accent1"/>
                </a:solidFill>
                <a:latin typeface="Arial Black" charset="0"/>
                <a:ea typeface="Arial Black" charset="0"/>
                <a:cs typeface="Arial Black" charset="0"/>
              </a:rPr>
              <a:t>TPT</a:t>
            </a:r>
            <a:r>
              <a:rPr lang="en-US" sz="3200" b="1" dirty="0">
                <a:latin typeface="Arial Black" charset="0"/>
                <a:ea typeface="Arial Black" charset="0"/>
                <a:cs typeface="Arial Black" charset="0"/>
              </a:rPr>
              <a:t>?</a:t>
            </a:r>
          </a:p>
        </p:txBody>
      </p:sp>
      <p:sp>
        <p:nvSpPr>
          <p:cNvPr id="3" name="TextBox 2">
            <a:extLst>
              <a:ext uri="{FF2B5EF4-FFF2-40B4-BE49-F238E27FC236}">
                <a16:creationId xmlns:a16="http://schemas.microsoft.com/office/drawing/2014/main" id="{91DBF925-6FDE-8D7D-D0C1-43B810EF98DD}"/>
              </a:ext>
            </a:extLst>
          </p:cNvPr>
          <p:cNvSpPr txBox="1"/>
          <p:nvPr/>
        </p:nvSpPr>
        <p:spPr>
          <a:xfrm>
            <a:off x="1514920" y="4508273"/>
            <a:ext cx="2517814" cy="923330"/>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living with HIV, including adolescents and children</a:t>
            </a:r>
          </a:p>
        </p:txBody>
      </p:sp>
      <p:sp>
        <p:nvSpPr>
          <p:cNvPr id="4" name="TextBox 3">
            <a:extLst>
              <a:ext uri="{FF2B5EF4-FFF2-40B4-BE49-F238E27FC236}">
                <a16:creationId xmlns:a16="http://schemas.microsoft.com/office/drawing/2014/main" id="{C867E156-4E69-5147-D75B-A6198A8AB1B7}"/>
              </a:ext>
            </a:extLst>
          </p:cNvPr>
          <p:cNvSpPr txBox="1"/>
          <p:nvPr/>
        </p:nvSpPr>
        <p:spPr>
          <a:xfrm>
            <a:off x="4871371" y="2167322"/>
            <a:ext cx="2728518" cy="2308324"/>
          </a:xfrm>
          <a:prstGeom prst="rect">
            <a:avLst/>
          </a:prstGeom>
          <a:noFill/>
        </p:spPr>
        <p:txBody>
          <a:bodyPr wrap="square">
            <a:spAutoFit/>
          </a:bodyPr>
          <a:lstStyle/>
          <a:p>
            <a:pPr algn="ctr">
              <a:spcAft>
                <a:spcPts val="3600"/>
              </a:spcAft>
            </a:pPr>
            <a:r>
              <a:rPr lang="en-US" sz="1800" dirty="0">
                <a:latin typeface="Arial" panose="020B0604020202020204" pitchFamily="34" charset="0"/>
                <a:cs typeface="Arial" panose="020B0604020202020204" pitchFamily="34" charset="0"/>
              </a:rPr>
              <a:t>Other people with compromised immunity, e.g., people who will start anti-TNF treatment, who will receive dialysis, or who are preparing for organ or hematological transplantation</a:t>
            </a:r>
          </a:p>
        </p:txBody>
      </p:sp>
      <p:sp>
        <p:nvSpPr>
          <p:cNvPr id="5" name="TextBox 4">
            <a:extLst>
              <a:ext uri="{FF2B5EF4-FFF2-40B4-BE49-F238E27FC236}">
                <a16:creationId xmlns:a16="http://schemas.microsoft.com/office/drawing/2014/main" id="{E9EBAB16-C614-4138-2825-1284A252550A}"/>
              </a:ext>
            </a:extLst>
          </p:cNvPr>
          <p:cNvSpPr txBox="1"/>
          <p:nvPr/>
        </p:nvSpPr>
        <p:spPr>
          <a:xfrm>
            <a:off x="5559552" y="424758"/>
            <a:ext cx="1346697"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TPT</a:t>
            </a:r>
            <a:endParaRPr lang="en-US" dirty="0">
              <a:ln>
                <a:solidFill>
                  <a:sysClr val="windowText" lastClr="000000"/>
                </a:solidFill>
              </a:ln>
              <a:noFill/>
            </a:endParaRPr>
          </a:p>
        </p:txBody>
      </p:sp>
      <p:sp>
        <p:nvSpPr>
          <p:cNvPr id="7" name="TextBox 6">
            <a:extLst>
              <a:ext uri="{FF2B5EF4-FFF2-40B4-BE49-F238E27FC236}">
                <a16:creationId xmlns:a16="http://schemas.microsoft.com/office/drawing/2014/main" id="{1ACBAB41-FDFA-01F9-BA6A-2D32A9B90953}"/>
              </a:ext>
            </a:extLst>
          </p:cNvPr>
          <p:cNvSpPr txBox="1"/>
          <p:nvPr/>
        </p:nvSpPr>
        <p:spPr>
          <a:xfrm>
            <a:off x="9734051" y="4075875"/>
            <a:ext cx="1598820" cy="64633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People who use drugs</a:t>
            </a:r>
          </a:p>
        </p:txBody>
      </p:sp>
      <p:sp>
        <p:nvSpPr>
          <p:cNvPr id="20" name="TextBox 19">
            <a:extLst>
              <a:ext uri="{FF2B5EF4-FFF2-40B4-BE49-F238E27FC236}">
                <a16:creationId xmlns:a16="http://schemas.microsoft.com/office/drawing/2014/main" id="{848BE444-34FF-A087-4EAA-3FA140D17AC8}"/>
              </a:ext>
            </a:extLst>
          </p:cNvPr>
          <p:cNvSpPr txBox="1"/>
          <p:nvPr/>
        </p:nvSpPr>
        <p:spPr>
          <a:xfrm>
            <a:off x="1625724" y="1426397"/>
            <a:ext cx="2407010" cy="923330"/>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Household and other close contacts of people with active TB</a:t>
            </a:r>
          </a:p>
        </p:txBody>
      </p:sp>
      <p:sp>
        <p:nvSpPr>
          <p:cNvPr id="22" name="TextBox 21">
            <a:extLst>
              <a:ext uri="{FF2B5EF4-FFF2-40B4-BE49-F238E27FC236}">
                <a16:creationId xmlns:a16="http://schemas.microsoft.com/office/drawing/2014/main" id="{5A0B1073-431B-F129-C284-55946A1ED30F}"/>
              </a:ext>
            </a:extLst>
          </p:cNvPr>
          <p:cNvSpPr txBox="1"/>
          <p:nvPr/>
        </p:nvSpPr>
        <p:spPr>
          <a:xfrm>
            <a:off x="839338" y="3020210"/>
            <a:ext cx="2263007" cy="923330"/>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Children, especially those under five years old </a:t>
            </a:r>
          </a:p>
        </p:txBody>
      </p:sp>
      <p:sp>
        <p:nvSpPr>
          <p:cNvPr id="24" name="TextBox 23">
            <a:extLst>
              <a:ext uri="{FF2B5EF4-FFF2-40B4-BE49-F238E27FC236}">
                <a16:creationId xmlns:a16="http://schemas.microsoft.com/office/drawing/2014/main" id="{3F47DCF1-9ED0-726D-EA3C-1868E6946C5A}"/>
              </a:ext>
            </a:extLst>
          </p:cNvPr>
          <p:cNvSpPr txBox="1"/>
          <p:nvPr/>
        </p:nvSpPr>
        <p:spPr>
          <a:xfrm>
            <a:off x="4921011" y="5036013"/>
            <a:ext cx="1820260" cy="64633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Incarcerated persons</a:t>
            </a:r>
          </a:p>
        </p:txBody>
      </p:sp>
      <p:sp>
        <p:nvSpPr>
          <p:cNvPr id="26" name="TextBox 25">
            <a:extLst>
              <a:ext uri="{FF2B5EF4-FFF2-40B4-BE49-F238E27FC236}">
                <a16:creationId xmlns:a16="http://schemas.microsoft.com/office/drawing/2014/main" id="{5CDFA873-A7AC-C6A2-9253-19A056590B63}"/>
              </a:ext>
            </a:extLst>
          </p:cNvPr>
          <p:cNvSpPr txBox="1"/>
          <p:nvPr/>
        </p:nvSpPr>
        <p:spPr>
          <a:xfrm>
            <a:off x="9624713" y="1426397"/>
            <a:ext cx="1687795" cy="64633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Health-care workers</a:t>
            </a:r>
          </a:p>
        </p:txBody>
      </p:sp>
      <p:sp>
        <p:nvSpPr>
          <p:cNvPr id="28" name="TextBox 27">
            <a:extLst>
              <a:ext uri="{FF2B5EF4-FFF2-40B4-BE49-F238E27FC236}">
                <a16:creationId xmlns:a16="http://schemas.microsoft.com/office/drawing/2014/main" id="{14752E92-C43F-1314-F3A5-CCC315EEDF57}"/>
              </a:ext>
            </a:extLst>
          </p:cNvPr>
          <p:cNvSpPr txBox="1"/>
          <p:nvPr/>
        </p:nvSpPr>
        <p:spPr>
          <a:xfrm>
            <a:off x="8395355" y="5431603"/>
            <a:ext cx="1752724" cy="646331"/>
          </a:xfrm>
          <a:prstGeom prst="rect">
            <a:avLst/>
          </a:prstGeom>
          <a:noFill/>
        </p:spPr>
        <p:txBody>
          <a:bodyPr wrap="square">
            <a:spAutoFit/>
          </a:bodyPr>
          <a:lstStyle/>
          <a:p>
            <a:pPr algn="l">
              <a:spcAft>
                <a:spcPts val="3600"/>
              </a:spcAft>
            </a:pPr>
            <a:r>
              <a:rPr lang="en-US" sz="1800" dirty="0">
                <a:latin typeface="Arial" panose="020B0604020202020204" pitchFamily="34" charset="0"/>
                <a:cs typeface="Arial" panose="020B0604020202020204" pitchFamily="34" charset="0"/>
              </a:rPr>
              <a:t>Homeless persons</a:t>
            </a:r>
          </a:p>
        </p:txBody>
      </p:sp>
      <p:sp>
        <p:nvSpPr>
          <p:cNvPr id="30" name="TextBox 29">
            <a:extLst>
              <a:ext uri="{FF2B5EF4-FFF2-40B4-BE49-F238E27FC236}">
                <a16:creationId xmlns:a16="http://schemas.microsoft.com/office/drawing/2014/main" id="{BF3CAB91-E7AE-B388-4C6C-C0873CE97B00}"/>
              </a:ext>
            </a:extLst>
          </p:cNvPr>
          <p:cNvSpPr txBox="1"/>
          <p:nvPr/>
        </p:nvSpPr>
        <p:spPr>
          <a:xfrm>
            <a:off x="8302752" y="2652267"/>
            <a:ext cx="2013506" cy="923330"/>
          </a:xfrm>
          <a:prstGeom prst="rect">
            <a:avLst/>
          </a:prstGeom>
          <a:noFill/>
        </p:spPr>
        <p:txBody>
          <a:bodyPr wrap="square">
            <a:spAutoFit/>
          </a:bodyPr>
          <a:lstStyle/>
          <a:p>
            <a:pPr>
              <a:spcAft>
                <a:spcPts val="3600"/>
              </a:spcAft>
            </a:pPr>
            <a:r>
              <a:rPr lang="en-US" sz="1800" dirty="0">
                <a:latin typeface="Arial" panose="020B0604020202020204" pitchFamily="34" charset="0"/>
                <a:cs typeface="Arial" panose="020B0604020202020204" pitchFamily="34" charset="0"/>
              </a:rPr>
              <a:t>Immigrants from high TB burden countries </a:t>
            </a:r>
          </a:p>
        </p:txBody>
      </p:sp>
      <p:grpSp>
        <p:nvGrpSpPr>
          <p:cNvPr id="14" name="Group 13">
            <a:extLst>
              <a:ext uri="{FF2B5EF4-FFF2-40B4-BE49-F238E27FC236}">
                <a16:creationId xmlns:a16="http://schemas.microsoft.com/office/drawing/2014/main" id="{5CDDF694-8A8B-1804-47F3-08E2B2F8674E}"/>
              </a:ext>
            </a:extLst>
          </p:cNvPr>
          <p:cNvGrpSpPr/>
          <p:nvPr/>
        </p:nvGrpSpPr>
        <p:grpSpPr>
          <a:xfrm>
            <a:off x="934570" y="1269290"/>
            <a:ext cx="10573792" cy="5074438"/>
            <a:chOff x="934570" y="1269290"/>
            <a:chExt cx="10573792" cy="5074438"/>
          </a:xfrm>
        </p:grpSpPr>
        <p:grpSp>
          <p:nvGrpSpPr>
            <p:cNvPr id="59" name="Group 58">
              <a:extLst>
                <a:ext uri="{FF2B5EF4-FFF2-40B4-BE49-F238E27FC236}">
                  <a16:creationId xmlns:a16="http://schemas.microsoft.com/office/drawing/2014/main" id="{F4518459-39A8-2B02-E02E-9D7E91FFD457}"/>
                </a:ext>
              </a:extLst>
            </p:cNvPr>
            <p:cNvGrpSpPr/>
            <p:nvPr/>
          </p:nvGrpSpPr>
          <p:grpSpPr>
            <a:xfrm>
              <a:off x="934570" y="1269290"/>
              <a:ext cx="10573792" cy="5074438"/>
              <a:chOff x="934570" y="1269290"/>
              <a:chExt cx="10573792" cy="5074438"/>
            </a:xfrm>
          </p:grpSpPr>
          <p:cxnSp>
            <p:nvCxnSpPr>
              <p:cNvPr id="31" name="Straight Connector 30">
                <a:extLst>
                  <a:ext uri="{FF2B5EF4-FFF2-40B4-BE49-F238E27FC236}">
                    <a16:creationId xmlns:a16="http://schemas.microsoft.com/office/drawing/2014/main" id="{898908E7-1FCF-7341-4C23-C07E0EDA13D8}"/>
                  </a:ext>
                </a:extLst>
              </p:cNvPr>
              <p:cNvCxnSpPr>
                <a:cxnSpLocks/>
              </p:cNvCxnSpPr>
              <p:nvPr/>
            </p:nvCxnSpPr>
            <p:spPr>
              <a:xfrm>
                <a:off x="4462902" y="1269290"/>
                <a:ext cx="0" cy="507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C54D4B-99CC-995C-3FAE-6475A40A928F}"/>
                  </a:ext>
                </a:extLst>
              </p:cNvPr>
              <p:cNvCxnSpPr>
                <a:cxnSpLocks/>
              </p:cNvCxnSpPr>
              <p:nvPr/>
            </p:nvCxnSpPr>
            <p:spPr>
              <a:xfrm>
                <a:off x="7979419" y="1269290"/>
                <a:ext cx="0" cy="507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D0A8D4-0F00-0F05-C728-BD5B8D12FF83}"/>
                  </a:ext>
                </a:extLst>
              </p:cNvPr>
              <p:cNvCxnSpPr>
                <a:cxnSpLocks/>
              </p:cNvCxnSpPr>
              <p:nvPr/>
            </p:nvCxnSpPr>
            <p:spPr>
              <a:xfrm flipH="1">
                <a:off x="934570" y="2652267"/>
                <a:ext cx="3522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ABDE4D-9AC2-7368-5E0C-E83DBA9F5768}"/>
                  </a:ext>
                </a:extLst>
              </p:cNvPr>
              <p:cNvCxnSpPr>
                <a:cxnSpLocks/>
              </p:cNvCxnSpPr>
              <p:nvPr/>
            </p:nvCxnSpPr>
            <p:spPr>
              <a:xfrm flipH="1">
                <a:off x="934570" y="4225906"/>
                <a:ext cx="3522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9C356E-A0AF-E773-77DE-9FDD1D425B2C}"/>
                  </a:ext>
                </a:extLst>
              </p:cNvPr>
              <p:cNvCxnSpPr>
                <a:cxnSpLocks/>
              </p:cNvCxnSpPr>
              <p:nvPr/>
            </p:nvCxnSpPr>
            <p:spPr>
              <a:xfrm flipH="1">
                <a:off x="4456947" y="4686419"/>
                <a:ext cx="3522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9CF40D-BCF6-7CF2-62E9-0291765796C7}"/>
                  </a:ext>
                </a:extLst>
              </p:cNvPr>
              <p:cNvCxnSpPr>
                <a:cxnSpLocks/>
              </p:cNvCxnSpPr>
              <p:nvPr/>
            </p:nvCxnSpPr>
            <p:spPr>
              <a:xfrm flipH="1">
                <a:off x="7985985" y="2214226"/>
                <a:ext cx="3522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3A54B1D-FC5A-9C76-AE70-032A41BF6089}"/>
                  </a:ext>
                </a:extLst>
              </p:cNvPr>
              <p:cNvCxnSpPr>
                <a:cxnSpLocks/>
              </p:cNvCxnSpPr>
              <p:nvPr/>
            </p:nvCxnSpPr>
            <p:spPr>
              <a:xfrm flipH="1">
                <a:off x="7972863" y="3818592"/>
                <a:ext cx="3522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F7E9F5-3780-3FA1-EEFB-102530DA5C7C}"/>
                  </a:ext>
                </a:extLst>
              </p:cNvPr>
              <p:cNvCxnSpPr>
                <a:cxnSpLocks/>
              </p:cNvCxnSpPr>
              <p:nvPr/>
            </p:nvCxnSpPr>
            <p:spPr>
              <a:xfrm flipH="1">
                <a:off x="7972863" y="5034778"/>
                <a:ext cx="35223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3E087E7-68DD-2C4C-C2F1-1EC0F12D724F}"/>
                </a:ext>
              </a:extLst>
            </p:cNvPr>
            <p:cNvGrpSpPr/>
            <p:nvPr/>
          </p:nvGrpSpPr>
          <p:grpSpPr>
            <a:xfrm>
              <a:off x="4417182" y="1313184"/>
              <a:ext cx="91440" cy="428560"/>
              <a:chOff x="5810509" y="4712822"/>
              <a:chExt cx="91440" cy="428560"/>
            </a:xfrm>
          </p:grpSpPr>
          <p:sp>
            <p:nvSpPr>
              <p:cNvPr id="16" name="Oval 15">
                <a:extLst>
                  <a:ext uri="{FF2B5EF4-FFF2-40B4-BE49-F238E27FC236}">
                    <a16:creationId xmlns:a16="http://schemas.microsoft.com/office/drawing/2014/main" id="{D3622949-BC85-95CF-7DE8-64A156069E71}"/>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7120AF-7191-C653-F5F3-430827202DEF}"/>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D73635-E4EE-DC15-1C62-716065FFCA3A}"/>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66AED19-77BE-480C-DFAC-9474BB1423EC}"/>
                </a:ext>
              </a:extLst>
            </p:cNvPr>
            <p:cNvGrpSpPr/>
            <p:nvPr/>
          </p:nvGrpSpPr>
          <p:grpSpPr>
            <a:xfrm rot="16200000">
              <a:off x="11146762" y="3596429"/>
              <a:ext cx="91440" cy="428560"/>
              <a:chOff x="5810509" y="4712822"/>
              <a:chExt cx="91440" cy="428560"/>
            </a:xfrm>
          </p:grpSpPr>
          <p:sp>
            <p:nvSpPr>
              <p:cNvPr id="25" name="Oval 24">
                <a:extLst>
                  <a:ext uri="{FF2B5EF4-FFF2-40B4-BE49-F238E27FC236}">
                    <a16:creationId xmlns:a16="http://schemas.microsoft.com/office/drawing/2014/main" id="{8A6539EA-A229-6406-0416-F35C55FE3EA2}"/>
                  </a:ext>
                </a:extLst>
              </p:cNvPr>
              <p:cNvSpPr/>
              <p:nvPr/>
            </p:nvSpPr>
            <p:spPr>
              <a:xfrm>
                <a:off x="5833370" y="4712822"/>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9062A8E-3501-0D10-60E7-57DFCFB17313}"/>
                  </a:ext>
                </a:extLst>
              </p:cNvPr>
              <p:cNvSpPr/>
              <p:nvPr/>
            </p:nvSpPr>
            <p:spPr>
              <a:xfrm>
                <a:off x="5830257" y="5095663"/>
                <a:ext cx="45719" cy="4571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8A80F0-3C92-703B-F4F9-CCBFB1998D13}"/>
                  </a:ext>
                </a:extLst>
              </p:cNvPr>
              <p:cNvSpPr/>
              <p:nvPr/>
            </p:nvSpPr>
            <p:spPr>
              <a:xfrm>
                <a:off x="5810509" y="4874936"/>
                <a:ext cx="91440" cy="9144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Oval 7">
            <a:extLst>
              <a:ext uri="{FF2B5EF4-FFF2-40B4-BE49-F238E27FC236}">
                <a16:creationId xmlns:a16="http://schemas.microsoft.com/office/drawing/2014/main" id="{04668094-4A1A-DB1F-9C64-3E48EA09E852}"/>
              </a:ext>
            </a:extLst>
          </p:cNvPr>
          <p:cNvSpPr/>
          <p:nvPr/>
        </p:nvSpPr>
        <p:spPr>
          <a:xfrm>
            <a:off x="730796" y="1487081"/>
            <a:ext cx="720255" cy="7202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A25A28C7-497C-8025-8230-43F34DD060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1617" y="3279538"/>
            <a:ext cx="590350" cy="731520"/>
          </a:xfrm>
          <a:prstGeom prst="rect">
            <a:avLst/>
          </a:prstGeom>
        </p:spPr>
      </p:pic>
      <p:sp>
        <p:nvSpPr>
          <p:cNvPr id="12" name="Oval 11">
            <a:extLst>
              <a:ext uri="{FF2B5EF4-FFF2-40B4-BE49-F238E27FC236}">
                <a16:creationId xmlns:a16="http://schemas.microsoft.com/office/drawing/2014/main" id="{9C925EBB-F01F-66DB-9DA3-D26454BD6D0E}"/>
              </a:ext>
            </a:extLst>
          </p:cNvPr>
          <p:cNvSpPr/>
          <p:nvPr/>
        </p:nvSpPr>
        <p:spPr>
          <a:xfrm>
            <a:off x="684936" y="4580710"/>
            <a:ext cx="720255" cy="7202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897AC69-A521-19B8-1182-C6D0C2B686D3}"/>
              </a:ext>
            </a:extLst>
          </p:cNvPr>
          <p:cNvSpPr/>
          <p:nvPr/>
        </p:nvSpPr>
        <p:spPr>
          <a:xfrm>
            <a:off x="5851131" y="1344897"/>
            <a:ext cx="720255" cy="7202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BEA644C-20E1-BA6D-2EB7-27DB649A230F}"/>
              </a:ext>
            </a:extLst>
          </p:cNvPr>
          <p:cNvGrpSpPr/>
          <p:nvPr/>
        </p:nvGrpSpPr>
        <p:grpSpPr>
          <a:xfrm>
            <a:off x="10352289" y="2731139"/>
            <a:ext cx="788670" cy="768658"/>
            <a:chOff x="10352289" y="2731139"/>
            <a:chExt cx="788670" cy="768658"/>
          </a:xfrm>
        </p:grpSpPr>
        <p:sp>
          <p:nvSpPr>
            <p:cNvPr id="18" name="Oval 17">
              <a:extLst>
                <a:ext uri="{FF2B5EF4-FFF2-40B4-BE49-F238E27FC236}">
                  <a16:creationId xmlns:a16="http://schemas.microsoft.com/office/drawing/2014/main" id="{FD36157D-34FB-B63A-8D13-78B1780DEE47}"/>
                </a:ext>
              </a:extLst>
            </p:cNvPr>
            <p:cNvSpPr/>
            <p:nvPr/>
          </p:nvSpPr>
          <p:spPr>
            <a:xfrm>
              <a:off x="10386497" y="2731139"/>
              <a:ext cx="720255" cy="7202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a:extLst>
                <a:ext uri="{FF2B5EF4-FFF2-40B4-BE49-F238E27FC236}">
                  <a16:creationId xmlns:a16="http://schemas.microsoft.com/office/drawing/2014/main" id="{3D6B5085-38B4-4A4F-1EC8-B39E69F69F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52289" y="2859717"/>
              <a:ext cx="788670" cy="640080"/>
            </a:xfrm>
            <a:prstGeom prst="rect">
              <a:avLst/>
            </a:prstGeom>
          </p:spPr>
        </p:pic>
      </p:grpSp>
      <p:pic>
        <p:nvPicPr>
          <p:cNvPr id="80" name="Graphic 79">
            <a:extLst>
              <a:ext uri="{FF2B5EF4-FFF2-40B4-BE49-F238E27FC236}">
                <a16:creationId xmlns:a16="http://schemas.microsoft.com/office/drawing/2014/main" id="{862DCC00-6DC8-C28F-02E3-2BBFE90409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33309" y="5146932"/>
            <a:ext cx="676275" cy="514350"/>
          </a:xfrm>
          <a:prstGeom prst="rect">
            <a:avLst/>
          </a:prstGeom>
        </p:spPr>
      </p:pic>
      <p:grpSp>
        <p:nvGrpSpPr>
          <p:cNvPr id="13" name="Group 12">
            <a:extLst>
              <a:ext uri="{FF2B5EF4-FFF2-40B4-BE49-F238E27FC236}">
                <a16:creationId xmlns:a16="http://schemas.microsoft.com/office/drawing/2014/main" id="{456FE51F-A328-4A5E-FBCF-9A4F1B17DB30}"/>
              </a:ext>
            </a:extLst>
          </p:cNvPr>
          <p:cNvGrpSpPr/>
          <p:nvPr/>
        </p:nvGrpSpPr>
        <p:grpSpPr>
          <a:xfrm>
            <a:off x="9897659" y="5376898"/>
            <a:ext cx="935033" cy="732403"/>
            <a:chOff x="9897659" y="5376898"/>
            <a:chExt cx="935033" cy="732403"/>
          </a:xfrm>
        </p:grpSpPr>
        <p:sp>
          <p:nvSpPr>
            <p:cNvPr id="52" name="Oval 51">
              <a:extLst>
                <a:ext uri="{FF2B5EF4-FFF2-40B4-BE49-F238E27FC236}">
                  <a16:creationId xmlns:a16="http://schemas.microsoft.com/office/drawing/2014/main" id="{70F86AF4-070B-A218-D60A-445BB0D72F05}"/>
                </a:ext>
              </a:extLst>
            </p:cNvPr>
            <p:cNvSpPr/>
            <p:nvPr/>
          </p:nvSpPr>
          <p:spPr>
            <a:xfrm>
              <a:off x="9897659" y="5376898"/>
              <a:ext cx="720255" cy="7202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a:extLst>
                <a:ext uri="{FF2B5EF4-FFF2-40B4-BE49-F238E27FC236}">
                  <a16:creationId xmlns:a16="http://schemas.microsoft.com/office/drawing/2014/main" id="{B28E665F-E19E-E782-9D32-877F707607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04528" y="5469221"/>
              <a:ext cx="728164" cy="640080"/>
            </a:xfrm>
            <a:prstGeom prst="rect">
              <a:avLst/>
            </a:prstGeom>
          </p:spPr>
        </p:pic>
      </p:grpSp>
      <p:pic>
        <p:nvPicPr>
          <p:cNvPr id="34" name="Graphic 33">
            <a:extLst>
              <a:ext uri="{FF2B5EF4-FFF2-40B4-BE49-F238E27FC236}">
                <a16:creationId xmlns:a16="http://schemas.microsoft.com/office/drawing/2014/main" id="{F09BFE1A-4E70-CF71-A99F-5114A13E8D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4522" y="1421705"/>
            <a:ext cx="513472" cy="548640"/>
          </a:xfrm>
          <a:prstGeom prst="rect">
            <a:avLst/>
          </a:prstGeom>
        </p:spPr>
      </p:pic>
      <p:pic>
        <p:nvPicPr>
          <p:cNvPr id="41" name="Graphic 40">
            <a:extLst>
              <a:ext uri="{FF2B5EF4-FFF2-40B4-BE49-F238E27FC236}">
                <a16:creationId xmlns:a16="http://schemas.microsoft.com/office/drawing/2014/main" id="{314A052E-75D4-DE86-7474-E714153F60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74493" y="1238243"/>
            <a:ext cx="509047" cy="822960"/>
          </a:xfrm>
          <a:prstGeom prst="rect">
            <a:avLst/>
          </a:prstGeom>
        </p:spPr>
      </p:pic>
      <p:pic>
        <p:nvPicPr>
          <p:cNvPr id="43" name="Graphic 42">
            <a:extLst>
              <a:ext uri="{FF2B5EF4-FFF2-40B4-BE49-F238E27FC236}">
                <a16:creationId xmlns:a16="http://schemas.microsoft.com/office/drawing/2014/main" id="{A7779B5A-EF96-3A87-0781-F33EE94229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85968" y="4011058"/>
            <a:ext cx="832273" cy="758527"/>
          </a:xfrm>
          <a:prstGeom prst="rect">
            <a:avLst/>
          </a:prstGeom>
        </p:spPr>
      </p:pic>
      <p:pic>
        <p:nvPicPr>
          <p:cNvPr id="45" name="Graphic 44">
            <a:extLst>
              <a:ext uri="{FF2B5EF4-FFF2-40B4-BE49-F238E27FC236}">
                <a16:creationId xmlns:a16="http://schemas.microsoft.com/office/drawing/2014/main" id="{4B648D00-631C-CD8C-098D-D16B45A30A3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1446" y="1613036"/>
            <a:ext cx="695325" cy="504825"/>
          </a:xfrm>
          <a:prstGeom prst="rect">
            <a:avLst/>
          </a:prstGeom>
        </p:spPr>
      </p:pic>
      <p:pic>
        <p:nvPicPr>
          <p:cNvPr id="48" name="Graphic 47">
            <a:extLst>
              <a:ext uri="{FF2B5EF4-FFF2-40B4-BE49-F238E27FC236}">
                <a16:creationId xmlns:a16="http://schemas.microsoft.com/office/drawing/2014/main" id="{F7445ECB-2492-2F50-0891-8644F4FFB5B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5792" y="4737375"/>
            <a:ext cx="514350" cy="647700"/>
          </a:xfrm>
          <a:prstGeom prst="rect">
            <a:avLst/>
          </a:prstGeom>
        </p:spPr>
      </p:pic>
    </p:spTree>
    <p:extLst>
      <p:ext uri="{BB962C8B-B14F-4D97-AF65-F5344CB8AC3E}">
        <p14:creationId xmlns:p14="http://schemas.microsoft.com/office/powerpoint/2010/main" val="107066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0554238-CF19-FD01-219F-EDE2264CBACE}"/>
              </a:ext>
            </a:extLst>
          </p:cNvPr>
          <p:cNvSpPr/>
          <p:nvPr/>
        </p:nvSpPr>
        <p:spPr>
          <a:xfrm>
            <a:off x="5852354" y="5427505"/>
            <a:ext cx="5871729" cy="1225217"/>
          </a:xfrm>
          <a:prstGeom prst="roundRect">
            <a:avLst>
              <a:gd name="adj" fmla="val 7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0A6D3EA-4897-DD33-E443-9DEEED6E2645}"/>
              </a:ext>
            </a:extLst>
          </p:cNvPr>
          <p:cNvSpPr/>
          <p:nvPr/>
        </p:nvSpPr>
        <p:spPr>
          <a:xfrm>
            <a:off x="5852355" y="2314429"/>
            <a:ext cx="4970498" cy="1225217"/>
          </a:xfrm>
          <a:prstGeom prst="roundRect">
            <a:avLst>
              <a:gd name="adj" fmla="val 7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0F5CA92-AAD1-E0F5-6CB1-884D18758884}"/>
              </a:ext>
            </a:extLst>
          </p:cNvPr>
          <p:cNvSpPr/>
          <p:nvPr/>
        </p:nvSpPr>
        <p:spPr>
          <a:xfrm>
            <a:off x="7151730" y="3669934"/>
            <a:ext cx="4925034" cy="16205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78E735A-9F5C-5797-0844-435DB9205D40}"/>
              </a:ext>
            </a:extLst>
          </p:cNvPr>
          <p:cNvSpPr txBox="1">
            <a:spLocks noChangeArrowheads="1"/>
          </p:cNvSpPr>
          <p:nvPr/>
        </p:nvSpPr>
        <p:spPr>
          <a:xfrm>
            <a:off x="432752" y="464286"/>
            <a:ext cx="9291239" cy="720255"/>
          </a:xfrm>
          <a:prstGeom prst="rect">
            <a:avLst/>
          </a:prstGeom>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latin typeface="Arial Black" charset="0"/>
                <a:ea typeface="Arial Black" charset="0"/>
                <a:cs typeface="Arial Black" charset="0"/>
              </a:rPr>
              <a:t>IS THERE A TEST FOR </a:t>
            </a:r>
            <a:r>
              <a:rPr lang="en-US" sz="3200" b="1" dirty="0">
                <a:solidFill>
                  <a:schemeClr val="accent1"/>
                </a:solidFill>
                <a:latin typeface="Arial Black" charset="0"/>
                <a:ea typeface="Arial Black" charset="0"/>
                <a:cs typeface="Arial Black" charset="0"/>
              </a:rPr>
              <a:t>TB INFECTION</a:t>
            </a:r>
            <a:r>
              <a:rPr lang="en-US" sz="3200" b="1" dirty="0">
                <a:latin typeface="Arial Black" charset="0"/>
                <a:ea typeface="Arial Black" charset="0"/>
                <a:cs typeface="Arial Black" charset="0"/>
              </a:rPr>
              <a:t>?</a:t>
            </a:r>
          </a:p>
        </p:txBody>
      </p:sp>
      <p:sp>
        <p:nvSpPr>
          <p:cNvPr id="5" name="TextBox 4">
            <a:extLst>
              <a:ext uri="{FF2B5EF4-FFF2-40B4-BE49-F238E27FC236}">
                <a16:creationId xmlns:a16="http://schemas.microsoft.com/office/drawing/2014/main" id="{E9EBAB16-C614-4138-2825-1284A252550A}"/>
              </a:ext>
            </a:extLst>
          </p:cNvPr>
          <p:cNvSpPr txBox="1"/>
          <p:nvPr/>
        </p:nvSpPr>
        <p:spPr>
          <a:xfrm>
            <a:off x="5526740" y="435208"/>
            <a:ext cx="3554161" cy="584775"/>
          </a:xfrm>
          <a:prstGeom prst="rect">
            <a:avLst/>
          </a:prstGeom>
          <a:noFill/>
        </p:spPr>
        <p:txBody>
          <a:bodyPr wrap="square">
            <a:spAutoFit/>
          </a:bodyPr>
          <a:lstStyle/>
          <a:p>
            <a:r>
              <a:rPr kumimoji="0" lang="en-US" sz="3200" b="1" i="0" u="none" strike="noStrike" kern="1200" cap="none" spc="0" normalizeH="0" baseline="0" noProof="0" dirty="0">
                <a:ln>
                  <a:solidFill>
                    <a:sysClr val="windowText" lastClr="000000"/>
                  </a:solidFill>
                </a:ln>
                <a:noFill/>
                <a:effectLst/>
                <a:uLnTx/>
                <a:uFillTx/>
                <a:latin typeface="Arial Black" charset="0"/>
                <a:ea typeface="Arial Black" charset="0"/>
                <a:cs typeface="Arial Black" charset="0"/>
              </a:rPr>
              <a:t>TB INFECTION</a:t>
            </a:r>
            <a:endParaRPr lang="en-US" dirty="0">
              <a:ln>
                <a:solidFill>
                  <a:sysClr val="windowText" lastClr="000000"/>
                </a:solidFill>
              </a:ln>
              <a:noFill/>
            </a:endParaRPr>
          </a:p>
        </p:txBody>
      </p:sp>
      <p:grpSp>
        <p:nvGrpSpPr>
          <p:cNvPr id="3" name="Group 2">
            <a:extLst>
              <a:ext uri="{FF2B5EF4-FFF2-40B4-BE49-F238E27FC236}">
                <a16:creationId xmlns:a16="http://schemas.microsoft.com/office/drawing/2014/main" id="{4F34F494-6208-F792-045C-1329C2CBDE2C}"/>
              </a:ext>
            </a:extLst>
          </p:cNvPr>
          <p:cNvGrpSpPr/>
          <p:nvPr/>
        </p:nvGrpSpPr>
        <p:grpSpPr>
          <a:xfrm>
            <a:off x="432751" y="3330092"/>
            <a:ext cx="4264651" cy="1811459"/>
            <a:chOff x="432751" y="3330092"/>
            <a:chExt cx="4264651" cy="1811459"/>
          </a:xfrm>
        </p:grpSpPr>
        <p:sp>
          <p:nvSpPr>
            <p:cNvPr id="23" name="Rectangle: Rounded Corners 22">
              <a:extLst>
                <a:ext uri="{FF2B5EF4-FFF2-40B4-BE49-F238E27FC236}">
                  <a16:creationId xmlns:a16="http://schemas.microsoft.com/office/drawing/2014/main" id="{90ECB4D2-14D6-135C-AAD6-8CC23B0D271F}"/>
                </a:ext>
              </a:extLst>
            </p:cNvPr>
            <p:cNvSpPr/>
            <p:nvPr/>
          </p:nvSpPr>
          <p:spPr>
            <a:xfrm>
              <a:off x="432751" y="3330092"/>
              <a:ext cx="4264651" cy="1811459"/>
            </a:xfrm>
            <a:prstGeom prst="roundRect">
              <a:avLst>
                <a:gd name="adj" fmla="val 712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E37DA9-457F-335A-34BA-2E70C46F1BDA}"/>
                </a:ext>
              </a:extLst>
            </p:cNvPr>
            <p:cNvSpPr txBox="1"/>
            <p:nvPr/>
          </p:nvSpPr>
          <p:spPr>
            <a:xfrm>
              <a:off x="814401" y="3450991"/>
              <a:ext cx="3501350"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BUT, </a:t>
              </a:r>
              <a:b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are imperfect — they look at whether our immune systems have experience with / been exposed to TB.</a:t>
              </a:r>
            </a:p>
          </p:txBody>
        </p:sp>
      </p:grpSp>
      <p:grpSp>
        <p:nvGrpSpPr>
          <p:cNvPr id="24" name="Group 23">
            <a:extLst>
              <a:ext uri="{FF2B5EF4-FFF2-40B4-BE49-F238E27FC236}">
                <a16:creationId xmlns:a16="http://schemas.microsoft.com/office/drawing/2014/main" id="{0F31AAF1-1416-C2D0-B319-FAA3C7CBA222}"/>
              </a:ext>
            </a:extLst>
          </p:cNvPr>
          <p:cNvGrpSpPr/>
          <p:nvPr/>
        </p:nvGrpSpPr>
        <p:grpSpPr>
          <a:xfrm rot="3720842">
            <a:off x="5057763" y="2514216"/>
            <a:ext cx="52581" cy="1415845"/>
            <a:chOff x="3704419" y="3708274"/>
            <a:chExt cx="52581" cy="1415845"/>
          </a:xfrm>
        </p:grpSpPr>
        <p:cxnSp>
          <p:nvCxnSpPr>
            <p:cNvPr id="25" name="Straight Connector 24">
              <a:extLst>
                <a:ext uri="{FF2B5EF4-FFF2-40B4-BE49-F238E27FC236}">
                  <a16:creationId xmlns:a16="http://schemas.microsoft.com/office/drawing/2014/main" id="{A51862A5-2723-1A22-ED64-2DF08F75D1D2}"/>
                </a:ext>
              </a:extLst>
            </p:cNvPr>
            <p:cNvCxnSpPr/>
            <p:nvPr/>
          </p:nvCxnSpPr>
          <p:spPr>
            <a:xfrm>
              <a:off x="3730710" y="3734565"/>
              <a:ext cx="0" cy="136326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DAD919A-7938-EB95-26A2-B500E00CAA84}"/>
                </a:ext>
              </a:extLst>
            </p:cNvPr>
            <p:cNvSpPr/>
            <p:nvPr/>
          </p:nvSpPr>
          <p:spPr>
            <a:xfrm>
              <a:off x="3704419" y="3708274"/>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5AFD41-9874-7AFC-C105-5BB605B46B62}"/>
                </a:ext>
              </a:extLst>
            </p:cNvPr>
            <p:cNvSpPr/>
            <p:nvPr/>
          </p:nvSpPr>
          <p:spPr>
            <a:xfrm>
              <a:off x="3704419" y="5071538"/>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7B7C478B-8483-B87F-8805-B65F180B015B}"/>
              </a:ext>
            </a:extLst>
          </p:cNvPr>
          <p:cNvSpPr txBox="1"/>
          <p:nvPr/>
        </p:nvSpPr>
        <p:spPr>
          <a:xfrm>
            <a:off x="5944954" y="2440614"/>
            <a:ext cx="4925034" cy="92333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test positive with the blood and skin-based tests that we currently have for TB infection, it doesn’t rule out active TB disease.</a:t>
            </a:r>
          </a:p>
        </p:txBody>
      </p:sp>
      <p:grpSp>
        <p:nvGrpSpPr>
          <p:cNvPr id="29" name="Group 28">
            <a:extLst>
              <a:ext uri="{FF2B5EF4-FFF2-40B4-BE49-F238E27FC236}">
                <a16:creationId xmlns:a16="http://schemas.microsoft.com/office/drawing/2014/main" id="{71038A1A-B86B-3D24-642E-3CAA5D20D0BB}"/>
              </a:ext>
            </a:extLst>
          </p:cNvPr>
          <p:cNvGrpSpPr/>
          <p:nvPr/>
        </p:nvGrpSpPr>
        <p:grpSpPr>
          <a:xfrm rot="5400000">
            <a:off x="5658417" y="2948022"/>
            <a:ext cx="52582" cy="2652458"/>
            <a:chOff x="3704419" y="2471661"/>
            <a:chExt cx="52582" cy="2652458"/>
          </a:xfrm>
        </p:grpSpPr>
        <p:cxnSp>
          <p:nvCxnSpPr>
            <p:cNvPr id="30" name="Straight Connector 29">
              <a:extLst>
                <a:ext uri="{FF2B5EF4-FFF2-40B4-BE49-F238E27FC236}">
                  <a16:creationId xmlns:a16="http://schemas.microsoft.com/office/drawing/2014/main" id="{BD278758-C993-ADB8-0B69-D054F71B3C2D}"/>
                </a:ext>
              </a:extLst>
            </p:cNvPr>
            <p:cNvCxnSpPr>
              <a:cxnSpLocks/>
            </p:cNvCxnSpPr>
            <p:nvPr/>
          </p:nvCxnSpPr>
          <p:spPr>
            <a:xfrm rot="16200000" flipH="1">
              <a:off x="2448327" y="3815446"/>
              <a:ext cx="256476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F843BBB-46D1-1E9E-A560-FCDD71D27560}"/>
                </a:ext>
              </a:extLst>
            </p:cNvPr>
            <p:cNvSpPr/>
            <p:nvPr/>
          </p:nvSpPr>
          <p:spPr>
            <a:xfrm>
              <a:off x="3704420" y="2471661"/>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9EFAC91-2B91-9EE5-822C-CF5BEB52DCF3}"/>
                </a:ext>
              </a:extLst>
            </p:cNvPr>
            <p:cNvSpPr/>
            <p:nvPr/>
          </p:nvSpPr>
          <p:spPr>
            <a:xfrm>
              <a:off x="3704419" y="5071538"/>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2C96EB68-84A1-A57A-1C7C-F65D49E7F15D}"/>
              </a:ext>
            </a:extLst>
          </p:cNvPr>
          <p:cNvSpPr txBox="1"/>
          <p:nvPr/>
        </p:nvSpPr>
        <p:spPr>
          <a:xfrm>
            <a:off x="5971835" y="5578449"/>
            <a:ext cx="5804830" cy="92333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Because the tests we have for TB infection are imperfect, they are not required by WHO to start TPT, especially for high-risk groups like PLHIV and children.</a:t>
            </a:r>
          </a:p>
        </p:txBody>
      </p:sp>
      <p:grpSp>
        <p:nvGrpSpPr>
          <p:cNvPr id="35" name="Group 34">
            <a:extLst>
              <a:ext uri="{FF2B5EF4-FFF2-40B4-BE49-F238E27FC236}">
                <a16:creationId xmlns:a16="http://schemas.microsoft.com/office/drawing/2014/main" id="{BCEB3EE3-C76C-5E2D-BB90-263EE3BD2E0F}"/>
              </a:ext>
            </a:extLst>
          </p:cNvPr>
          <p:cNvGrpSpPr/>
          <p:nvPr/>
        </p:nvGrpSpPr>
        <p:grpSpPr>
          <a:xfrm rot="17879158" flipV="1">
            <a:off x="5077714" y="4586221"/>
            <a:ext cx="52581" cy="1415845"/>
            <a:chOff x="3704419" y="3708274"/>
            <a:chExt cx="52581" cy="1415845"/>
          </a:xfrm>
        </p:grpSpPr>
        <p:cxnSp>
          <p:nvCxnSpPr>
            <p:cNvPr id="36" name="Straight Connector 35">
              <a:extLst>
                <a:ext uri="{FF2B5EF4-FFF2-40B4-BE49-F238E27FC236}">
                  <a16:creationId xmlns:a16="http://schemas.microsoft.com/office/drawing/2014/main" id="{9A29EB9A-0DC9-ACF9-0505-AF7DFBE9356B}"/>
                </a:ext>
              </a:extLst>
            </p:cNvPr>
            <p:cNvCxnSpPr/>
            <p:nvPr/>
          </p:nvCxnSpPr>
          <p:spPr>
            <a:xfrm>
              <a:off x="3730710" y="3734565"/>
              <a:ext cx="0" cy="136326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754AFAF-35DF-A585-8F85-02FE6624AEF8}"/>
                </a:ext>
              </a:extLst>
            </p:cNvPr>
            <p:cNvSpPr/>
            <p:nvPr/>
          </p:nvSpPr>
          <p:spPr>
            <a:xfrm>
              <a:off x="3704419" y="3708274"/>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7623A1B-F5D8-532E-1866-7ADA3C3D6355}"/>
                </a:ext>
              </a:extLst>
            </p:cNvPr>
            <p:cNvSpPr/>
            <p:nvPr/>
          </p:nvSpPr>
          <p:spPr>
            <a:xfrm>
              <a:off x="3704419" y="5071538"/>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DBA55F1-1639-868D-EE6C-1EECF7EC1266}"/>
              </a:ext>
            </a:extLst>
          </p:cNvPr>
          <p:cNvSpPr txBox="1"/>
          <p:nvPr/>
        </p:nvSpPr>
        <p:spPr>
          <a:xfrm>
            <a:off x="7303820" y="3741569"/>
            <a:ext cx="4597010" cy="147732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SO, </a:t>
            </a:r>
            <a:r>
              <a:rPr kumimoji="0" lang="en-US"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ruling out TB disease is the most important “test” </a:t>
            </a:r>
            <a:r>
              <a:rPr kumimoji="0" lang="en-US"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TPT. This can be done using TB symptom screening (current cough, fever, weight loss or night sweats), rapid molecular tests, chest X-ray.</a:t>
            </a:r>
          </a:p>
        </p:txBody>
      </p:sp>
      <p:grpSp>
        <p:nvGrpSpPr>
          <p:cNvPr id="4" name="Group 3">
            <a:extLst>
              <a:ext uri="{FF2B5EF4-FFF2-40B4-BE49-F238E27FC236}">
                <a16:creationId xmlns:a16="http://schemas.microsoft.com/office/drawing/2014/main" id="{A84EEC33-FECE-955D-D13F-20E8D6437B96}"/>
              </a:ext>
            </a:extLst>
          </p:cNvPr>
          <p:cNvGrpSpPr/>
          <p:nvPr/>
        </p:nvGrpSpPr>
        <p:grpSpPr>
          <a:xfrm>
            <a:off x="432752" y="1302726"/>
            <a:ext cx="4264651" cy="1811459"/>
            <a:chOff x="432752" y="1302726"/>
            <a:chExt cx="4264651" cy="1811459"/>
          </a:xfrm>
        </p:grpSpPr>
        <p:sp>
          <p:nvSpPr>
            <p:cNvPr id="8" name="Rectangle: Rounded Corners 7">
              <a:extLst>
                <a:ext uri="{FF2B5EF4-FFF2-40B4-BE49-F238E27FC236}">
                  <a16:creationId xmlns:a16="http://schemas.microsoft.com/office/drawing/2014/main" id="{F2CD31A5-9B91-EABB-CAA4-4CBB02B020BB}"/>
                </a:ext>
              </a:extLst>
            </p:cNvPr>
            <p:cNvSpPr/>
            <p:nvPr/>
          </p:nvSpPr>
          <p:spPr>
            <a:xfrm>
              <a:off x="432752" y="1302726"/>
              <a:ext cx="4264651" cy="1811459"/>
            </a:xfrm>
            <a:prstGeom prst="roundRect">
              <a:avLst>
                <a:gd name="adj" fmla="val 71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700276-06B7-A061-1BE0-378E970B1133}"/>
                </a:ext>
              </a:extLst>
            </p:cNvPr>
            <p:cNvSpPr txBox="1"/>
            <p:nvPr/>
          </p:nvSpPr>
          <p:spPr>
            <a:xfrm>
              <a:off x="1208692" y="1551518"/>
              <a:ext cx="3302348" cy="101566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YES, </a:t>
              </a:r>
            </a:p>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blood tests (</a:t>
              </a:r>
              <a:r>
                <a:rPr kumimoji="0" lang="en-US"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IGRAs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skin tests (</a:t>
              </a:r>
              <a:r>
                <a:rPr kumimoji="0" lang="en-US"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TST</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45" name="Graphic 44">
              <a:extLst>
                <a:ext uri="{FF2B5EF4-FFF2-40B4-BE49-F238E27FC236}">
                  <a16:creationId xmlns:a16="http://schemas.microsoft.com/office/drawing/2014/main" id="{4790569D-1E9E-7FD5-32C6-BE27516272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457" y="1600054"/>
              <a:ext cx="428625" cy="714375"/>
            </a:xfrm>
            <a:prstGeom prst="rect">
              <a:avLst/>
            </a:prstGeom>
          </p:spPr>
        </p:pic>
        <p:pic>
          <p:nvPicPr>
            <p:cNvPr id="47" name="Graphic 46">
              <a:extLst>
                <a:ext uri="{FF2B5EF4-FFF2-40B4-BE49-F238E27FC236}">
                  <a16:creationId xmlns:a16="http://schemas.microsoft.com/office/drawing/2014/main" id="{78F949D8-6D7A-E065-C70C-24F59959EF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8699" y="2314429"/>
              <a:ext cx="809625" cy="657225"/>
            </a:xfrm>
            <a:prstGeom prst="rect">
              <a:avLst/>
            </a:prstGeom>
          </p:spPr>
        </p:pic>
      </p:grpSp>
      <p:pic>
        <p:nvPicPr>
          <p:cNvPr id="49" name="Graphic 48">
            <a:extLst>
              <a:ext uri="{FF2B5EF4-FFF2-40B4-BE49-F238E27FC236}">
                <a16:creationId xmlns:a16="http://schemas.microsoft.com/office/drawing/2014/main" id="{26AB714D-2820-218D-4032-A355CF9567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3986" y="299727"/>
            <a:ext cx="582679" cy="720256"/>
          </a:xfrm>
          <a:prstGeom prst="rect">
            <a:avLst/>
          </a:prstGeom>
        </p:spPr>
      </p:pic>
      <p:grpSp>
        <p:nvGrpSpPr>
          <p:cNvPr id="19" name="Group 18">
            <a:extLst>
              <a:ext uri="{FF2B5EF4-FFF2-40B4-BE49-F238E27FC236}">
                <a16:creationId xmlns:a16="http://schemas.microsoft.com/office/drawing/2014/main" id="{8DD6220D-AB9E-3715-B397-F72B76FE3F2E}"/>
              </a:ext>
            </a:extLst>
          </p:cNvPr>
          <p:cNvGrpSpPr/>
          <p:nvPr/>
        </p:nvGrpSpPr>
        <p:grpSpPr>
          <a:xfrm>
            <a:off x="632266" y="2514216"/>
            <a:ext cx="52581" cy="1415845"/>
            <a:chOff x="3704419" y="3708274"/>
            <a:chExt cx="52581" cy="1415845"/>
          </a:xfrm>
        </p:grpSpPr>
        <p:cxnSp>
          <p:nvCxnSpPr>
            <p:cNvPr id="16" name="Straight Connector 15">
              <a:extLst>
                <a:ext uri="{FF2B5EF4-FFF2-40B4-BE49-F238E27FC236}">
                  <a16:creationId xmlns:a16="http://schemas.microsoft.com/office/drawing/2014/main" id="{79C0D6D6-781C-60CB-8A69-A0E2EEB0631C}"/>
                </a:ext>
              </a:extLst>
            </p:cNvPr>
            <p:cNvCxnSpPr/>
            <p:nvPr/>
          </p:nvCxnSpPr>
          <p:spPr>
            <a:xfrm>
              <a:off x="3730710" y="3734565"/>
              <a:ext cx="0" cy="136326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371D9A56-B076-F43B-2245-5C7FB35FA9D0}"/>
                </a:ext>
              </a:extLst>
            </p:cNvPr>
            <p:cNvSpPr/>
            <p:nvPr/>
          </p:nvSpPr>
          <p:spPr>
            <a:xfrm>
              <a:off x="3704419" y="3708274"/>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41E5D0-29EA-3DBF-7936-850F6786EF73}"/>
                </a:ext>
              </a:extLst>
            </p:cNvPr>
            <p:cNvSpPr/>
            <p:nvPr/>
          </p:nvSpPr>
          <p:spPr>
            <a:xfrm>
              <a:off x="3704419" y="5071538"/>
              <a:ext cx="52581" cy="5258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548705"/>
      </p:ext>
    </p:extLst>
  </p:cSld>
  <p:clrMapOvr>
    <a:masterClrMapping/>
  </p:clrMapOvr>
</p:sld>
</file>

<file path=ppt/theme/theme1.xml><?xml version="1.0" encoding="utf-8"?>
<a:theme xmlns:a="http://schemas.openxmlformats.org/drawingml/2006/main" name="Office Theme">
  <a:themeElements>
    <a:clrScheme name="TAG">
      <a:dk1>
        <a:sysClr val="windowText" lastClr="000000"/>
      </a:dk1>
      <a:lt1>
        <a:sysClr val="window" lastClr="FFFFFF"/>
      </a:lt1>
      <a:dk2>
        <a:srgbClr val="44546A"/>
      </a:dk2>
      <a:lt2>
        <a:srgbClr val="E7E6E6"/>
      </a:lt2>
      <a:accent1>
        <a:srgbClr val="E8002A"/>
      </a:accent1>
      <a:accent2>
        <a:srgbClr val="EE9499"/>
      </a:accent2>
      <a:accent3>
        <a:srgbClr val="A5A5A5"/>
      </a:accent3>
      <a:accent4>
        <a:srgbClr val="86AFC0"/>
      </a:accent4>
      <a:accent5>
        <a:srgbClr val="5694A9"/>
      </a:accent5>
      <a:accent6>
        <a:srgbClr val="70AD47"/>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2252</Words>
  <Application>Microsoft Macintosh PowerPoint</Application>
  <PresentationFormat>Widescreen</PresentationFormat>
  <Paragraphs>273</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Hollis</dc:creator>
  <cp:lastModifiedBy>Tag 2</cp:lastModifiedBy>
  <cp:revision>24</cp:revision>
  <dcterms:created xsi:type="dcterms:W3CDTF">2022-09-16T01:15:30Z</dcterms:created>
  <dcterms:modified xsi:type="dcterms:W3CDTF">2023-10-17T21:58:04Z</dcterms:modified>
</cp:coreProperties>
</file>