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81" r:id="rId4"/>
    <p:sldId id="282" r:id="rId5"/>
    <p:sldId id="258" r:id="rId6"/>
    <p:sldId id="284" r:id="rId7"/>
    <p:sldId id="285" r:id="rId8"/>
    <p:sldId id="292" r:id="rId9"/>
    <p:sldId id="293" r:id="rId10"/>
    <p:sldId id="270" r:id="rId11"/>
    <p:sldId id="294" r:id="rId12"/>
    <p:sldId id="286" r:id="rId13"/>
    <p:sldId id="288" r:id="rId14"/>
    <p:sldId id="289" r:id="rId15"/>
    <p:sldId id="296" r:id="rId16"/>
    <p:sldId id="295" r:id="rId17"/>
    <p:sldId id="297" r:id="rId18"/>
    <p:sldId id="275" r:id="rId19"/>
    <p:sldId id="287" r:id="rId20"/>
    <p:sldId id="280" r:id="rId21"/>
    <p:sldId id="277" r:id="rId22"/>
    <p:sldId id="278" r:id="rId23"/>
    <p:sldId id="279" r:id="rId24"/>
    <p:sldId id="298" r:id="rId25"/>
    <p:sldId id="64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134FB6-A0F6-D626-1D5C-8D6AFEDC2E07}" name="Tag 1" initials="T1" userId="S::tag1@sabrinagmtag.onmicrosoft.com::256f8fdb-0a0c-4f85-8a75-2674b8ced68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18" autoAdjust="0"/>
    <p:restoredTop sz="96449" autoAdjust="0"/>
  </p:normalViewPr>
  <p:slideViewPr>
    <p:cSldViewPr snapToGrid="0">
      <p:cViewPr varScale="1">
        <p:scale>
          <a:sx n="100" d="100"/>
          <a:sy n="100" d="100"/>
        </p:scale>
        <p:origin x="168" y="6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55F338-7C52-46E3-99A8-4BA46AD9131F}" type="datetimeFigureOut">
              <a:rPr lang="en-US" smtClean="0"/>
              <a:t>10/17/23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7D29EF-824F-4673-957B-B66216A866B0}" type="slidenum">
              <a:rPr lang="en-US" smtClean="0"/>
              <a:t>‹#›</a:t>
            </a:fld>
            <a:endParaRPr lang="en-US"/>
          </a:p>
        </p:txBody>
      </p:sp>
    </p:spTree>
    <p:extLst>
      <p:ext uri="{BB962C8B-B14F-4D97-AF65-F5344CB8AC3E}">
        <p14:creationId xmlns:p14="http://schemas.microsoft.com/office/powerpoint/2010/main" val="199875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D29EF-824F-4673-957B-B66216A866B0}" type="slidenum">
              <a:rPr lang="en-US" smtClean="0"/>
              <a:t>1</a:t>
            </a:fld>
            <a:endParaRPr lang="en-US"/>
          </a:p>
        </p:txBody>
      </p:sp>
    </p:spTree>
    <p:extLst>
      <p:ext uri="{BB962C8B-B14F-4D97-AF65-F5344CB8AC3E}">
        <p14:creationId xmlns:p14="http://schemas.microsoft.com/office/powerpoint/2010/main" val="3845801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D29EF-824F-4673-957B-B66216A866B0}" type="slidenum">
              <a:rPr lang="en-US" smtClean="0"/>
              <a:t>13</a:t>
            </a:fld>
            <a:endParaRPr lang="en-US"/>
          </a:p>
        </p:txBody>
      </p:sp>
    </p:spTree>
    <p:extLst>
      <p:ext uri="{BB962C8B-B14F-4D97-AF65-F5344CB8AC3E}">
        <p14:creationId xmlns:p14="http://schemas.microsoft.com/office/powerpoint/2010/main" val="576340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D29EF-824F-4673-957B-B66216A866B0}" type="slidenum">
              <a:rPr lang="en-US" smtClean="0"/>
              <a:t>19</a:t>
            </a:fld>
            <a:endParaRPr lang="en-US"/>
          </a:p>
        </p:txBody>
      </p:sp>
    </p:spTree>
    <p:extLst>
      <p:ext uri="{BB962C8B-B14F-4D97-AF65-F5344CB8AC3E}">
        <p14:creationId xmlns:p14="http://schemas.microsoft.com/office/powerpoint/2010/main" val="3049905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D29EF-824F-4673-957B-B66216A866B0}" type="slidenum">
              <a:rPr lang="en-US" smtClean="0"/>
              <a:t>2</a:t>
            </a:fld>
            <a:endParaRPr lang="en-US"/>
          </a:p>
        </p:txBody>
      </p:sp>
    </p:spTree>
    <p:extLst>
      <p:ext uri="{BB962C8B-B14F-4D97-AF65-F5344CB8AC3E}">
        <p14:creationId xmlns:p14="http://schemas.microsoft.com/office/powerpoint/2010/main" val="3482959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D29EF-824F-4673-957B-B66216A866B0}" type="slidenum">
              <a:rPr lang="en-US" smtClean="0"/>
              <a:t>4</a:t>
            </a:fld>
            <a:endParaRPr lang="en-US"/>
          </a:p>
        </p:txBody>
      </p:sp>
    </p:spTree>
    <p:extLst>
      <p:ext uri="{BB962C8B-B14F-4D97-AF65-F5344CB8AC3E}">
        <p14:creationId xmlns:p14="http://schemas.microsoft.com/office/powerpoint/2010/main" val="1149116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D29EF-824F-4673-957B-B66216A866B0}" type="slidenum">
              <a:rPr lang="en-US" smtClean="0"/>
              <a:t>5</a:t>
            </a:fld>
            <a:endParaRPr lang="en-US"/>
          </a:p>
        </p:txBody>
      </p:sp>
    </p:spTree>
    <p:extLst>
      <p:ext uri="{BB962C8B-B14F-4D97-AF65-F5344CB8AC3E}">
        <p14:creationId xmlns:p14="http://schemas.microsoft.com/office/powerpoint/2010/main" val="301010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D29EF-824F-4673-957B-B66216A866B0}" type="slidenum">
              <a:rPr lang="en-US" smtClean="0"/>
              <a:t>7</a:t>
            </a:fld>
            <a:endParaRPr lang="en-US"/>
          </a:p>
        </p:txBody>
      </p:sp>
    </p:spTree>
    <p:extLst>
      <p:ext uri="{BB962C8B-B14F-4D97-AF65-F5344CB8AC3E}">
        <p14:creationId xmlns:p14="http://schemas.microsoft.com/office/powerpoint/2010/main" val="705274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D29EF-824F-4673-957B-B66216A866B0}" type="slidenum">
              <a:rPr lang="en-US" smtClean="0"/>
              <a:t>8</a:t>
            </a:fld>
            <a:endParaRPr lang="en-US"/>
          </a:p>
        </p:txBody>
      </p:sp>
    </p:spTree>
    <p:extLst>
      <p:ext uri="{BB962C8B-B14F-4D97-AF65-F5344CB8AC3E}">
        <p14:creationId xmlns:p14="http://schemas.microsoft.com/office/powerpoint/2010/main" val="3517931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D29EF-824F-4673-957B-B66216A866B0}" type="slidenum">
              <a:rPr lang="en-US" smtClean="0"/>
              <a:t>10</a:t>
            </a:fld>
            <a:endParaRPr lang="en-US"/>
          </a:p>
        </p:txBody>
      </p:sp>
    </p:spTree>
    <p:extLst>
      <p:ext uri="{BB962C8B-B14F-4D97-AF65-F5344CB8AC3E}">
        <p14:creationId xmlns:p14="http://schemas.microsoft.com/office/powerpoint/2010/main" val="763874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D29EF-824F-4673-957B-B66216A866B0}" type="slidenum">
              <a:rPr lang="en-US" smtClean="0"/>
              <a:t>11</a:t>
            </a:fld>
            <a:endParaRPr lang="en-US"/>
          </a:p>
        </p:txBody>
      </p:sp>
    </p:spTree>
    <p:extLst>
      <p:ext uri="{BB962C8B-B14F-4D97-AF65-F5344CB8AC3E}">
        <p14:creationId xmlns:p14="http://schemas.microsoft.com/office/powerpoint/2010/main" val="162118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D29EF-824F-4673-957B-B66216A866B0}" type="slidenum">
              <a:rPr lang="en-US" smtClean="0"/>
              <a:t>12</a:t>
            </a:fld>
            <a:endParaRPr lang="en-US"/>
          </a:p>
        </p:txBody>
      </p:sp>
    </p:spTree>
    <p:extLst>
      <p:ext uri="{BB962C8B-B14F-4D97-AF65-F5344CB8AC3E}">
        <p14:creationId xmlns:p14="http://schemas.microsoft.com/office/powerpoint/2010/main" val="1389239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8F3C2-1EDB-1809-42B9-2FA72182A8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866E7A-2405-F088-F834-6063219124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443D52-CEE5-33BC-A69E-C45B9527ADD7}"/>
              </a:ext>
            </a:extLst>
          </p:cNvPr>
          <p:cNvSpPr>
            <a:spLocks noGrp="1"/>
          </p:cNvSpPr>
          <p:nvPr>
            <p:ph type="dt" sz="half" idx="10"/>
          </p:nvPr>
        </p:nvSpPr>
        <p:spPr/>
        <p:txBody>
          <a:bodyPr/>
          <a:lstStyle/>
          <a:p>
            <a:fld id="{5DE97838-2001-482E-8E35-37D139EDD279}" type="datetimeFigureOut">
              <a:rPr lang="en-US" smtClean="0"/>
              <a:t>10/17/23</a:t>
            </a:fld>
            <a:endParaRPr lang="en-US"/>
          </a:p>
        </p:txBody>
      </p:sp>
      <p:sp>
        <p:nvSpPr>
          <p:cNvPr id="5" name="Footer Placeholder 4">
            <a:extLst>
              <a:ext uri="{FF2B5EF4-FFF2-40B4-BE49-F238E27FC236}">
                <a16:creationId xmlns:a16="http://schemas.microsoft.com/office/drawing/2014/main" id="{3FAF5B89-200E-BEB7-59BA-04261EF09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E38110-3269-8DBF-4F3F-60FA70F9D2A1}"/>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3498361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B28B6-98EE-A71D-502B-34E11D6D0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C8134A-4503-BB48-FED1-9BCCE6A55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F6F87A-EAE0-B3CE-4733-8D52369E51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EE8C80-FB6D-6539-8D30-21BC56991E9C}"/>
              </a:ext>
            </a:extLst>
          </p:cNvPr>
          <p:cNvSpPr>
            <a:spLocks noGrp="1"/>
          </p:cNvSpPr>
          <p:nvPr>
            <p:ph type="dt" sz="half" idx="10"/>
          </p:nvPr>
        </p:nvSpPr>
        <p:spPr/>
        <p:txBody>
          <a:bodyPr/>
          <a:lstStyle/>
          <a:p>
            <a:fld id="{5DE97838-2001-482E-8E35-37D139EDD279}" type="datetimeFigureOut">
              <a:rPr lang="en-US" smtClean="0"/>
              <a:t>10/17/23</a:t>
            </a:fld>
            <a:endParaRPr lang="en-US"/>
          </a:p>
        </p:txBody>
      </p:sp>
      <p:sp>
        <p:nvSpPr>
          <p:cNvPr id="6" name="Footer Placeholder 5">
            <a:extLst>
              <a:ext uri="{FF2B5EF4-FFF2-40B4-BE49-F238E27FC236}">
                <a16:creationId xmlns:a16="http://schemas.microsoft.com/office/drawing/2014/main" id="{0DC9B22C-E1E0-5834-9529-826E374918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B83E7D-4BF4-8ACA-8454-E3A9779A3E23}"/>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2901751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51F00-5710-C9D1-83AA-B9564DA9AE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123FCB-B2FE-C91C-B5DD-EF5DC44C76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3ED866-C53E-C7E9-E023-A1ADCE0D0C62}"/>
              </a:ext>
            </a:extLst>
          </p:cNvPr>
          <p:cNvSpPr>
            <a:spLocks noGrp="1"/>
          </p:cNvSpPr>
          <p:nvPr>
            <p:ph type="dt" sz="half" idx="10"/>
          </p:nvPr>
        </p:nvSpPr>
        <p:spPr/>
        <p:txBody>
          <a:bodyPr/>
          <a:lstStyle/>
          <a:p>
            <a:fld id="{5DE97838-2001-482E-8E35-37D139EDD279}" type="datetimeFigureOut">
              <a:rPr lang="en-US" smtClean="0"/>
              <a:t>10/17/23</a:t>
            </a:fld>
            <a:endParaRPr lang="en-US"/>
          </a:p>
        </p:txBody>
      </p:sp>
      <p:sp>
        <p:nvSpPr>
          <p:cNvPr id="5" name="Footer Placeholder 4">
            <a:extLst>
              <a:ext uri="{FF2B5EF4-FFF2-40B4-BE49-F238E27FC236}">
                <a16:creationId xmlns:a16="http://schemas.microsoft.com/office/drawing/2014/main" id="{662CA413-FED5-EE55-A9C8-69563E9C7B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300F85-B1DB-4AC3-0D9B-C1A474916F65}"/>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3209526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08E951-0F19-3605-4C6C-5637F5D72E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50D0DA-761F-2BAA-0F44-5A7733F414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09B70-5CB8-9B0D-3D03-56D6C432AF9A}"/>
              </a:ext>
            </a:extLst>
          </p:cNvPr>
          <p:cNvSpPr>
            <a:spLocks noGrp="1"/>
          </p:cNvSpPr>
          <p:nvPr>
            <p:ph type="dt" sz="half" idx="10"/>
          </p:nvPr>
        </p:nvSpPr>
        <p:spPr/>
        <p:txBody>
          <a:bodyPr/>
          <a:lstStyle/>
          <a:p>
            <a:fld id="{5DE97838-2001-482E-8E35-37D139EDD279}" type="datetimeFigureOut">
              <a:rPr lang="en-US" smtClean="0"/>
              <a:t>10/17/23</a:t>
            </a:fld>
            <a:endParaRPr lang="en-US"/>
          </a:p>
        </p:txBody>
      </p:sp>
      <p:sp>
        <p:nvSpPr>
          <p:cNvPr id="5" name="Footer Placeholder 4">
            <a:extLst>
              <a:ext uri="{FF2B5EF4-FFF2-40B4-BE49-F238E27FC236}">
                <a16:creationId xmlns:a16="http://schemas.microsoft.com/office/drawing/2014/main" id="{1B40B828-5A2C-C2A6-B7B6-3F4B65FAE0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80346D-5E33-7472-9716-6A45808A8829}"/>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3747524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2C0D78-A12A-4748-E6B0-CFC363EF645D}"/>
              </a:ext>
            </a:extLst>
          </p:cNvPr>
          <p:cNvSpPr/>
          <p:nvPr userDrawn="1"/>
        </p:nvSpPr>
        <p:spPr>
          <a:xfrm>
            <a:off x="135172" y="135172"/>
            <a:ext cx="11921656" cy="6591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20000"/>
                  <a:lumOff val="80000"/>
                </a:schemeClr>
              </a:solidFill>
            </a:endParaRPr>
          </a:p>
        </p:txBody>
      </p:sp>
    </p:spTree>
    <p:extLst>
      <p:ext uri="{BB962C8B-B14F-4D97-AF65-F5344CB8AC3E}">
        <p14:creationId xmlns:p14="http://schemas.microsoft.com/office/powerpoint/2010/main" val="1066680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78393-950D-1D9E-9042-8C6FC4B7AB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12EC2C-5197-AA68-1E00-029E25409A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0694D-0B58-4DE8-3DE9-A400CA1F8CDC}"/>
              </a:ext>
            </a:extLst>
          </p:cNvPr>
          <p:cNvSpPr>
            <a:spLocks noGrp="1"/>
          </p:cNvSpPr>
          <p:nvPr>
            <p:ph type="dt" sz="half" idx="10"/>
          </p:nvPr>
        </p:nvSpPr>
        <p:spPr/>
        <p:txBody>
          <a:bodyPr/>
          <a:lstStyle/>
          <a:p>
            <a:fld id="{5DE97838-2001-482E-8E35-37D139EDD279}" type="datetimeFigureOut">
              <a:rPr lang="en-US" smtClean="0"/>
              <a:t>10/17/23</a:t>
            </a:fld>
            <a:endParaRPr lang="en-US"/>
          </a:p>
        </p:txBody>
      </p:sp>
      <p:sp>
        <p:nvSpPr>
          <p:cNvPr id="5" name="Footer Placeholder 4">
            <a:extLst>
              <a:ext uri="{FF2B5EF4-FFF2-40B4-BE49-F238E27FC236}">
                <a16:creationId xmlns:a16="http://schemas.microsoft.com/office/drawing/2014/main" id="{C1F3CA93-85FE-3220-7F06-24D122C851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71F837-668A-8D9C-A6ED-70DAE34D4502}"/>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1960479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10C35-F672-CDAC-A709-D30DF3326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83B8DE-C4A4-5F82-E7CE-1730062066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EB5AC2-4904-DE10-1ED4-F382727F90F5}"/>
              </a:ext>
            </a:extLst>
          </p:cNvPr>
          <p:cNvSpPr>
            <a:spLocks noGrp="1"/>
          </p:cNvSpPr>
          <p:nvPr>
            <p:ph type="dt" sz="half" idx="10"/>
          </p:nvPr>
        </p:nvSpPr>
        <p:spPr/>
        <p:txBody>
          <a:bodyPr/>
          <a:lstStyle/>
          <a:p>
            <a:fld id="{5DE97838-2001-482E-8E35-37D139EDD279}" type="datetimeFigureOut">
              <a:rPr lang="en-US" smtClean="0"/>
              <a:t>10/17/23</a:t>
            </a:fld>
            <a:endParaRPr lang="en-US"/>
          </a:p>
        </p:txBody>
      </p:sp>
      <p:sp>
        <p:nvSpPr>
          <p:cNvPr id="5" name="Footer Placeholder 4">
            <a:extLst>
              <a:ext uri="{FF2B5EF4-FFF2-40B4-BE49-F238E27FC236}">
                <a16:creationId xmlns:a16="http://schemas.microsoft.com/office/drawing/2014/main" id="{09818632-279A-40C0-BCCC-EF97256772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838F84-D47C-350A-E974-65D36A5EA9F4}"/>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362411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4DF8-7670-C517-EF16-97AC9EC04C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2DED91-55F2-E2A0-5F9B-F0400B1633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A45BF6-92AD-2444-7193-83DDFB9AC7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6B2443-635A-B10E-8CB7-B83BFF634290}"/>
              </a:ext>
            </a:extLst>
          </p:cNvPr>
          <p:cNvSpPr>
            <a:spLocks noGrp="1"/>
          </p:cNvSpPr>
          <p:nvPr>
            <p:ph type="dt" sz="half" idx="10"/>
          </p:nvPr>
        </p:nvSpPr>
        <p:spPr/>
        <p:txBody>
          <a:bodyPr/>
          <a:lstStyle/>
          <a:p>
            <a:fld id="{5DE97838-2001-482E-8E35-37D139EDD279}" type="datetimeFigureOut">
              <a:rPr lang="en-US" smtClean="0"/>
              <a:t>10/17/23</a:t>
            </a:fld>
            <a:endParaRPr lang="en-US"/>
          </a:p>
        </p:txBody>
      </p:sp>
      <p:sp>
        <p:nvSpPr>
          <p:cNvPr id="6" name="Footer Placeholder 5">
            <a:extLst>
              <a:ext uri="{FF2B5EF4-FFF2-40B4-BE49-F238E27FC236}">
                <a16:creationId xmlns:a16="http://schemas.microsoft.com/office/drawing/2014/main" id="{A205575D-CCFD-E1C2-D592-E30F5A1DAE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0F37FC-D770-81CE-59DA-8670CC406CA3}"/>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124493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9A608-6DEF-3D1C-89E7-334F432F56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DBA72B-EF64-3744-7E34-09DF321B36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A734FE-4A5E-D2D7-12F1-6208223205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C135CE-F9BE-53F3-66A3-8D9AB346B0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FCBE86-89FA-1A44-BC16-AFE87CC740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C90ECF-769D-696D-84B9-CA4EA0835680}"/>
              </a:ext>
            </a:extLst>
          </p:cNvPr>
          <p:cNvSpPr>
            <a:spLocks noGrp="1"/>
          </p:cNvSpPr>
          <p:nvPr>
            <p:ph type="dt" sz="half" idx="10"/>
          </p:nvPr>
        </p:nvSpPr>
        <p:spPr/>
        <p:txBody>
          <a:bodyPr/>
          <a:lstStyle/>
          <a:p>
            <a:fld id="{5DE97838-2001-482E-8E35-37D139EDD279}" type="datetimeFigureOut">
              <a:rPr lang="en-US" smtClean="0"/>
              <a:t>10/17/23</a:t>
            </a:fld>
            <a:endParaRPr lang="en-US"/>
          </a:p>
        </p:txBody>
      </p:sp>
      <p:sp>
        <p:nvSpPr>
          <p:cNvPr id="8" name="Footer Placeholder 7">
            <a:extLst>
              <a:ext uri="{FF2B5EF4-FFF2-40B4-BE49-F238E27FC236}">
                <a16:creationId xmlns:a16="http://schemas.microsoft.com/office/drawing/2014/main" id="{92DE06A2-595C-5B97-11CE-44BF5F3D88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D0EE19-F78F-A31B-D844-4E2F37776CD6}"/>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3069355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D083-EF11-58E9-0937-46E967E0C4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B0BAB3-CCC2-9B39-415C-C9310384796A}"/>
              </a:ext>
            </a:extLst>
          </p:cNvPr>
          <p:cNvSpPr>
            <a:spLocks noGrp="1"/>
          </p:cNvSpPr>
          <p:nvPr>
            <p:ph type="dt" sz="half" idx="10"/>
          </p:nvPr>
        </p:nvSpPr>
        <p:spPr/>
        <p:txBody>
          <a:bodyPr/>
          <a:lstStyle/>
          <a:p>
            <a:fld id="{5DE97838-2001-482E-8E35-37D139EDD279}" type="datetimeFigureOut">
              <a:rPr lang="en-US" smtClean="0"/>
              <a:t>10/17/23</a:t>
            </a:fld>
            <a:endParaRPr lang="en-US"/>
          </a:p>
        </p:txBody>
      </p:sp>
      <p:sp>
        <p:nvSpPr>
          <p:cNvPr id="4" name="Footer Placeholder 3">
            <a:extLst>
              <a:ext uri="{FF2B5EF4-FFF2-40B4-BE49-F238E27FC236}">
                <a16:creationId xmlns:a16="http://schemas.microsoft.com/office/drawing/2014/main" id="{898E64C1-AA7D-9C88-D190-2696FC5FB1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99E733-6D34-4BA9-D607-AEB043A4D32D}"/>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392158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3C9BA9-25A9-A405-8E0A-E3F3C354A0B3}"/>
              </a:ext>
            </a:extLst>
          </p:cNvPr>
          <p:cNvSpPr>
            <a:spLocks noGrp="1"/>
          </p:cNvSpPr>
          <p:nvPr>
            <p:ph type="dt" sz="half" idx="10"/>
          </p:nvPr>
        </p:nvSpPr>
        <p:spPr/>
        <p:txBody>
          <a:bodyPr/>
          <a:lstStyle/>
          <a:p>
            <a:fld id="{5DE97838-2001-482E-8E35-37D139EDD279}" type="datetimeFigureOut">
              <a:rPr lang="en-US" smtClean="0"/>
              <a:t>10/17/23</a:t>
            </a:fld>
            <a:endParaRPr lang="en-US"/>
          </a:p>
        </p:txBody>
      </p:sp>
      <p:sp>
        <p:nvSpPr>
          <p:cNvPr id="3" name="Footer Placeholder 2">
            <a:extLst>
              <a:ext uri="{FF2B5EF4-FFF2-40B4-BE49-F238E27FC236}">
                <a16:creationId xmlns:a16="http://schemas.microsoft.com/office/drawing/2014/main" id="{2013B758-E19C-C17B-5492-E3B648B78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66C6EE-D104-ECDA-B8AE-FDEE2BE66DF2}"/>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3884506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94B58-2037-C66C-24E4-1A56C5FB9C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0A7250-810B-30AA-F244-2B0A9E0970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2CF77-E432-5F83-8DB4-3D80A5FE8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198BD2-DCA9-ECB3-A5AC-56FE859FD77E}"/>
              </a:ext>
            </a:extLst>
          </p:cNvPr>
          <p:cNvSpPr>
            <a:spLocks noGrp="1"/>
          </p:cNvSpPr>
          <p:nvPr>
            <p:ph type="dt" sz="half" idx="10"/>
          </p:nvPr>
        </p:nvSpPr>
        <p:spPr/>
        <p:txBody>
          <a:bodyPr/>
          <a:lstStyle/>
          <a:p>
            <a:fld id="{5DE97838-2001-482E-8E35-37D139EDD279}" type="datetimeFigureOut">
              <a:rPr lang="en-US" smtClean="0"/>
              <a:t>10/17/23</a:t>
            </a:fld>
            <a:endParaRPr lang="en-US"/>
          </a:p>
        </p:txBody>
      </p:sp>
      <p:sp>
        <p:nvSpPr>
          <p:cNvPr id="6" name="Footer Placeholder 5">
            <a:extLst>
              <a:ext uri="{FF2B5EF4-FFF2-40B4-BE49-F238E27FC236}">
                <a16:creationId xmlns:a16="http://schemas.microsoft.com/office/drawing/2014/main" id="{75B09EF2-6B83-E3A6-DF13-8A13916043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D2712-0E5D-DE99-79CE-691FC8AA44C8}"/>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325248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92460-D339-1FA6-7CE8-532DFC8C21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22D3CE-7E84-BC97-ECC6-0A17B8431A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C92CB-5E0A-D644-5572-46983AD05E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97838-2001-482E-8E35-37D139EDD279}" type="datetimeFigureOut">
              <a:rPr lang="en-US" smtClean="0"/>
              <a:t>10/17/23</a:t>
            </a:fld>
            <a:endParaRPr lang="en-US"/>
          </a:p>
        </p:txBody>
      </p:sp>
      <p:sp>
        <p:nvSpPr>
          <p:cNvPr id="5" name="Footer Placeholder 4">
            <a:extLst>
              <a:ext uri="{FF2B5EF4-FFF2-40B4-BE49-F238E27FC236}">
                <a16:creationId xmlns:a16="http://schemas.microsoft.com/office/drawing/2014/main" id="{D24AEB09-33A6-00C1-097D-3D1003379E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AD6E4A-CE1E-6808-1194-C7968A83C1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272FB9-B778-48B5-B2B8-F5AA0A1ED55A}" type="slidenum">
              <a:rPr lang="en-US" smtClean="0"/>
              <a:t>‹#›</a:t>
            </a:fld>
            <a:endParaRPr lang="en-US"/>
          </a:p>
        </p:txBody>
      </p:sp>
    </p:spTree>
    <p:extLst>
      <p:ext uri="{BB962C8B-B14F-4D97-AF65-F5344CB8AC3E}">
        <p14:creationId xmlns:p14="http://schemas.microsoft.com/office/powerpoint/2010/main" val="138496918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5.svg"/><Relationship Id="rId9" Type="http://schemas.openxmlformats.org/officeDocument/2006/relationships/image" Target="../media/image47.png"/></Relationships>
</file>

<file path=ppt/slides/_rels/slide1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50.svg"/><Relationship Id="rId4" Type="http://schemas.openxmlformats.org/officeDocument/2006/relationships/image" Target="../media/image5.sv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png"/><Relationship Id="rId7"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3.svg"/><Relationship Id="rId4" Type="http://schemas.openxmlformats.org/officeDocument/2006/relationships/image" Target="../media/image5.svg"/><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8.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 Id="rId9" Type="http://schemas.openxmlformats.org/officeDocument/2006/relationships/image" Target="../media/image70.svg"/></Relationships>
</file>

<file path=ppt/slides/_rels/slide15.xml.rels><?xml version="1.0" encoding="UTF-8" standalone="yes"?>
<Relationships xmlns="http://schemas.openxmlformats.org/package/2006/relationships"><Relationship Id="rId3" Type="http://schemas.openxmlformats.org/officeDocument/2006/relationships/image" Target="../media/image66.svg"/><Relationship Id="rId7" Type="http://schemas.openxmlformats.org/officeDocument/2006/relationships/image" Target="../media/image68.sv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70.svg"/><Relationship Id="rId4" Type="http://schemas.openxmlformats.org/officeDocument/2006/relationships/image" Target="../media/image69.png"/></Relationships>
</file>

<file path=ppt/slides/_rels/slide1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3.xml"/><Relationship Id="rId5" Type="http://schemas.openxmlformats.org/officeDocument/2006/relationships/image" Target="../media/image74.svg"/><Relationship Id="rId4" Type="http://schemas.openxmlformats.org/officeDocument/2006/relationships/image" Target="../media/image73.png"/></Relationships>
</file>

<file path=ppt/slides/_rels/slide17.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svg"/><Relationship Id="rId2" Type="http://schemas.openxmlformats.org/officeDocument/2006/relationships/image" Target="../media/image77.png"/><Relationship Id="rId1" Type="http://schemas.openxmlformats.org/officeDocument/2006/relationships/slideLayout" Target="../slideLayouts/slideLayout8.xml"/><Relationship Id="rId6" Type="http://schemas.openxmlformats.org/officeDocument/2006/relationships/image" Target="../media/image81.sv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19.xml.rels><?xml version="1.0" encoding="UTF-8" standalone="yes"?>
<Relationships xmlns="http://schemas.openxmlformats.org/package/2006/relationships"><Relationship Id="rId8" Type="http://schemas.openxmlformats.org/officeDocument/2006/relationships/image" Target="../media/image93.svg"/><Relationship Id="rId13" Type="http://schemas.openxmlformats.org/officeDocument/2006/relationships/image" Target="../media/image98.pn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 Id="rId14" Type="http://schemas.openxmlformats.org/officeDocument/2006/relationships/image" Target="../media/image99.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8.xml"/><Relationship Id="rId5" Type="http://schemas.openxmlformats.org/officeDocument/2006/relationships/image" Target="../media/image103.svg"/><Relationship Id="rId4" Type="http://schemas.openxmlformats.org/officeDocument/2006/relationships/image" Target="../media/image102.png"/></Relationships>
</file>

<file path=ppt/slides/_rels/slide21.xml.rels><?xml version="1.0" encoding="UTF-8" standalone="yes"?>
<Relationships xmlns="http://schemas.openxmlformats.org/package/2006/relationships"><Relationship Id="rId8" Type="http://schemas.openxmlformats.org/officeDocument/2006/relationships/hyperlink" Target="https://www.treatmentactiongroup.org/publication/an-activists-guide-to-shorter-treatment-for-drug-sensitive-tuberculosis/" TargetMode="External"/><Relationship Id="rId3" Type="http://schemas.openxmlformats.org/officeDocument/2006/relationships/image" Target="../media/image105.svg"/><Relationship Id="rId7" Type="http://schemas.openxmlformats.org/officeDocument/2006/relationships/hyperlink" Target="https://www.treatmentactiongroup.org/publication/an-activists-guide-to-rifapentine-for-the-treatment-of-tb-infection/" TargetMode="External"/><Relationship Id="rId2"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108.png"/><Relationship Id="rId11" Type="http://schemas.openxmlformats.org/officeDocument/2006/relationships/hyperlink" Target="https://www.globalfundadvocatesnetwork.org/resource/advocacy-guides-to-1-4-6x24-shorter-regimens-for-tb/" TargetMode="External"/><Relationship Id="rId5" Type="http://schemas.openxmlformats.org/officeDocument/2006/relationships/image" Target="../media/image107.svg"/><Relationship Id="rId10" Type="http://schemas.openxmlformats.org/officeDocument/2006/relationships/image" Target="../media/image109.png"/><Relationship Id="rId4" Type="http://schemas.openxmlformats.org/officeDocument/2006/relationships/image" Target="../media/image106.png"/><Relationship Id="rId9" Type="http://schemas.openxmlformats.org/officeDocument/2006/relationships/hyperlink" Target="https://www.treatmentactiongroup.org/publication/an-activists-guide-to-tuberculosis-diagnostic-tools/"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5.svg"/><Relationship Id="rId7" Type="http://schemas.openxmlformats.org/officeDocument/2006/relationships/image" Target="../media/image111.png"/><Relationship Id="rId2"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7.svg"/><Relationship Id="rId4" Type="http://schemas.openxmlformats.org/officeDocument/2006/relationships/image" Target="../media/image106.png"/></Relationships>
</file>

<file path=ppt/slides/_rels/slide23.xml.rels><?xml version="1.0" encoding="UTF-8" standalone="yes"?>
<Relationships xmlns="http://schemas.openxmlformats.org/package/2006/relationships"><Relationship Id="rId8" Type="http://schemas.openxmlformats.org/officeDocument/2006/relationships/hyperlink" Target="https://www.who.int/publications/i/item/9789240063129" TargetMode="External"/><Relationship Id="rId3" Type="http://schemas.openxmlformats.org/officeDocument/2006/relationships/image" Target="../media/image113.png"/><Relationship Id="rId7" Type="http://schemas.openxmlformats.org/officeDocument/2006/relationships/image" Target="../media/image107.svg"/><Relationship Id="rId2" Type="http://schemas.openxmlformats.org/officeDocument/2006/relationships/hyperlink" Target="https://www.theglobalfund.org/media/4762/core_tuberculosis_infonote_en.pdf" TargetMode="External"/><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svg"/><Relationship Id="rId4" Type="http://schemas.openxmlformats.org/officeDocument/2006/relationships/image" Target="../media/image104.png"/><Relationship Id="rId9" Type="http://schemas.openxmlformats.org/officeDocument/2006/relationships/image" Target="../media/image1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4.xml"/><Relationship Id="rId16" Type="http://schemas.openxmlformats.org/officeDocument/2006/relationships/image" Target="../media/image30.svg"/><Relationship Id="rId1" Type="http://schemas.openxmlformats.org/officeDocument/2006/relationships/slideLayout" Target="../slideLayouts/slideLayout8.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32.svg"/><Relationship Id="rId7" Type="http://schemas.openxmlformats.org/officeDocument/2006/relationships/image" Target="../media/image36.sv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46.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CF608B9-CAD8-2519-47EF-14FD0FA2D09C}"/>
              </a:ext>
            </a:extLst>
          </p:cNvPr>
          <p:cNvSpPr/>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2DB2721-63E3-0B8B-13B8-F3AD590845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5248" y="1675400"/>
            <a:ext cx="10789920" cy="3856183"/>
          </a:xfrm>
          <a:prstGeom prst="rect">
            <a:avLst/>
          </a:prstGeom>
        </p:spPr>
      </p:pic>
      <p:sp>
        <p:nvSpPr>
          <p:cNvPr id="27" name="TextBox 26">
            <a:extLst>
              <a:ext uri="{FF2B5EF4-FFF2-40B4-BE49-F238E27FC236}">
                <a16:creationId xmlns:a16="http://schemas.microsoft.com/office/drawing/2014/main" id="{6ABA7F62-07EA-B3EA-AEF5-267AD274339D}"/>
              </a:ext>
            </a:extLst>
          </p:cNvPr>
          <p:cNvSpPr txBox="1"/>
          <p:nvPr/>
        </p:nvSpPr>
        <p:spPr>
          <a:xfrm>
            <a:off x="7509970" y="3942303"/>
            <a:ext cx="3795198" cy="1200329"/>
          </a:xfrm>
          <a:prstGeom prst="rect">
            <a:avLst/>
          </a:prstGeom>
          <a:noFill/>
        </p:spPr>
        <p:txBody>
          <a:bodyPr wrap="square" rtlCol="0">
            <a:spAutoFit/>
          </a:bodyPr>
          <a:lstStyle/>
          <a:p>
            <a:r>
              <a:rPr lang="en-US" sz="2400" b="1" dirty="0">
                <a:solidFill>
                  <a:schemeClr val="bg1"/>
                </a:solidFill>
                <a:latin typeface="+mj-lt"/>
                <a:ea typeface="Arial Black" charset="0"/>
                <a:cs typeface="Arial" panose="020B0604020202020204" pitchFamily="34" charset="0"/>
              </a:rPr>
              <a:t>A campaign to rally </a:t>
            </a:r>
            <a:br>
              <a:rPr lang="en-US" sz="2400" b="1" dirty="0">
                <a:solidFill>
                  <a:schemeClr val="bg1"/>
                </a:solidFill>
                <a:latin typeface="+mj-lt"/>
                <a:ea typeface="Arial Black" charset="0"/>
                <a:cs typeface="Arial" panose="020B0604020202020204" pitchFamily="34" charset="0"/>
              </a:rPr>
            </a:br>
            <a:r>
              <a:rPr lang="en-US" sz="2400" b="1" dirty="0">
                <a:solidFill>
                  <a:schemeClr val="bg1"/>
                </a:solidFill>
                <a:latin typeface="+mj-lt"/>
                <a:ea typeface="Arial Black" charset="0"/>
                <a:cs typeface="Arial" panose="020B0604020202020204" pitchFamily="34" charset="0"/>
              </a:rPr>
              <a:t>energy, political will &amp; funding to end TB </a:t>
            </a:r>
          </a:p>
        </p:txBody>
      </p:sp>
    </p:spTree>
    <p:extLst>
      <p:ext uri="{BB962C8B-B14F-4D97-AF65-F5344CB8AC3E}">
        <p14:creationId xmlns:p14="http://schemas.microsoft.com/office/powerpoint/2010/main" val="1719750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EC4B57B-D0FE-208C-346F-35B0FC724535}"/>
              </a:ext>
            </a:extLst>
          </p:cNvPr>
          <p:cNvGrpSpPr/>
          <p:nvPr/>
        </p:nvGrpSpPr>
        <p:grpSpPr>
          <a:xfrm>
            <a:off x="7928508" y="1134793"/>
            <a:ext cx="3988509" cy="5114696"/>
            <a:chOff x="7928508" y="1134793"/>
            <a:chExt cx="3988509" cy="5114696"/>
          </a:xfrm>
        </p:grpSpPr>
        <p:sp>
          <p:nvSpPr>
            <p:cNvPr id="53" name="Rectangle: Rounded Corners 52">
              <a:extLst>
                <a:ext uri="{FF2B5EF4-FFF2-40B4-BE49-F238E27FC236}">
                  <a16:creationId xmlns:a16="http://schemas.microsoft.com/office/drawing/2014/main" id="{1FE2CD40-7F75-046F-F5E1-2FF4F301203B}"/>
                </a:ext>
              </a:extLst>
            </p:cNvPr>
            <p:cNvSpPr/>
            <p:nvPr/>
          </p:nvSpPr>
          <p:spPr>
            <a:xfrm>
              <a:off x="8046854" y="1134793"/>
              <a:ext cx="3870163" cy="504484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A9E034E4-DD7B-6796-0EFA-AD89705FD074}"/>
                </a:ext>
              </a:extLst>
            </p:cNvPr>
            <p:cNvSpPr/>
            <p:nvPr/>
          </p:nvSpPr>
          <p:spPr>
            <a:xfrm>
              <a:off x="7977495" y="1152846"/>
              <a:ext cx="3830191" cy="5096643"/>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76A5B1-DFA2-0BE2-1CB1-4B835EABA7FB}"/>
                </a:ext>
              </a:extLst>
            </p:cNvPr>
            <p:cNvGrpSpPr/>
            <p:nvPr/>
          </p:nvGrpSpPr>
          <p:grpSpPr>
            <a:xfrm>
              <a:off x="7928508" y="3597997"/>
              <a:ext cx="91440" cy="428560"/>
              <a:chOff x="8311168" y="2917354"/>
              <a:chExt cx="91440" cy="428560"/>
            </a:xfrm>
          </p:grpSpPr>
          <p:sp>
            <p:nvSpPr>
              <p:cNvPr id="49" name="Oval 48">
                <a:extLst>
                  <a:ext uri="{FF2B5EF4-FFF2-40B4-BE49-F238E27FC236}">
                    <a16:creationId xmlns:a16="http://schemas.microsoft.com/office/drawing/2014/main" id="{8C924D3C-9B65-75D8-73A8-EB323DACD122}"/>
                  </a:ext>
                </a:extLst>
              </p:cNvPr>
              <p:cNvSpPr/>
              <p:nvPr/>
            </p:nvSpPr>
            <p:spPr>
              <a:xfrm>
                <a:off x="8334029" y="2917354"/>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E25AB1D-2293-F8AC-0826-13897A0ADAD6}"/>
                  </a:ext>
                </a:extLst>
              </p:cNvPr>
              <p:cNvSpPr/>
              <p:nvPr/>
            </p:nvSpPr>
            <p:spPr>
              <a:xfrm>
                <a:off x="8338799" y="3300195"/>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98D4BB31-46DC-0CE0-485D-7FF8889C96D5}"/>
                  </a:ext>
                </a:extLst>
              </p:cNvPr>
              <p:cNvSpPr/>
              <p:nvPr/>
            </p:nvSpPr>
            <p:spPr>
              <a:xfrm>
                <a:off x="8311168" y="3079468"/>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Oval 26">
            <a:extLst>
              <a:ext uri="{FF2B5EF4-FFF2-40B4-BE49-F238E27FC236}">
                <a16:creationId xmlns:a16="http://schemas.microsoft.com/office/drawing/2014/main" id="{3FF9386F-F3CE-4581-7189-95E9684772E9}"/>
              </a:ext>
            </a:extLst>
          </p:cNvPr>
          <p:cNvSpPr/>
          <p:nvPr/>
        </p:nvSpPr>
        <p:spPr>
          <a:xfrm>
            <a:off x="523706" y="2415071"/>
            <a:ext cx="2461654" cy="246165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DCFDE7CF-A977-2E00-6001-96C7464993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426175" y="2285641"/>
            <a:ext cx="2537871" cy="2562155"/>
          </a:xfrm>
          <a:prstGeom prst="rect">
            <a:avLst/>
          </a:prstGeom>
        </p:spPr>
      </p:pic>
      <p:sp>
        <p:nvSpPr>
          <p:cNvPr id="2" name="Rectangle 2">
            <a:extLst>
              <a:ext uri="{FF2B5EF4-FFF2-40B4-BE49-F238E27FC236}">
                <a16:creationId xmlns:a16="http://schemas.microsoft.com/office/drawing/2014/main" id="{42D7DF24-7A60-994F-4FBD-ABA606553A49}"/>
              </a:ext>
            </a:extLst>
          </p:cNvPr>
          <p:cNvSpPr txBox="1">
            <a:spLocks noChangeArrowheads="1"/>
          </p:cNvSpPr>
          <p:nvPr/>
        </p:nvSpPr>
        <p:spPr>
          <a:xfrm>
            <a:off x="432752" y="464286"/>
            <a:ext cx="8516949"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THE SCIENCE TO BACK IT UP:</a:t>
            </a:r>
            <a:br>
              <a:rPr lang="en-US" sz="3200" b="1" dirty="0">
                <a:solidFill>
                  <a:srgbClr val="FF0000"/>
                </a:solidFill>
                <a:latin typeface="Arial Black" charset="0"/>
                <a:ea typeface="Arial Black" charset="0"/>
                <a:cs typeface="Arial Black" charset="0"/>
              </a:rPr>
            </a:br>
            <a:r>
              <a:rPr lang="en-US" sz="2400" i="1" dirty="0">
                <a:latin typeface="+mn-lt"/>
                <a:ea typeface="Arial Black" charset="0"/>
                <a:cs typeface="Arial Black" charset="0"/>
              </a:rPr>
              <a:t>TB-PRACTECAL</a:t>
            </a:r>
          </a:p>
        </p:txBody>
      </p:sp>
      <p:pic>
        <p:nvPicPr>
          <p:cNvPr id="18" name="Graphic 17">
            <a:extLst>
              <a:ext uri="{FF2B5EF4-FFF2-40B4-BE49-F238E27FC236}">
                <a16:creationId xmlns:a16="http://schemas.microsoft.com/office/drawing/2014/main" id="{050CF56C-23B8-DF85-C205-898993685B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58509" y="3777397"/>
            <a:ext cx="1188720" cy="57428"/>
          </a:xfrm>
          <a:prstGeom prst="rect">
            <a:avLst/>
          </a:prstGeom>
        </p:spPr>
      </p:pic>
      <p:grpSp>
        <p:nvGrpSpPr>
          <p:cNvPr id="32" name="Group 31">
            <a:extLst>
              <a:ext uri="{FF2B5EF4-FFF2-40B4-BE49-F238E27FC236}">
                <a16:creationId xmlns:a16="http://schemas.microsoft.com/office/drawing/2014/main" id="{7F85D664-3BA7-B932-DF7A-F676F3208ED9}"/>
              </a:ext>
            </a:extLst>
          </p:cNvPr>
          <p:cNvGrpSpPr/>
          <p:nvPr/>
        </p:nvGrpSpPr>
        <p:grpSpPr>
          <a:xfrm>
            <a:off x="669824" y="5064735"/>
            <a:ext cx="2062465" cy="844068"/>
            <a:chOff x="976971" y="4922420"/>
            <a:chExt cx="2062465" cy="844068"/>
          </a:xfrm>
        </p:grpSpPr>
        <p:sp>
          <p:nvSpPr>
            <p:cNvPr id="31" name="TextBox 30">
              <a:extLst>
                <a:ext uri="{FF2B5EF4-FFF2-40B4-BE49-F238E27FC236}">
                  <a16:creationId xmlns:a16="http://schemas.microsoft.com/office/drawing/2014/main" id="{D7149691-CF15-6C0D-DE75-1E82533C10F0}"/>
                </a:ext>
              </a:extLst>
            </p:cNvPr>
            <p:cNvSpPr txBox="1"/>
            <p:nvPr/>
          </p:nvSpPr>
          <p:spPr>
            <a:xfrm>
              <a:off x="976971" y="4922420"/>
              <a:ext cx="2040688" cy="830997"/>
            </a:xfrm>
            <a:prstGeom prst="rect">
              <a:avLst/>
            </a:prstGeom>
            <a:noFill/>
          </p:spPr>
          <p:txBody>
            <a:bodyPr wrap="square" rtlCol="0">
              <a:spAutoFit/>
            </a:bodyPr>
            <a:lstStyle/>
            <a:p>
              <a:pPr algn="ctr"/>
              <a:r>
                <a:rPr lang="en-US" sz="4800" dirty="0">
                  <a:solidFill>
                    <a:schemeClr val="accent4"/>
                  </a:solidFill>
                  <a:latin typeface="+mj-lt"/>
                </a:rPr>
                <a:t>552</a:t>
              </a:r>
            </a:p>
          </p:txBody>
        </p:sp>
        <p:sp>
          <p:nvSpPr>
            <p:cNvPr id="30" name="TextBox 29">
              <a:extLst>
                <a:ext uri="{FF2B5EF4-FFF2-40B4-BE49-F238E27FC236}">
                  <a16:creationId xmlns:a16="http://schemas.microsoft.com/office/drawing/2014/main" id="{24ADD31B-652C-DCF7-095A-755FB88B50A0}"/>
                </a:ext>
              </a:extLst>
            </p:cNvPr>
            <p:cNvSpPr txBox="1"/>
            <p:nvPr/>
          </p:nvSpPr>
          <p:spPr>
            <a:xfrm>
              <a:off x="998748" y="4935491"/>
              <a:ext cx="2040688" cy="830997"/>
            </a:xfrm>
            <a:prstGeom prst="rect">
              <a:avLst/>
            </a:prstGeom>
            <a:noFill/>
          </p:spPr>
          <p:txBody>
            <a:bodyPr wrap="square" rtlCol="0">
              <a:spAutoFit/>
            </a:bodyPr>
            <a:lstStyle/>
            <a:p>
              <a:pPr algn="ctr"/>
              <a:r>
                <a:rPr lang="en-US" sz="4800" dirty="0">
                  <a:ln>
                    <a:solidFill>
                      <a:sysClr val="windowText" lastClr="000000"/>
                    </a:solidFill>
                  </a:ln>
                  <a:noFill/>
                  <a:latin typeface="+mj-lt"/>
                </a:rPr>
                <a:t>552</a:t>
              </a:r>
            </a:p>
          </p:txBody>
        </p:sp>
      </p:grpSp>
      <p:sp>
        <p:nvSpPr>
          <p:cNvPr id="33" name="TextBox 32">
            <a:extLst>
              <a:ext uri="{FF2B5EF4-FFF2-40B4-BE49-F238E27FC236}">
                <a16:creationId xmlns:a16="http://schemas.microsoft.com/office/drawing/2014/main" id="{60EF2C03-954C-2A3E-8CA7-E04F39176A98}"/>
              </a:ext>
            </a:extLst>
          </p:cNvPr>
          <p:cNvSpPr txBox="1"/>
          <p:nvPr/>
        </p:nvSpPr>
        <p:spPr>
          <a:xfrm>
            <a:off x="771385" y="5812100"/>
            <a:ext cx="1820260" cy="646331"/>
          </a:xfrm>
          <a:prstGeom prst="rect">
            <a:avLst/>
          </a:prstGeom>
          <a:noFill/>
        </p:spPr>
        <p:txBody>
          <a:bodyPr wrap="square">
            <a:spAutoFit/>
          </a:bodyPr>
          <a:lstStyle/>
          <a:p>
            <a:pPr algn="ctr">
              <a:spcAft>
                <a:spcPts val="3600"/>
              </a:spcAft>
            </a:pPr>
            <a:r>
              <a:rPr lang="en-US" sz="1800" dirty="0">
                <a:latin typeface="Arial" panose="020B0604020202020204" pitchFamily="34" charset="0"/>
                <a:cs typeface="Arial" panose="020B0604020202020204" pitchFamily="34" charset="0"/>
              </a:rPr>
              <a:t>participants randomized</a:t>
            </a:r>
          </a:p>
        </p:txBody>
      </p:sp>
      <p:sp>
        <p:nvSpPr>
          <p:cNvPr id="45" name="TextBox 44">
            <a:extLst>
              <a:ext uri="{FF2B5EF4-FFF2-40B4-BE49-F238E27FC236}">
                <a16:creationId xmlns:a16="http://schemas.microsoft.com/office/drawing/2014/main" id="{6CB67C86-0CA6-CAA6-ECE0-5C7D2A49D8C8}"/>
              </a:ext>
            </a:extLst>
          </p:cNvPr>
          <p:cNvSpPr txBox="1"/>
          <p:nvPr/>
        </p:nvSpPr>
        <p:spPr>
          <a:xfrm>
            <a:off x="8176351" y="1470658"/>
            <a:ext cx="3526975" cy="4154984"/>
          </a:xfrm>
          <a:prstGeom prst="rect">
            <a:avLst/>
          </a:prstGeom>
          <a:noFill/>
        </p:spPr>
        <p:txBody>
          <a:bodyPr wrap="square" rtlCol="0">
            <a:spAutoFit/>
          </a:bodyPr>
          <a:lstStyle/>
          <a:p>
            <a:pPr>
              <a:spcAft>
                <a:spcPts val="1800"/>
              </a:spcAft>
            </a:pPr>
            <a:r>
              <a:rPr lang="en-US" b="1" dirty="0">
                <a:solidFill>
                  <a:schemeClr val="bg1"/>
                </a:solidFill>
                <a:latin typeface="+mj-lt"/>
                <a:cs typeface="Arial" panose="020B0604020202020204" pitchFamily="34" charset="0"/>
              </a:rPr>
              <a:t>After 1 year of </a:t>
            </a:r>
            <a:br>
              <a:rPr lang="en-US" b="1" dirty="0">
                <a:solidFill>
                  <a:schemeClr val="bg1"/>
                </a:solidFill>
                <a:latin typeface="+mj-lt"/>
                <a:cs typeface="Arial" panose="020B0604020202020204" pitchFamily="34" charset="0"/>
              </a:rPr>
            </a:br>
            <a:r>
              <a:rPr lang="en-US" b="1" dirty="0">
                <a:solidFill>
                  <a:schemeClr val="bg1"/>
                </a:solidFill>
                <a:latin typeface="+mj-lt"/>
                <a:cs typeface="Arial" panose="020B0604020202020204" pitchFamily="34" charset="0"/>
              </a:rPr>
              <a:t>follow-up…</a:t>
            </a:r>
          </a:p>
          <a:p>
            <a:pPr>
              <a:spcAft>
                <a:spcPts val="1800"/>
              </a:spcAft>
            </a:pPr>
            <a:r>
              <a:rPr lang="en-US" sz="1800" dirty="0">
                <a:solidFill>
                  <a:schemeClr val="bg1"/>
                </a:solidFill>
                <a:latin typeface="Arial" panose="020B0604020202020204" pitchFamily="34" charset="0"/>
                <a:cs typeface="Arial" panose="020B0604020202020204" pitchFamily="34" charset="0"/>
              </a:rPr>
              <a:t>The six-month </a:t>
            </a:r>
            <a:r>
              <a:rPr lang="en-US" sz="1800" dirty="0" err="1">
                <a:solidFill>
                  <a:schemeClr val="bg1"/>
                </a:solidFill>
                <a:latin typeface="Arial" panose="020B0604020202020204" pitchFamily="34" charset="0"/>
                <a:cs typeface="Arial" panose="020B0604020202020204" pitchFamily="34" charset="0"/>
              </a:rPr>
              <a:t>BPaLM</a:t>
            </a:r>
            <a:r>
              <a:rPr lang="en-US" sz="1800" dirty="0">
                <a:solidFill>
                  <a:schemeClr val="bg1"/>
                </a:solidFill>
                <a:latin typeface="Arial" panose="020B0604020202020204" pitchFamily="34" charset="0"/>
                <a:cs typeface="Arial" panose="020B0604020202020204" pitchFamily="34" charset="0"/>
              </a:rPr>
              <a:t> regimen showed favorable efficacy compared to the longer regimens in the control arm – 89% vs. 52% cure rate. </a:t>
            </a:r>
          </a:p>
          <a:p>
            <a:pPr>
              <a:spcAft>
                <a:spcPts val="1800"/>
              </a:spcAft>
            </a:pPr>
            <a:r>
              <a:rPr lang="en-US" sz="1800" dirty="0">
                <a:solidFill>
                  <a:schemeClr val="bg1"/>
                </a:solidFill>
                <a:latin typeface="Arial" panose="020B0604020202020204" pitchFamily="34" charset="0"/>
                <a:cs typeface="Arial" panose="020B0604020202020204" pitchFamily="34" charset="0"/>
              </a:rPr>
              <a:t>The six-month regimen also showed favorable safety – 80% of participants avoided any major side effects in the </a:t>
            </a:r>
            <a:r>
              <a:rPr lang="en-US" sz="1800" dirty="0" err="1">
                <a:solidFill>
                  <a:schemeClr val="bg1"/>
                </a:solidFill>
                <a:latin typeface="Arial" panose="020B0604020202020204" pitchFamily="34" charset="0"/>
                <a:cs typeface="Arial" panose="020B0604020202020204" pitchFamily="34" charset="0"/>
              </a:rPr>
              <a:t>BPaLM</a:t>
            </a:r>
            <a:r>
              <a:rPr lang="en-US" sz="1800" dirty="0">
                <a:solidFill>
                  <a:schemeClr val="bg1"/>
                </a:solidFill>
                <a:latin typeface="Arial" panose="020B0604020202020204" pitchFamily="34" charset="0"/>
                <a:cs typeface="Arial" panose="020B0604020202020204" pitchFamily="34" charset="0"/>
              </a:rPr>
              <a:t> arm compared to 40% in the control group. </a:t>
            </a:r>
          </a:p>
        </p:txBody>
      </p:sp>
      <p:sp>
        <p:nvSpPr>
          <p:cNvPr id="54" name="TextBox 53">
            <a:extLst>
              <a:ext uri="{FF2B5EF4-FFF2-40B4-BE49-F238E27FC236}">
                <a16:creationId xmlns:a16="http://schemas.microsoft.com/office/drawing/2014/main" id="{1B8A1CE6-11F9-8C07-CEA0-7B28B589FA28}"/>
              </a:ext>
            </a:extLst>
          </p:cNvPr>
          <p:cNvSpPr txBox="1"/>
          <p:nvPr/>
        </p:nvSpPr>
        <p:spPr>
          <a:xfrm>
            <a:off x="7439331" y="6570597"/>
            <a:ext cx="4629743" cy="200055"/>
          </a:xfrm>
          <a:prstGeom prst="rect">
            <a:avLst/>
          </a:prstGeom>
          <a:noFill/>
        </p:spPr>
        <p:txBody>
          <a:bodyPr wrap="square" rtlCol="0">
            <a:spAutoFit/>
          </a:bodyPr>
          <a:lstStyle/>
          <a:p>
            <a:pPr algn="r"/>
            <a:r>
              <a:rPr lang="en-US" sz="700" dirty="0">
                <a:cs typeface="Gotham Book" pitchFamily="50" charset="0"/>
              </a:rPr>
              <a:t>B = </a:t>
            </a:r>
            <a:r>
              <a:rPr lang="en-US" sz="700" dirty="0" err="1">
                <a:cs typeface="Gotham Book" pitchFamily="50" charset="0"/>
              </a:rPr>
              <a:t>bedaquiline</a:t>
            </a:r>
            <a:r>
              <a:rPr lang="en-US" sz="700" dirty="0">
                <a:cs typeface="Gotham Book" pitchFamily="50" charset="0"/>
              </a:rPr>
              <a:t> | Pa = </a:t>
            </a:r>
            <a:r>
              <a:rPr lang="en-US" sz="700" dirty="0" err="1">
                <a:cs typeface="Gotham Book" pitchFamily="50" charset="0"/>
              </a:rPr>
              <a:t>pretomanid</a:t>
            </a:r>
            <a:r>
              <a:rPr lang="en-US" sz="700" dirty="0">
                <a:cs typeface="Gotham Book" pitchFamily="50" charset="0"/>
              </a:rPr>
              <a:t> | L = linezolid | M = moxifloxacin | C = clofazimine</a:t>
            </a:r>
          </a:p>
        </p:txBody>
      </p:sp>
      <p:pic>
        <p:nvPicPr>
          <p:cNvPr id="21" name="Graphic 20">
            <a:extLst>
              <a:ext uri="{FF2B5EF4-FFF2-40B4-BE49-F238E27FC236}">
                <a16:creationId xmlns:a16="http://schemas.microsoft.com/office/drawing/2014/main" id="{23E10935-BBC2-05FC-694D-46D6AA1838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010850">
            <a:off x="3131089" y="3383571"/>
            <a:ext cx="1374711" cy="66413"/>
          </a:xfrm>
          <a:prstGeom prst="rect">
            <a:avLst/>
          </a:prstGeom>
        </p:spPr>
      </p:pic>
      <p:pic>
        <p:nvPicPr>
          <p:cNvPr id="34" name="Graphic 33">
            <a:extLst>
              <a:ext uri="{FF2B5EF4-FFF2-40B4-BE49-F238E27FC236}">
                <a16:creationId xmlns:a16="http://schemas.microsoft.com/office/drawing/2014/main" id="{38E11596-6611-FCD1-3D43-90CF0E0AED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52428" flipV="1">
            <a:off x="2324630" y="4537479"/>
            <a:ext cx="1374711" cy="66413"/>
          </a:xfrm>
          <a:prstGeom prst="rect">
            <a:avLst/>
          </a:prstGeom>
        </p:spPr>
      </p:pic>
      <p:pic>
        <p:nvPicPr>
          <p:cNvPr id="4" name="Graphic 3">
            <a:extLst>
              <a:ext uri="{FF2B5EF4-FFF2-40B4-BE49-F238E27FC236}">
                <a16:creationId xmlns:a16="http://schemas.microsoft.com/office/drawing/2014/main" id="{8AF4F94B-DFC6-B875-957A-D9512C7953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658223">
            <a:off x="2332156" y="2871426"/>
            <a:ext cx="1374711" cy="66413"/>
          </a:xfrm>
          <a:prstGeom prst="rect">
            <a:avLst/>
          </a:prstGeom>
        </p:spPr>
      </p:pic>
      <p:grpSp>
        <p:nvGrpSpPr>
          <p:cNvPr id="60" name="Group 59">
            <a:extLst>
              <a:ext uri="{FF2B5EF4-FFF2-40B4-BE49-F238E27FC236}">
                <a16:creationId xmlns:a16="http://schemas.microsoft.com/office/drawing/2014/main" id="{EC860A2A-794A-DAA2-F8A1-349220FE9C54}"/>
              </a:ext>
            </a:extLst>
          </p:cNvPr>
          <p:cNvGrpSpPr/>
          <p:nvPr/>
        </p:nvGrpSpPr>
        <p:grpSpPr>
          <a:xfrm>
            <a:off x="3667614" y="4939795"/>
            <a:ext cx="1656190" cy="1671424"/>
            <a:chOff x="3667614" y="4939795"/>
            <a:chExt cx="1656190" cy="1671424"/>
          </a:xfrm>
        </p:grpSpPr>
        <p:sp>
          <p:nvSpPr>
            <p:cNvPr id="12" name="Oval 11">
              <a:extLst>
                <a:ext uri="{FF2B5EF4-FFF2-40B4-BE49-F238E27FC236}">
                  <a16:creationId xmlns:a16="http://schemas.microsoft.com/office/drawing/2014/main" id="{74943ACC-AE21-423A-702E-B943409B9A69}"/>
                </a:ext>
              </a:extLst>
            </p:cNvPr>
            <p:cNvSpPr/>
            <p:nvPr/>
          </p:nvSpPr>
          <p:spPr>
            <a:xfrm>
              <a:off x="3824963" y="4939795"/>
              <a:ext cx="1480975" cy="148097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20000"/>
                    <a:lumOff val="80000"/>
                  </a:schemeClr>
                </a:solidFill>
              </a:endParaRPr>
            </a:p>
          </p:txBody>
        </p:sp>
        <p:pic>
          <p:nvPicPr>
            <p:cNvPr id="13" name="Graphic 12">
              <a:extLst>
                <a:ext uri="{FF2B5EF4-FFF2-40B4-BE49-F238E27FC236}">
                  <a16:creationId xmlns:a16="http://schemas.microsoft.com/office/drawing/2014/main" id="{7F6D9BA2-F980-01F3-167A-68A320CC71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015123">
              <a:off x="3660030" y="4995852"/>
              <a:ext cx="1622951" cy="1607784"/>
            </a:xfrm>
            <a:prstGeom prst="rect">
              <a:avLst/>
            </a:prstGeom>
          </p:spPr>
        </p:pic>
        <p:sp>
          <p:nvSpPr>
            <p:cNvPr id="15" name="TextBox 14">
              <a:extLst>
                <a:ext uri="{FF2B5EF4-FFF2-40B4-BE49-F238E27FC236}">
                  <a16:creationId xmlns:a16="http://schemas.microsoft.com/office/drawing/2014/main" id="{09895DDC-526B-B7CC-99D7-91FE476B4746}"/>
                </a:ext>
              </a:extLst>
            </p:cNvPr>
            <p:cNvSpPr txBox="1"/>
            <p:nvPr/>
          </p:nvSpPr>
          <p:spPr>
            <a:xfrm>
              <a:off x="3700853" y="5303324"/>
              <a:ext cx="1622951" cy="830997"/>
            </a:xfrm>
            <a:prstGeom prst="rect">
              <a:avLst/>
            </a:prstGeom>
            <a:noFill/>
          </p:spPr>
          <p:txBody>
            <a:bodyPr wrap="square" rtlCol="0">
              <a:spAutoFit/>
            </a:bodyPr>
            <a:lstStyle/>
            <a:p>
              <a:pPr algn="ctr"/>
              <a:r>
                <a:rPr lang="en-US" sz="1600" dirty="0">
                  <a:solidFill>
                    <a:schemeClr val="accent4"/>
                  </a:solidFill>
                  <a:latin typeface="+mj-lt"/>
                </a:rPr>
                <a:t>9-12- and </a:t>
              </a:r>
              <a:br>
                <a:rPr lang="en-US" sz="1600" dirty="0">
                  <a:solidFill>
                    <a:schemeClr val="accent4"/>
                  </a:solidFill>
                  <a:latin typeface="+mj-lt"/>
                </a:rPr>
              </a:br>
              <a:r>
                <a:rPr lang="en-US" sz="1600" dirty="0">
                  <a:solidFill>
                    <a:schemeClr val="accent4"/>
                  </a:solidFill>
                  <a:latin typeface="+mj-lt"/>
                </a:rPr>
                <a:t>18-20-month regimens</a:t>
              </a:r>
            </a:p>
          </p:txBody>
        </p:sp>
      </p:grpSp>
      <p:pic>
        <p:nvPicPr>
          <p:cNvPr id="29" name="Graphic 28">
            <a:extLst>
              <a:ext uri="{FF2B5EF4-FFF2-40B4-BE49-F238E27FC236}">
                <a16:creationId xmlns:a16="http://schemas.microsoft.com/office/drawing/2014/main" id="{DBB2E050-5331-BF4D-A5E3-57B80BAB3C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89150" flipV="1">
            <a:off x="3120964" y="4038596"/>
            <a:ext cx="1374711" cy="66413"/>
          </a:xfrm>
          <a:prstGeom prst="rect">
            <a:avLst/>
          </a:prstGeom>
        </p:spPr>
      </p:pic>
      <p:pic>
        <p:nvPicPr>
          <p:cNvPr id="36" name="Graphic 35">
            <a:extLst>
              <a:ext uri="{FF2B5EF4-FFF2-40B4-BE49-F238E27FC236}">
                <a16:creationId xmlns:a16="http://schemas.microsoft.com/office/drawing/2014/main" id="{08274558-F6B7-4128-E5F4-C8616B88B03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6267" y="3120142"/>
            <a:ext cx="1333500" cy="1162050"/>
          </a:xfrm>
          <a:prstGeom prst="rect">
            <a:avLst/>
          </a:prstGeom>
        </p:spPr>
      </p:pic>
      <p:grpSp>
        <p:nvGrpSpPr>
          <p:cNvPr id="61" name="Group 60">
            <a:extLst>
              <a:ext uri="{FF2B5EF4-FFF2-40B4-BE49-F238E27FC236}">
                <a16:creationId xmlns:a16="http://schemas.microsoft.com/office/drawing/2014/main" id="{95F62678-7538-FF94-9A8D-1D57C58E3B9D}"/>
              </a:ext>
            </a:extLst>
          </p:cNvPr>
          <p:cNvGrpSpPr/>
          <p:nvPr/>
        </p:nvGrpSpPr>
        <p:grpSpPr>
          <a:xfrm>
            <a:off x="3485512" y="1245368"/>
            <a:ext cx="2062465" cy="1671424"/>
            <a:chOff x="3485512" y="1245368"/>
            <a:chExt cx="2062465" cy="1671424"/>
          </a:xfrm>
        </p:grpSpPr>
        <p:sp>
          <p:nvSpPr>
            <p:cNvPr id="43" name="Oval 42">
              <a:extLst>
                <a:ext uri="{FF2B5EF4-FFF2-40B4-BE49-F238E27FC236}">
                  <a16:creationId xmlns:a16="http://schemas.microsoft.com/office/drawing/2014/main" id="{5CFB11A4-2C12-4FA2-8FB2-6F3367DF8367}"/>
                </a:ext>
              </a:extLst>
            </p:cNvPr>
            <p:cNvSpPr/>
            <p:nvPr/>
          </p:nvSpPr>
          <p:spPr>
            <a:xfrm>
              <a:off x="3792287" y="1245368"/>
              <a:ext cx="1480975" cy="148097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20000"/>
                    <a:lumOff val="80000"/>
                  </a:schemeClr>
                </a:solidFill>
              </a:endParaRPr>
            </a:p>
          </p:txBody>
        </p:sp>
        <p:pic>
          <p:nvPicPr>
            <p:cNvPr id="19" name="Graphic 18">
              <a:extLst>
                <a:ext uri="{FF2B5EF4-FFF2-40B4-BE49-F238E27FC236}">
                  <a16:creationId xmlns:a16="http://schemas.microsoft.com/office/drawing/2014/main" id="{C53C78F8-7C10-6B27-22DE-4E45A96B89F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015123">
              <a:off x="3627354" y="1301425"/>
              <a:ext cx="1622951" cy="1607784"/>
            </a:xfrm>
            <a:prstGeom prst="rect">
              <a:avLst/>
            </a:prstGeom>
          </p:spPr>
        </p:pic>
        <p:grpSp>
          <p:nvGrpSpPr>
            <p:cNvPr id="37" name="Group 36">
              <a:extLst>
                <a:ext uri="{FF2B5EF4-FFF2-40B4-BE49-F238E27FC236}">
                  <a16:creationId xmlns:a16="http://schemas.microsoft.com/office/drawing/2014/main" id="{0F1E4187-F1D3-3330-A55A-57E246F92743}"/>
                </a:ext>
              </a:extLst>
            </p:cNvPr>
            <p:cNvGrpSpPr/>
            <p:nvPr/>
          </p:nvGrpSpPr>
          <p:grpSpPr>
            <a:xfrm>
              <a:off x="3485512" y="1835738"/>
              <a:ext cx="2062465" cy="474736"/>
              <a:chOff x="976971" y="4922420"/>
              <a:chExt cx="2062465" cy="474736"/>
            </a:xfrm>
          </p:grpSpPr>
          <p:sp>
            <p:nvSpPr>
              <p:cNvPr id="41" name="TextBox 40">
                <a:extLst>
                  <a:ext uri="{FF2B5EF4-FFF2-40B4-BE49-F238E27FC236}">
                    <a16:creationId xmlns:a16="http://schemas.microsoft.com/office/drawing/2014/main" id="{8EBCAA8C-DFAF-BD4A-9683-0D6CF94C4B38}"/>
                  </a:ext>
                </a:extLst>
              </p:cNvPr>
              <p:cNvSpPr txBox="1"/>
              <p:nvPr/>
            </p:nvSpPr>
            <p:spPr>
              <a:xfrm>
                <a:off x="976971" y="4922420"/>
                <a:ext cx="2040688" cy="461665"/>
              </a:xfrm>
              <a:prstGeom prst="rect">
                <a:avLst/>
              </a:prstGeom>
              <a:noFill/>
            </p:spPr>
            <p:txBody>
              <a:bodyPr wrap="square" rtlCol="0">
                <a:spAutoFit/>
              </a:bodyPr>
              <a:lstStyle/>
              <a:p>
                <a:pPr algn="ctr"/>
                <a:r>
                  <a:rPr lang="en-US" sz="2400" dirty="0">
                    <a:solidFill>
                      <a:schemeClr val="accent4"/>
                    </a:solidFill>
                    <a:latin typeface="+mj-lt"/>
                  </a:rPr>
                  <a:t>6BPaLM</a:t>
                </a:r>
              </a:p>
            </p:txBody>
          </p:sp>
          <p:sp>
            <p:nvSpPr>
              <p:cNvPr id="42" name="TextBox 41">
                <a:extLst>
                  <a:ext uri="{FF2B5EF4-FFF2-40B4-BE49-F238E27FC236}">
                    <a16:creationId xmlns:a16="http://schemas.microsoft.com/office/drawing/2014/main" id="{3E1257BB-BF30-F5D3-2EF5-EF1AD36FCA73}"/>
                  </a:ext>
                </a:extLst>
              </p:cNvPr>
              <p:cNvSpPr txBox="1"/>
              <p:nvPr/>
            </p:nvSpPr>
            <p:spPr>
              <a:xfrm>
                <a:off x="998748" y="4935491"/>
                <a:ext cx="2040688" cy="461665"/>
              </a:xfrm>
              <a:prstGeom prst="rect">
                <a:avLst/>
              </a:prstGeom>
              <a:noFill/>
            </p:spPr>
            <p:txBody>
              <a:bodyPr wrap="square" rtlCol="0">
                <a:spAutoFit/>
              </a:bodyPr>
              <a:lstStyle/>
              <a:p>
                <a:pPr algn="ctr"/>
                <a:r>
                  <a:rPr lang="en-US" sz="2400" dirty="0">
                    <a:ln>
                      <a:solidFill>
                        <a:sysClr val="windowText" lastClr="000000"/>
                      </a:solidFill>
                    </a:ln>
                    <a:noFill/>
                    <a:latin typeface="+mj-lt"/>
                  </a:rPr>
                  <a:t>6BPaLM</a:t>
                </a:r>
              </a:p>
            </p:txBody>
          </p:sp>
        </p:grpSp>
      </p:grpSp>
      <p:grpSp>
        <p:nvGrpSpPr>
          <p:cNvPr id="58" name="Group 57">
            <a:extLst>
              <a:ext uri="{FF2B5EF4-FFF2-40B4-BE49-F238E27FC236}">
                <a16:creationId xmlns:a16="http://schemas.microsoft.com/office/drawing/2014/main" id="{62D0BDE1-F80A-7F50-FE0E-7FF07764A24F}"/>
              </a:ext>
            </a:extLst>
          </p:cNvPr>
          <p:cNvGrpSpPr/>
          <p:nvPr/>
        </p:nvGrpSpPr>
        <p:grpSpPr>
          <a:xfrm>
            <a:off x="4848568" y="2123827"/>
            <a:ext cx="2062465" cy="1645034"/>
            <a:chOff x="4848568" y="2123827"/>
            <a:chExt cx="2062465" cy="1645034"/>
          </a:xfrm>
        </p:grpSpPr>
        <p:grpSp>
          <p:nvGrpSpPr>
            <p:cNvPr id="57" name="Group 56">
              <a:extLst>
                <a:ext uri="{FF2B5EF4-FFF2-40B4-BE49-F238E27FC236}">
                  <a16:creationId xmlns:a16="http://schemas.microsoft.com/office/drawing/2014/main" id="{0AAFDD35-62FE-3D0E-BF05-F3397EE279E0}"/>
                </a:ext>
              </a:extLst>
            </p:cNvPr>
            <p:cNvGrpSpPr/>
            <p:nvPr/>
          </p:nvGrpSpPr>
          <p:grpSpPr>
            <a:xfrm>
              <a:off x="5121922" y="2123827"/>
              <a:ext cx="1628415" cy="1645034"/>
              <a:chOff x="5121922" y="2009525"/>
              <a:chExt cx="1628415" cy="1645034"/>
            </a:xfrm>
          </p:grpSpPr>
          <p:sp>
            <p:nvSpPr>
              <p:cNvPr id="44" name="Oval 43">
                <a:extLst>
                  <a:ext uri="{FF2B5EF4-FFF2-40B4-BE49-F238E27FC236}">
                    <a16:creationId xmlns:a16="http://schemas.microsoft.com/office/drawing/2014/main" id="{F774B4D8-8FC3-E06C-4AAC-98DC7983B5E6}"/>
                  </a:ext>
                </a:extLst>
              </p:cNvPr>
              <p:cNvSpPr/>
              <p:nvPr/>
            </p:nvSpPr>
            <p:spPr>
              <a:xfrm>
                <a:off x="5121922" y="2009525"/>
                <a:ext cx="1480975" cy="148097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510B80A7-D451-324A-523C-AE2086579DD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27386" y="2046775"/>
                <a:ext cx="1622951" cy="1607784"/>
              </a:xfrm>
              <a:prstGeom prst="rect">
                <a:avLst/>
              </a:prstGeom>
            </p:spPr>
          </p:pic>
        </p:grpSp>
        <p:grpSp>
          <p:nvGrpSpPr>
            <p:cNvPr id="38" name="Group 37">
              <a:extLst>
                <a:ext uri="{FF2B5EF4-FFF2-40B4-BE49-F238E27FC236}">
                  <a16:creationId xmlns:a16="http://schemas.microsoft.com/office/drawing/2014/main" id="{B391ECF3-7C20-965A-8AFB-B6F0B69511BF}"/>
                </a:ext>
              </a:extLst>
            </p:cNvPr>
            <p:cNvGrpSpPr/>
            <p:nvPr/>
          </p:nvGrpSpPr>
          <p:grpSpPr>
            <a:xfrm>
              <a:off x="4848568" y="2708851"/>
              <a:ext cx="2062465" cy="474736"/>
              <a:chOff x="976971" y="4922420"/>
              <a:chExt cx="2062465" cy="474736"/>
            </a:xfrm>
          </p:grpSpPr>
          <p:sp>
            <p:nvSpPr>
              <p:cNvPr id="39" name="TextBox 38">
                <a:extLst>
                  <a:ext uri="{FF2B5EF4-FFF2-40B4-BE49-F238E27FC236}">
                    <a16:creationId xmlns:a16="http://schemas.microsoft.com/office/drawing/2014/main" id="{7A7CD74C-93B8-6144-8169-0463E016F9A0}"/>
                  </a:ext>
                </a:extLst>
              </p:cNvPr>
              <p:cNvSpPr txBox="1"/>
              <p:nvPr/>
            </p:nvSpPr>
            <p:spPr>
              <a:xfrm>
                <a:off x="976971" y="4922420"/>
                <a:ext cx="2040688" cy="461665"/>
              </a:xfrm>
              <a:prstGeom prst="rect">
                <a:avLst/>
              </a:prstGeom>
              <a:noFill/>
            </p:spPr>
            <p:txBody>
              <a:bodyPr wrap="square" rtlCol="0">
                <a:spAutoFit/>
              </a:bodyPr>
              <a:lstStyle/>
              <a:p>
                <a:pPr algn="ctr"/>
                <a:r>
                  <a:rPr lang="en-US" sz="2400" dirty="0">
                    <a:solidFill>
                      <a:schemeClr val="accent4"/>
                    </a:solidFill>
                    <a:latin typeface="+mj-lt"/>
                  </a:rPr>
                  <a:t>6BPaLC</a:t>
                </a:r>
              </a:p>
            </p:txBody>
          </p:sp>
          <p:sp>
            <p:nvSpPr>
              <p:cNvPr id="40" name="TextBox 39">
                <a:extLst>
                  <a:ext uri="{FF2B5EF4-FFF2-40B4-BE49-F238E27FC236}">
                    <a16:creationId xmlns:a16="http://schemas.microsoft.com/office/drawing/2014/main" id="{43A514D9-7843-C9D0-E446-D098F68B1683}"/>
                  </a:ext>
                </a:extLst>
              </p:cNvPr>
              <p:cNvSpPr txBox="1"/>
              <p:nvPr/>
            </p:nvSpPr>
            <p:spPr>
              <a:xfrm>
                <a:off x="998748" y="4935491"/>
                <a:ext cx="2040688" cy="461665"/>
              </a:xfrm>
              <a:prstGeom prst="rect">
                <a:avLst/>
              </a:prstGeom>
              <a:noFill/>
            </p:spPr>
            <p:txBody>
              <a:bodyPr wrap="square" rtlCol="0">
                <a:spAutoFit/>
              </a:bodyPr>
              <a:lstStyle/>
              <a:p>
                <a:pPr algn="ctr"/>
                <a:r>
                  <a:rPr lang="en-US" sz="2400" dirty="0">
                    <a:ln>
                      <a:solidFill>
                        <a:sysClr val="windowText" lastClr="000000"/>
                      </a:solidFill>
                    </a:ln>
                    <a:noFill/>
                    <a:latin typeface="+mj-lt"/>
                  </a:rPr>
                  <a:t>6BPaLC</a:t>
                </a:r>
              </a:p>
            </p:txBody>
          </p:sp>
        </p:grpSp>
      </p:grpSp>
      <p:grpSp>
        <p:nvGrpSpPr>
          <p:cNvPr id="59" name="Group 58">
            <a:extLst>
              <a:ext uri="{FF2B5EF4-FFF2-40B4-BE49-F238E27FC236}">
                <a16:creationId xmlns:a16="http://schemas.microsoft.com/office/drawing/2014/main" id="{758A0E75-B0E8-9311-8E43-AFA20F463020}"/>
              </a:ext>
            </a:extLst>
          </p:cNvPr>
          <p:cNvGrpSpPr/>
          <p:nvPr/>
        </p:nvGrpSpPr>
        <p:grpSpPr>
          <a:xfrm>
            <a:off x="4780344" y="3837013"/>
            <a:ext cx="2062465" cy="1637981"/>
            <a:chOff x="4780344" y="3837013"/>
            <a:chExt cx="2062465" cy="1637981"/>
          </a:xfrm>
        </p:grpSpPr>
        <p:sp>
          <p:nvSpPr>
            <p:cNvPr id="5" name="Oval 4">
              <a:extLst>
                <a:ext uri="{FF2B5EF4-FFF2-40B4-BE49-F238E27FC236}">
                  <a16:creationId xmlns:a16="http://schemas.microsoft.com/office/drawing/2014/main" id="{EFD1AB94-B239-0151-7344-75AC0697CB16}"/>
                </a:ext>
              </a:extLst>
            </p:cNvPr>
            <p:cNvSpPr/>
            <p:nvPr/>
          </p:nvSpPr>
          <p:spPr>
            <a:xfrm>
              <a:off x="5071090" y="3837013"/>
              <a:ext cx="1480975" cy="148097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a:extLst>
                <a:ext uri="{FF2B5EF4-FFF2-40B4-BE49-F238E27FC236}">
                  <a16:creationId xmlns:a16="http://schemas.microsoft.com/office/drawing/2014/main" id="{97A5D0DD-DEA6-1516-0CC9-5D4D2F6BD70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3525225">
              <a:off x="4952835" y="3859627"/>
              <a:ext cx="1622951" cy="1607784"/>
            </a:xfrm>
            <a:prstGeom prst="rect">
              <a:avLst/>
            </a:prstGeom>
          </p:spPr>
        </p:pic>
        <p:grpSp>
          <p:nvGrpSpPr>
            <p:cNvPr id="47" name="Group 46">
              <a:extLst>
                <a:ext uri="{FF2B5EF4-FFF2-40B4-BE49-F238E27FC236}">
                  <a16:creationId xmlns:a16="http://schemas.microsoft.com/office/drawing/2014/main" id="{7086DD73-B827-C5B0-12B4-6291945A474F}"/>
                </a:ext>
              </a:extLst>
            </p:cNvPr>
            <p:cNvGrpSpPr/>
            <p:nvPr/>
          </p:nvGrpSpPr>
          <p:grpSpPr>
            <a:xfrm>
              <a:off x="4780344" y="4346000"/>
              <a:ext cx="2062465" cy="474736"/>
              <a:chOff x="976971" y="4922420"/>
              <a:chExt cx="2062465" cy="474736"/>
            </a:xfrm>
          </p:grpSpPr>
          <p:sp>
            <p:nvSpPr>
              <p:cNvPr id="48" name="TextBox 47">
                <a:extLst>
                  <a:ext uri="{FF2B5EF4-FFF2-40B4-BE49-F238E27FC236}">
                    <a16:creationId xmlns:a16="http://schemas.microsoft.com/office/drawing/2014/main" id="{31EA14A4-5393-6908-1C6B-A8F7B65B2544}"/>
                  </a:ext>
                </a:extLst>
              </p:cNvPr>
              <p:cNvSpPr txBox="1"/>
              <p:nvPr/>
            </p:nvSpPr>
            <p:spPr>
              <a:xfrm>
                <a:off x="976971" y="4922420"/>
                <a:ext cx="2040688" cy="461665"/>
              </a:xfrm>
              <a:prstGeom prst="rect">
                <a:avLst/>
              </a:prstGeom>
              <a:noFill/>
            </p:spPr>
            <p:txBody>
              <a:bodyPr wrap="square" rtlCol="0">
                <a:spAutoFit/>
              </a:bodyPr>
              <a:lstStyle/>
              <a:p>
                <a:pPr algn="ctr"/>
                <a:r>
                  <a:rPr lang="en-US" sz="2400" dirty="0">
                    <a:solidFill>
                      <a:schemeClr val="accent4"/>
                    </a:solidFill>
                    <a:latin typeface="+mj-lt"/>
                  </a:rPr>
                  <a:t>6BPaL</a:t>
                </a:r>
              </a:p>
            </p:txBody>
          </p:sp>
          <p:sp>
            <p:nvSpPr>
              <p:cNvPr id="55" name="TextBox 54">
                <a:extLst>
                  <a:ext uri="{FF2B5EF4-FFF2-40B4-BE49-F238E27FC236}">
                    <a16:creationId xmlns:a16="http://schemas.microsoft.com/office/drawing/2014/main" id="{37109356-122A-4E8C-A62D-8FE80E906A21}"/>
                  </a:ext>
                </a:extLst>
              </p:cNvPr>
              <p:cNvSpPr txBox="1"/>
              <p:nvPr/>
            </p:nvSpPr>
            <p:spPr>
              <a:xfrm>
                <a:off x="998748" y="4935491"/>
                <a:ext cx="2040688" cy="461665"/>
              </a:xfrm>
              <a:prstGeom prst="rect">
                <a:avLst/>
              </a:prstGeom>
              <a:noFill/>
            </p:spPr>
            <p:txBody>
              <a:bodyPr wrap="square" rtlCol="0">
                <a:spAutoFit/>
              </a:bodyPr>
              <a:lstStyle/>
              <a:p>
                <a:pPr algn="ctr"/>
                <a:r>
                  <a:rPr lang="en-US" sz="2400" dirty="0">
                    <a:ln>
                      <a:solidFill>
                        <a:sysClr val="windowText" lastClr="000000"/>
                      </a:solidFill>
                    </a:ln>
                    <a:noFill/>
                    <a:latin typeface="+mj-lt"/>
                  </a:rPr>
                  <a:t>6BPaL</a:t>
                </a:r>
              </a:p>
            </p:txBody>
          </p:sp>
        </p:grpSp>
      </p:grpSp>
      <p:sp>
        <p:nvSpPr>
          <p:cNvPr id="6" name="TextBox 5">
            <a:extLst>
              <a:ext uri="{FF2B5EF4-FFF2-40B4-BE49-F238E27FC236}">
                <a16:creationId xmlns:a16="http://schemas.microsoft.com/office/drawing/2014/main" id="{113FAC07-71E2-4BC6-8999-EB70502B5226}"/>
              </a:ext>
            </a:extLst>
          </p:cNvPr>
          <p:cNvSpPr txBox="1"/>
          <p:nvPr/>
        </p:nvSpPr>
        <p:spPr>
          <a:xfrm>
            <a:off x="3839881" y="2186547"/>
            <a:ext cx="1247361" cy="369332"/>
          </a:xfrm>
          <a:prstGeom prst="rect">
            <a:avLst/>
          </a:prstGeom>
          <a:noFill/>
        </p:spPr>
        <p:txBody>
          <a:bodyPr wrap="square" rtlCol="0">
            <a:spAutoFit/>
          </a:bodyPr>
          <a:lstStyle/>
          <a:p>
            <a:pPr algn="ctr"/>
            <a:r>
              <a:rPr lang="en-US" dirty="0"/>
              <a:t>600mg</a:t>
            </a:r>
          </a:p>
        </p:txBody>
      </p:sp>
      <p:sp>
        <p:nvSpPr>
          <p:cNvPr id="7" name="TextBox 6">
            <a:extLst>
              <a:ext uri="{FF2B5EF4-FFF2-40B4-BE49-F238E27FC236}">
                <a16:creationId xmlns:a16="http://schemas.microsoft.com/office/drawing/2014/main" id="{B6ED1C9C-22CB-A3E9-0690-84711AC2C121}"/>
              </a:ext>
            </a:extLst>
          </p:cNvPr>
          <p:cNvSpPr txBox="1"/>
          <p:nvPr/>
        </p:nvSpPr>
        <p:spPr>
          <a:xfrm>
            <a:off x="5265087" y="3051898"/>
            <a:ext cx="1247361" cy="369332"/>
          </a:xfrm>
          <a:prstGeom prst="rect">
            <a:avLst/>
          </a:prstGeom>
          <a:noFill/>
        </p:spPr>
        <p:txBody>
          <a:bodyPr wrap="square" rtlCol="0">
            <a:spAutoFit/>
          </a:bodyPr>
          <a:lstStyle/>
          <a:p>
            <a:pPr algn="ctr"/>
            <a:r>
              <a:rPr lang="en-US" dirty="0"/>
              <a:t>600mg</a:t>
            </a:r>
          </a:p>
        </p:txBody>
      </p:sp>
      <p:sp>
        <p:nvSpPr>
          <p:cNvPr id="8" name="TextBox 7">
            <a:extLst>
              <a:ext uri="{FF2B5EF4-FFF2-40B4-BE49-F238E27FC236}">
                <a16:creationId xmlns:a16="http://schemas.microsoft.com/office/drawing/2014/main" id="{D4E0E08B-D379-DDFD-77D5-F972F111585B}"/>
              </a:ext>
            </a:extLst>
          </p:cNvPr>
          <p:cNvSpPr txBox="1"/>
          <p:nvPr/>
        </p:nvSpPr>
        <p:spPr>
          <a:xfrm>
            <a:off x="5146816" y="4737759"/>
            <a:ext cx="1247361" cy="369332"/>
          </a:xfrm>
          <a:prstGeom prst="rect">
            <a:avLst/>
          </a:prstGeom>
          <a:noFill/>
        </p:spPr>
        <p:txBody>
          <a:bodyPr wrap="square" rtlCol="0">
            <a:spAutoFit/>
          </a:bodyPr>
          <a:lstStyle/>
          <a:p>
            <a:pPr algn="ctr"/>
            <a:r>
              <a:rPr lang="en-US" dirty="0"/>
              <a:t>600mg</a:t>
            </a:r>
          </a:p>
        </p:txBody>
      </p:sp>
    </p:spTree>
    <p:extLst>
      <p:ext uri="{BB962C8B-B14F-4D97-AF65-F5344CB8AC3E}">
        <p14:creationId xmlns:p14="http://schemas.microsoft.com/office/powerpoint/2010/main" val="1080235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8119169-A38E-8914-7DD3-4E56E5EB48D3}"/>
              </a:ext>
            </a:extLst>
          </p:cNvPr>
          <p:cNvGrpSpPr/>
          <p:nvPr/>
        </p:nvGrpSpPr>
        <p:grpSpPr>
          <a:xfrm>
            <a:off x="7928508" y="1134793"/>
            <a:ext cx="3988509" cy="5114696"/>
            <a:chOff x="7928508" y="1134793"/>
            <a:chExt cx="3988509" cy="5114696"/>
          </a:xfrm>
        </p:grpSpPr>
        <p:sp>
          <p:nvSpPr>
            <p:cNvPr id="53" name="Rectangle: Rounded Corners 52">
              <a:extLst>
                <a:ext uri="{FF2B5EF4-FFF2-40B4-BE49-F238E27FC236}">
                  <a16:creationId xmlns:a16="http://schemas.microsoft.com/office/drawing/2014/main" id="{1FE2CD40-7F75-046F-F5E1-2FF4F301203B}"/>
                </a:ext>
              </a:extLst>
            </p:cNvPr>
            <p:cNvSpPr/>
            <p:nvPr/>
          </p:nvSpPr>
          <p:spPr>
            <a:xfrm>
              <a:off x="8046854" y="1134793"/>
              <a:ext cx="3870163" cy="504484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A9E034E4-DD7B-6796-0EFA-AD89705FD074}"/>
                </a:ext>
              </a:extLst>
            </p:cNvPr>
            <p:cNvSpPr/>
            <p:nvPr/>
          </p:nvSpPr>
          <p:spPr>
            <a:xfrm>
              <a:off x="7977495" y="1152846"/>
              <a:ext cx="3830191" cy="5096643"/>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76A5B1-DFA2-0BE2-1CB1-4B835EABA7FB}"/>
                </a:ext>
              </a:extLst>
            </p:cNvPr>
            <p:cNvGrpSpPr/>
            <p:nvPr/>
          </p:nvGrpSpPr>
          <p:grpSpPr>
            <a:xfrm>
              <a:off x="7928508" y="3597997"/>
              <a:ext cx="91440" cy="428560"/>
              <a:chOff x="8311168" y="2917354"/>
              <a:chExt cx="91440" cy="428560"/>
            </a:xfrm>
          </p:grpSpPr>
          <p:sp>
            <p:nvSpPr>
              <p:cNvPr id="49" name="Oval 48">
                <a:extLst>
                  <a:ext uri="{FF2B5EF4-FFF2-40B4-BE49-F238E27FC236}">
                    <a16:creationId xmlns:a16="http://schemas.microsoft.com/office/drawing/2014/main" id="{8C924D3C-9B65-75D8-73A8-EB323DACD122}"/>
                  </a:ext>
                </a:extLst>
              </p:cNvPr>
              <p:cNvSpPr/>
              <p:nvPr/>
            </p:nvSpPr>
            <p:spPr>
              <a:xfrm>
                <a:off x="8334029" y="2917354"/>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E25AB1D-2293-F8AC-0826-13897A0ADAD6}"/>
                  </a:ext>
                </a:extLst>
              </p:cNvPr>
              <p:cNvSpPr/>
              <p:nvPr/>
            </p:nvSpPr>
            <p:spPr>
              <a:xfrm>
                <a:off x="8338799" y="3300195"/>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98D4BB31-46DC-0CE0-485D-7FF8889C96D5}"/>
                  </a:ext>
                </a:extLst>
              </p:cNvPr>
              <p:cNvSpPr/>
              <p:nvPr/>
            </p:nvSpPr>
            <p:spPr>
              <a:xfrm>
                <a:off x="8311168" y="3079468"/>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Oval 26">
            <a:extLst>
              <a:ext uri="{FF2B5EF4-FFF2-40B4-BE49-F238E27FC236}">
                <a16:creationId xmlns:a16="http://schemas.microsoft.com/office/drawing/2014/main" id="{3FF9386F-F3CE-4581-7189-95E9684772E9}"/>
              </a:ext>
            </a:extLst>
          </p:cNvPr>
          <p:cNvSpPr/>
          <p:nvPr/>
        </p:nvSpPr>
        <p:spPr>
          <a:xfrm>
            <a:off x="523706" y="2415071"/>
            <a:ext cx="2461654" cy="246165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DCFDE7CF-A977-2E00-6001-96C7464993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426175" y="2285641"/>
            <a:ext cx="2537871" cy="2562155"/>
          </a:xfrm>
          <a:prstGeom prst="rect">
            <a:avLst/>
          </a:prstGeom>
        </p:spPr>
      </p:pic>
      <p:sp>
        <p:nvSpPr>
          <p:cNvPr id="2" name="Rectangle 2">
            <a:extLst>
              <a:ext uri="{FF2B5EF4-FFF2-40B4-BE49-F238E27FC236}">
                <a16:creationId xmlns:a16="http://schemas.microsoft.com/office/drawing/2014/main" id="{42D7DF24-7A60-994F-4FBD-ABA606553A49}"/>
              </a:ext>
            </a:extLst>
          </p:cNvPr>
          <p:cNvSpPr txBox="1">
            <a:spLocks noChangeArrowheads="1"/>
          </p:cNvSpPr>
          <p:nvPr/>
        </p:nvSpPr>
        <p:spPr>
          <a:xfrm>
            <a:off x="432752" y="464286"/>
            <a:ext cx="8516949" cy="720255"/>
          </a:xfrm>
          <a:prstGeom prst="rect">
            <a:avLst/>
          </a:prstGeom>
          <a:noFill/>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THE SCIENCE TO BACK IT UP:</a:t>
            </a:r>
            <a:br>
              <a:rPr lang="en-US" sz="3200" b="1" dirty="0">
                <a:solidFill>
                  <a:srgbClr val="FF0000"/>
                </a:solidFill>
                <a:latin typeface="Arial Black" charset="0"/>
                <a:ea typeface="Arial Black" charset="0"/>
                <a:cs typeface="Arial Black" charset="0"/>
              </a:rPr>
            </a:br>
            <a:r>
              <a:rPr lang="en-US" sz="2400" i="1" dirty="0">
                <a:latin typeface="+mn-lt"/>
                <a:ea typeface="Arial Black" charset="0"/>
                <a:cs typeface="Arial Black" charset="0"/>
              </a:rPr>
              <a:t>Nix-TB</a:t>
            </a:r>
          </a:p>
        </p:txBody>
      </p:sp>
      <p:pic>
        <p:nvPicPr>
          <p:cNvPr id="18" name="Graphic 17">
            <a:extLst>
              <a:ext uri="{FF2B5EF4-FFF2-40B4-BE49-F238E27FC236}">
                <a16:creationId xmlns:a16="http://schemas.microsoft.com/office/drawing/2014/main" id="{050CF56C-23B8-DF85-C205-898993685B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58509" y="3777397"/>
            <a:ext cx="1188720" cy="57428"/>
          </a:xfrm>
          <a:prstGeom prst="rect">
            <a:avLst/>
          </a:prstGeom>
        </p:spPr>
      </p:pic>
      <p:grpSp>
        <p:nvGrpSpPr>
          <p:cNvPr id="32" name="Group 31">
            <a:extLst>
              <a:ext uri="{FF2B5EF4-FFF2-40B4-BE49-F238E27FC236}">
                <a16:creationId xmlns:a16="http://schemas.microsoft.com/office/drawing/2014/main" id="{7F85D664-3BA7-B932-DF7A-F676F3208ED9}"/>
              </a:ext>
            </a:extLst>
          </p:cNvPr>
          <p:cNvGrpSpPr/>
          <p:nvPr/>
        </p:nvGrpSpPr>
        <p:grpSpPr>
          <a:xfrm>
            <a:off x="638482" y="5064735"/>
            <a:ext cx="2072030" cy="835764"/>
            <a:chOff x="945629" y="4922420"/>
            <a:chExt cx="2072030" cy="835764"/>
          </a:xfrm>
        </p:grpSpPr>
        <p:sp>
          <p:nvSpPr>
            <p:cNvPr id="31" name="TextBox 30">
              <a:extLst>
                <a:ext uri="{FF2B5EF4-FFF2-40B4-BE49-F238E27FC236}">
                  <a16:creationId xmlns:a16="http://schemas.microsoft.com/office/drawing/2014/main" id="{D7149691-CF15-6C0D-DE75-1E82533C10F0}"/>
                </a:ext>
              </a:extLst>
            </p:cNvPr>
            <p:cNvSpPr txBox="1"/>
            <p:nvPr/>
          </p:nvSpPr>
          <p:spPr>
            <a:xfrm>
              <a:off x="976971" y="4922420"/>
              <a:ext cx="2040688" cy="830997"/>
            </a:xfrm>
            <a:prstGeom prst="rect">
              <a:avLst/>
            </a:prstGeom>
            <a:noFill/>
          </p:spPr>
          <p:txBody>
            <a:bodyPr wrap="square" rtlCol="0">
              <a:spAutoFit/>
            </a:bodyPr>
            <a:lstStyle/>
            <a:p>
              <a:pPr algn="ctr"/>
              <a:r>
                <a:rPr lang="en-US" sz="4800" dirty="0">
                  <a:solidFill>
                    <a:schemeClr val="accent4"/>
                  </a:solidFill>
                  <a:latin typeface="+mj-lt"/>
                </a:rPr>
                <a:t>109</a:t>
              </a:r>
            </a:p>
          </p:txBody>
        </p:sp>
        <p:sp>
          <p:nvSpPr>
            <p:cNvPr id="30" name="TextBox 29">
              <a:extLst>
                <a:ext uri="{FF2B5EF4-FFF2-40B4-BE49-F238E27FC236}">
                  <a16:creationId xmlns:a16="http://schemas.microsoft.com/office/drawing/2014/main" id="{24ADD31B-652C-DCF7-095A-755FB88B50A0}"/>
                </a:ext>
              </a:extLst>
            </p:cNvPr>
            <p:cNvSpPr txBox="1"/>
            <p:nvPr/>
          </p:nvSpPr>
          <p:spPr>
            <a:xfrm>
              <a:off x="945629" y="4927187"/>
              <a:ext cx="2040688" cy="830997"/>
            </a:xfrm>
            <a:prstGeom prst="rect">
              <a:avLst/>
            </a:prstGeom>
            <a:noFill/>
          </p:spPr>
          <p:txBody>
            <a:bodyPr wrap="square" rtlCol="0">
              <a:spAutoFit/>
            </a:bodyPr>
            <a:lstStyle/>
            <a:p>
              <a:pPr algn="ctr"/>
              <a:r>
                <a:rPr lang="en-US" sz="4800" dirty="0">
                  <a:ln>
                    <a:solidFill>
                      <a:sysClr val="windowText" lastClr="000000"/>
                    </a:solidFill>
                  </a:ln>
                  <a:noFill/>
                  <a:latin typeface="+mj-lt"/>
                </a:rPr>
                <a:t>109</a:t>
              </a:r>
            </a:p>
          </p:txBody>
        </p:sp>
      </p:grpSp>
      <p:sp>
        <p:nvSpPr>
          <p:cNvPr id="33" name="TextBox 32">
            <a:extLst>
              <a:ext uri="{FF2B5EF4-FFF2-40B4-BE49-F238E27FC236}">
                <a16:creationId xmlns:a16="http://schemas.microsoft.com/office/drawing/2014/main" id="{60EF2C03-954C-2A3E-8CA7-E04F39176A98}"/>
              </a:ext>
            </a:extLst>
          </p:cNvPr>
          <p:cNvSpPr txBox="1"/>
          <p:nvPr/>
        </p:nvSpPr>
        <p:spPr>
          <a:xfrm>
            <a:off x="771385" y="5812100"/>
            <a:ext cx="1820260" cy="646331"/>
          </a:xfrm>
          <a:prstGeom prst="rect">
            <a:avLst/>
          </a:prstGeom>
          <a:noFill/>
        </p:spPr>
        <p:txBody>
          <a:bodyPr wrap="square">
            <a:spAutoFit/>
          </a:bodyPr>
          <a:lstStyle/>
          <a:p>
            <a:pPr algn="ctr">
              <a:spcAft>
                <a:spcPts val="3600"/>
              </a:spcAft>
            </a:pPr>
            <a:r>
              <a:rPr lang="en-US" sz="1800" dirty="0">
                <a:latin typeface="Arial" panose="020B0604020202020204" pitchFamily="34" charset="0"/>
                <a:cs typeface="Arial" panose="020B0604020202020204" pitchFamily="34" charset="0"/>
              </a:rPr>
              <a:t>participants randomized</a:t>
            </a:r>
          </a:p>
        </p:txBody>
      </p:sp>
      <p:sp>
        <p:nvSpPr>
          <p:cNvPr id="45" name="TextBox 44">
            <a:extLst>
              <a:ext uri="{FF2B5EF4-FFF2-40B4-BE49-F238E27FC236}">
                <a16:creationId xmlns:a16="http://schemas.microsoft.com/office/drawing/2014/main" id="{6CB67C86-0CA6-CAA6-ECE0-5C7D2A49D8C8}"/>
              </a:ext>
            </a:extLst>
          </p:cNvPr>
          <p:cNvSpPr txBox="1"/>
          <p:nvPr/>
        </p:nvSpPr>
        <p:spPr>
          <a:xfrm>
            <a:off x="8252551" y="1369058"/>
            <a:ext cx="3526975" cy="4708981"/>
          </a:xfrm>
          <a:prstGeom prst="rect">
            <a:avLst/>
          </a:prstGeom>
          <a:noFill/>
        </p:spPr>
        <p:txBody>
          <a:bodyPr wrap="square" rtlCol="0">
            <a:spAutoFit/>
          </a:bodyPr>
          <a:lstStyle/>
          <a:p>
            <a:pPr>
              <a:spcAft>
                <a:spcPts val="1800"/>
              </a:spcAft>
            </a:pPr>
            <a:r>
              <a:rPr lang="en-US" b="1" dirty="0">
                <a:solidFill>
                  <a:schemeClr val="bg1"/>
                </a:solidFill>
                <a:latin typeface="+mj-lt"/>
                <a:cs typeface="Arial" panose="020B0604020202020204" pitchFamily="34" charset="0"/>
              </a:rPr>
              <a:t>After 6 months of </a:t>
            </a:r>
            <a:br>
              <a:rPr lang="en-US" b="1" dirty="0">
                <a:solidFill>
                  <a:schemeClr val="bg1"/>
                </a:solidFill>
                <a:latin typeface="+mj-lt"/>
                <a:cs typeface="Arial" panose="020B0604020202020204" pitchFamily="34" charset="0"/>
              </a:rPr>
            </a:br>
            <a:r>
              <a:rPr lang="en-US" b="1" dirty="0">
                <a:solidFill>
                  <a:schemeClr val="bg1"/>
                </a:solidFill>
                <a:latin typeface="+mj-lt"/>
                <a:cs typeface="Arial" panose="020B0604020202020204" pitchFamily="34" charset="0"/>
              </a:rPr>
              <a:t>follow-up…</a:t>
            </a:r>
          </a:p>
          <a:p>
            <a:pPr>
              <a:spcAft>
                <a:spcPts val="1800"/>
              </a:spcAft>
            </a:pPr>
            <a:r>
              <a:rPr lang="en-US" sz="1800" dirty="0">
                <a:solidFill>
                  <a:schemeClr val="bg1"/>
                </a:solidFill>
                <a:latin typeface="Arial" panose="020B0604020202020204" pitchFamily="34" charset="0"/>
                <a:cs typeface="Arial" panose="020B0604020202020204" pitchFamily="34" charset="0"/>
              </a:rPr>
              <a:t>The 6BPaL</a:t>
            </a:r>
            <a:r>
              <a:rPr lang="en-US" dirty="0">
                <a:solidFill>
                  <a:schemeClr val="bg1"/>
                </a:solidFill>
                <a:latin typeface="Arial" panose="020B0604020202020204" pitchFamily="34" charset="0"/>
                <a:cs typeface="Arial" panose="020B0604020202020204" pitchFamily="34" charset="0"/>
              </a:rPr>
              <a:t> </a:t>
            </a:r>
            <a:r>
              <a:rPr lang="en-US" sz="1800" dirty="0">
                <a:solidFill>
                  <a:schemeClr val="bg1"/>
                </a:solidFill>
                <a:latin typeface="Arial" panose="020B0604020202020204" pitchFamily="34" charset="0"/>
                <a:cs typeface="Arial" panose="020B0604020202020204" pitchFamily="34" charset="0"/>
              </a:rPr>
              <a:t>regimen cured 90% of participants but 57% of participants experienced at least one adverse event.</a:t>
            </a:r>
          </a:p>
          <a:p>
            <a:pPr>
              <a:spcAft>
                <a:spcPts val="1800"/>
              </a:spcAft>
            </a:pPr>
            <a:r>
              <a:rPr lang="en-US" sz="1800" dirty="0">
                <a:solidFill>
                  <a:schemeClr val="bg1"/>
                </a:solidFill>
                <a:latin typeface="Arial" panose="020B0604020202020204" pitchFamily="34" charset="0"/>
                <a:cs typeface="Arial" panose="020B0604020202020204" pitchFamily="34" charset="0"/>
              </a:rPr>
              <a:t>81% of participants reported peripheral neuropathy (nerve pain) and 48% experienced myelosuppression (blood disorders). Because of these adverse effects, only 34% of participants were able to complete six months of linezolid without interruption </a:t>
            </a:r>
          </a:p>
        </p:txBody>
      </p:sp>
      <p:sp>
        <p:nvSpPr>
          <p:cNvPr id="54" name="TextBox 53">
            <a:extLst>
              <a:ext uri="{FF2B5EF4-FFF2-40B4-BE49-F238E27FC236}">
                <a16:creationId xmlns:a16="http://schemas.microsoft.com/office/drawing/2014/main" id="{1B8A1CE6-11F9-8C07-CEA0-7B28B589FA28}"/>
              </a:ext>
            </a:extLst>
          </p:cNvPr>
          <p:cNvSpPr txBox="1"/>
          <p:nvPr/>
        </p:nvSpPr>
        <p:spPr>
          <a:xfrm>
            <a:off x="7439331" y="6570597"/>
            <a:ext cx="4629743" cy="200055"/>
          </a:xfrm>
          <a:prstGeom prst="rect">
            <a:avLst/>
          </a:prstGeom>
          <a:noFill/>
        </p:spPr>
        <p:txBody>
          <a:bodyPr wrap="square" rtlCol="0">
            <a:spAutoFit/>
          </a:bodyPr>
          <a:lstStyle/>
          <a:p>
            <a:pPr algn="r"/>
            <a:r>
              <a:rPr lang="en-US" sz="700" dirty="0">
                <a:cs typeface="Gotham Book" pitchFamily="50" charset="0"/>
              </a:rPr>
              <a:t>B = </a:t>
            </a:r>
            <a:r>
              <a:rPr lang="en-US" sz="700" dirty="0" err="1">
                <a:cs typeface="Gotham Book" pitchFamily="50" charset="0"/>
              </a:rPr>
              <a:t>bedaquiline</a:t>
            </a:r>
            <a:r>
              <a:rPr lang="en-US" sz="700" dirty="0">
                <a:cs typeface="Gotham Book" pitchFamily="50" charset="0"/>
              </a:rPr>
              <a:t> | Pa = </a:t>
            </a:r>
            <a:r>
              <a:rPr lang="en-US" sz="700" dirty="0" err="1">
                <a:cs typeface="Gotham Book" pitchFamily="50" charset="0"/>
              </a:rPr>
              <a:t>pretomanid</a:t>
            </a:r>
            <a:r>
              <a:rPr lang="en-US" sz="700" dirty="0">
                <a:cs typeface="Gotham Book" pitchFamily="50" charset="0"/>
              </a:rPr>
              <a:t> | L = linezolid</a:t>
            </a:r>
          </a:p>
        </p:txBody>
      </p:sp>
      <p:pic>
        <p:nvPicPr>
          <p:cNvPr id="29" name="Graphic 28">
            <a:extLst>
              <a:ext uri="{FF2B5EF4-FFF2-40B4-BE49-F238E27FC236}">
                <a16:creationId xmlns:a16="http://schemas.microsoft.com/office/drawing/2014/main" id="{DBB2E050-5331-BF4D-A5E3-57B80BAB3C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V="1">
            <a:off x="3120964" y="3746496"/>
            <a:ext cx="1374711" cy="66413"/>
          </a:xfrm>
          <a:prstGeom prst="rect">
            <a:avLst/>
          </a:prstGeom>
        </p:spPr>
      </p:pic>
      <p:grpSp>
        <p:nvGrpSpPr>
          <p:cNvPr id="25" name="Group 24">
            <a:extLst>
              <a:ext uri="{FF2B5EF4-FFF2-40B4-BE49-F238E27FC236}">
                <a16:creationId xmlns:a16="http://schemas.microsoft.com/office/drawing/2014/main" id="{F2424A45-FAA1-7B63-3CCC-5C19B3F86CEA}"/>
              </a:ext>
            </a:extLst>
          </p:cNvPr>
          <p:cNvGrpSpPr/>
          <p:nvPr/>
        </p:nvGrpSpPr>
        <p:grpSpPr>
          <a:xfrm>
            <a:off x="4488154" y="3102743"/>
            <a:ext cx="2068035" cy="1622951"/>
            <a:chOff x="4488154" y="3102743"/>
            <a:chExt cx="2068035" cy="1622951"/>
          </a:xfrm>
        </p:grpSpPr>
        <p:sp>
          <p:nvSpPr>
            <p:cNvPr id="5" name="Oval 4">
              <a:extLst>
                <a:ext uri="{FF2B5EF4-FFF2-40B4-BE49-F238E27FC236}">
                  <a16:creationId xmlns:a16="http://schemas.microsoft.com/office/drawing/2014/main" id="{EFD1AB94-B239-0151-7344-75AC0697CB16}"/>
                </a:ext>
              </a:extLst>
            </p:cNvPr>
            <p:cNvSpPr/>
            <p:nvPr/>
          </p:nvSpPr>
          <p:spPr>
            <a:xfrm>
              <a:off x="4853514" y="3113279"/>
              <a:ext cx="1480975" cy="148097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a:extLst>
                <a:ext uri="{FF2B5EF4-FFF2-40B4-BE49-F238E27FC236}">
                  <a16:creationId xmlns:a16="http://schemas.microsoft.com/office/drawing/2014/main" id="{97A5D0DD-DEA6-1516-0CC9-5D4D2F6BD70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3525225">
              <a:off x="4686135" y="3110327"/>
              <a:ext cx="1622951" cy="1607784"/>
            </a:xfrm>
            <a:prstGeom prst="rect">
              <a:avLst/>
            </a:prstGeom>
          </p:spPr>
        </p:pic>
        <p:grpSp>
          <p:nvGrpSpPr>
            <p:cNvPr id="47" name="Group 46">
              <a:extLst>
                <a:ext uri="{FF2B5EF4-FFF2-40B4-BE49-F238E27FC236}">
                  <a16:creationId xmlns:a16="http://schemas.microsoft.com/office/drawing/2014/main" id="{7086DD73-B827-C5B0-12B4-6291945A474F}"/>
                </a:ext>
              </a:extLst>
            </p:cNvPr>
            <p:cNvGrpSpPr/>
            <p:nvPr/>
          </p:nvGrpSpPr>
          <p:grpSpPr>
            <a:xfrm>
              <a:off x="4488154" y="3516783"/>
              <a:ext cx="2068035" cy="474160"/>
              <a:chOff x="732048" y="4186191"/>
              <a:chExt cx="2068035" cy="474160"/>
            </a:xfrm>
          </p:grpSpPr>
          <p:sp>
            <p:nvSpPr>
              <p:cNvPr id="48" name="TextBox 47">
                <a:extLst>
                  <a:ext uri="{FF2B5EF4-FFF2-40B4-BE49-F238E27FC236}">
                    <a16:creationId xmlns:a16="http://schemas.microsoft.com/office/drawing/2014/main" id="{31EA14A4-5393-6908-1C6B-A8F7B65B2544}"/>
                  </a:ext>
                </a:extLst>
              </p:cNvPr>
              <p:cNvSpPr txBox="1"/>
              <p:nvPr/>
            </p:nvSpPr>
            <p:spPr>
              <a:xfrm>
                <a:off x="759395" y="4198686"/>
                <a:ext cx="2040688" cy="461665"/>
              </a:xfrm>
              <a:prstGeom prst="rect">
                <a:avLst/>
              </a:prstGeom>
              <a:noFill/>
            </p:spPr>
            <p:txBody>
              <a:bodyPr wrap="square" rtlCol="0">
                <a:spAutoFit/>
              </a:bodyPr>
              <a:lstStyle/>
              <a:p>
                <a:pPr algn="ctr"/>
                <a:r>
                  <a:rPr lang="en-US" sz="2400" dirty="0">
                    <a:solidFill>
                      <a:schemeClr val="accent4"/>
                    </a:solidFill>
                    <a:latin typeface="+mj-lt"/>
                  </a:rPr>
                  <a:t>6BPaL</a:t>
                </a:r>
              </a:p>
            </p:txBody>
          </p:sp>
          <p:sp>
            <p:nvSpPr>
              <p:cNvPr id="55" name="TextBox 54">
                <a:extLst>
                  <a:ext uri="{FF2B5EF4-FFF2-40B4-BE49-F238E27FC236}">
                    <a16:creationId xmlns:a16="http://schemas.microsoft.com/office/drawing/2014/main" id="{37109356-122A-4E8C-A62D-8FE80E906A21}"/>
                  </a:ext>
                </a:extLst>
              </p:cNvPr>
              <p:cNvSpPr txBox="1"/>
              <p:nvPr/>
            </p:nvSpPr>
            <p:spPr>
              <a:xfrm>
                <a:off x="732048" y="4186191"/>
                <a:ext cx="2040688" cy="461665"/>
              </a:xfrm>
              <a:prstGeom prst="rect">
                <a:avLst/>
              </a:prstGeom>
              <a:noFill/>
            </p:spPr>
            <p:txBody>
              <a:bodyPr wrap="square" rtlCol="0">
                <a:spAutoFit/>
              </a:bodyPr>
              <a:lstStyle/>
              <a:p>
                <a:pPr algn="ctr"/>
                <a:r>
                  <a:rPr lang="en-US" sz="2400" dirty="0">
                    <a:ln>
                      <a:solidFill>
                        <a:sysClr val="windowText" lastClr="000000"/>
                      </a:solidFill>
                    </a:ln>
                    <a:noFill/>
                    <a:latin typeface="+mj-lt"/>
                  </a:rPr>
                  <a:t>6BPaL</a:t>
                </a:r>
              </a:p>
            </p:txBody>
          </p:sp>
        </p:grpSp>
        <p:sp>
          <p:nvSpPr>
            <p:cNvPr id="11" name="TextBox 10">
              <a:extLst>
                <a:ext uri="{FF2B5EF4-FFF2-40B4-BE49-F238E27FC236}">
                  <a16:creationId xmlns:a16="http://schemas.microsoft.com/office/drawing/2014/main" id="{5FEFC724-3E88-3356-3B46-7C7B447B28DF}"/>
                </a:ext>
              </a:extLst>
            </p:cNvPr>
            <p:cNvSpPr txBox="1"/>
            <p:nvPr/>
          </p:nvSpPr>
          <p:spPr>
            <a:xfrm>
              <a:off x="4855222" y="3851028"/>
              <a:ext cx="1247361" cy="369332"/>
            </a:xfrm>
            <a:prstGeom prst="rect">
              <a:avLst/>
            </a:prstGeom>
            <a:noFill/>
          </p:spPr>
          <p:txBody>
            <a:bodyPr wrap="square" rtlCol="0">
              <a:spAutoFit/>
            </a:bodyPr>
            <a:lstStyle/>
            <a:p>
              <a:pPr algn="ctr"/>
              <a:r>
                <a:rPr lang="en-US" dirty="0"/>
                <a:t>1200mg</a:t>
              </a:r>
            </a:p>
          </p:txBody>
        </p:sp>
      </p:grpSp>
      <p:pic>
        <p:nvPicPr>
          <p:cNvPr id="7" name="Graphic 6">
            <a:extLst>
              <a:ext uri="{FF2B5EF4-FFF2-40B4-BE49-F238E27FC236}">
                <a16:creationId xmlns:a16="http://schemas.microsoft.com/office/drawing/2014/main" id="{60736D3D-741B-2622-24E4-9993E0B91B5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76286" y="3120161"/>
            <a:ext cx="1188720" cy="1100199"/>
          </a:xfrm>
          <a:prstGeom prst="rect">
            <a:avLst/>
          </a:prstGeom>
        </p:spPr>
      </p:pic>
    </p:spTree>
    <p:extLst>
      <p:ext uri="{BB962C8B-B14F-4D97-AF65-F5344CB8AC3E}">
        <p14:creationId xmlns:p14="http://schemas.microsoft.com/office/powerpoint/2010/main" val="3141278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8119169-A38E-8914-7DD3-4E56E5EB48D3}"/>
              </a:ext>
            </a:extLst>
          </p:cNvPr>
          <p:cNvGrpSpPr/>
          <p:nvPr/>
        </p:nvGrpSpPr>
        <p:grpSpPr>
          <a:xfrm>
            <a:off x="7928508" y="1134793"/>
            <a:ext cx="3988509" cy="5114696"/>
            <a:chOff x="7928508" y="1134793"/>
            <a:chExt cx="3988509" cy="5114696"/>
          </a:xfrm>
        </p:grpSpPr>
        <p:sp>
          <p:nvSpPr>
            <p:cNvPr id="53" name="Rectangle: Rounded Corners 52">
              <a:extLst>
                <a:ext uri="{FF2B5EF4-FFF2-40B4-BE49-F238E27FC236}">
                  <a16:creationId xmlns:a16="http://schemas.microsoft.com/office/drawing/2014/main" id="{1FE2CD40-7F75-046F-F5E1-2FF4F301203B}"/>
                </a:ext>
              </a:extLst>
            </p:cNvPr>
            <p:cNvSpPr/>
            <p:nvPr/>
          </p:nvSpPr>
          <p:spPr>
            <a:xfrm>
              <a:off x="8046854" y="1134793"/>
              <a:ext cx="3870163" cy="504484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A9E034E4-DD7B-6796-0EFA-AD89705FD074}"/>
                </a:ext>
              </a:extLst>
            </p:cNvPr>
            <p:cNvSpPr/>
            <p:nvPr/>
          </p:nvSpPr>
          <p:spPr>
            <a:xfrm>
              <a:off x="7977495" y="1152846"/>
              <a:ext cx="3830191" cy="5096643"/>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76A5B1-DFA2-0BE2-1CB1-4B835EABA7FB}"/>
                </a:ext>
              </a:extLst>
            </p:cNvPr>
            <p:cNvGrpSpPr/>
            <p:nvPr/>
          </p:nvGrpSpPr>
          <p:grpSpPr>
            <a:xfrm>
              <a:off x="7928508" y="3597997"/>
              <a:ext cx="91440" cy="428560"/>
              <a:chOff x="8311168" y="2917354"/>
              <a:chExt cx="91440" cy="428560"/>
            </a:xfrm>
          </p:grpSpPr>
          <p:sp>
            <p:nvSpPr>
              <p:cNvPr id="49" name="Oval 48">
                <a:extLst>
                  <a:ext uri="{FF2B5EF4-FFF2-40B4-BE49-F238E27FC236}">
                    <a16:creationId xmlns:a16="http://schemas.microsoft.com/office/drawing/2014/main" id="{8C924D3C-9B65-75D8-73A8-EB323DACD122}"/>
                  </a:ext>
                </a:extLst>
              </p:cNvPr>
              <p:cNvSpPr/>
              <p:nvPr/>
            </p:nvSpPr>
            <p:spPr>
              <a:xfrm>
                <a:off x="8334029" y="2917354"/>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E25AB1D-2293-F8AC-0826-13897A0ADAD6}"/>
                  </a:ext>
                </a:extLst>
              </p:cNvPr>
              <p:cNvSpPr/>
              <p:nvPr/>
            </p:nvSpPr>
            <p:spPr>
              <a:xfrm>
                <a:off x="8338799" y="3300195"/>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98D4BB31-46DC-0CE0-485D-7FF8889C96D5}"/>
                  </a:ext>
                </a:extLst>
              </p:cNvPr>
              <p:cNvSpPr/>
              <p:nvPr/>
            </p:nvSpPr>
            <p:spPr>
              <a:xfrm>
                <a:off x="8311168" y="3079468"/>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Oval 26">
            <a:extLst>
              <a:ext uri="{FF2B5EF4-FFF2-40B4-BE49-F238E27FC236}">
                <a16:creationId xmlns:a16="http://schemas.microsoft.com/office/drawing/2014/main" id="{3FF9386F-F3CE-4581-7189-95E9684772E9}"/>
              </a:ext>
            </a:extLst>
          </p:cNvPr>
          <p:cNvSpPr/>
          <p:nvPr/>
        </p:nvSpPr>
        <p:spPr>
          <a:xfrm>
            <a:off x="523706" y="2415071"/>
            <a:ext cx="2461654" cy="246165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DCFDE7CF-A977-2E00-6001-96C7464993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426175" y="2285641"/>
            <a:ext cx="2537871" cy="2562155"/>
          </a:xfrm>
          <a:prstGeom prst="rect">
            <a:avLst/>
          </a:prstGeom>
        </p:spPr>
      </p:pic>
      <p:sp>
        <p:nvSpPr>
          <p:cNvPr id="2" name="Rectangle 2">
            <a:extLst>
              <a:ext uri="{FF2B5EF4-FFF2-40B4-BE49-F238E27FC236}">
                <a16:creationId xmlns:a16="http://schemas.microsoft.com/office/drawing/2014/main" id="{42D7DF24-7A60-994F-4FBD-ABA606553A49}"/>
              </a:ext>
            </a:extLst>
          </p:cNvPr>
          <p:cNvSpPr txBox="1">
            <a:spLocks noChangeArrowheads="1"/>
          </p:cNvSpPr>
          <p:nvPr/>
        </p:nvSpPr>
        <p:spPr>
          <a:xfrm>
            <a:off x="432752" y="349986"/>
            <a:ext cx="8516949" cy="834169"/>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THE SCIENCE TO BACK IT UP:</a:t>
            </a:r>
            <a:br>
              <a:rPr lang="en-US" sz="3200" b="1" dirty="0">
                <a:solidFill>
                  <a:srgbClr val="FF0000"/>
                </a:solidFill>
                <a:latin typeface="Arial Black" charset="0"/>
                <a:ea typeface="Arial Black" charset="0"/>
                <a:cs typeface="Arial Black" charset="0"/>
              </a:rPr>
            </a:br>
            <a:r>
              <a:rPr lang="en-US" sz="2400" i="1" dirty="0" err="1">
                <a:latin typeface="+mn-lt"/>
                <a:ea typeface="Arial Black" charset="0"/>
                <a:cs typeface="Arial Black" charset="0"/>
              </a:rPr>
              <a:t>ZeNix</a:t>
            </a:r>
            <a:r>
              <a:rPr lang="en-US" sz="2400" i="1" dirty="0">
                <a:latin typeface="+mn-lt"/>
                <a:ea typeface="Arial Black" charset="0"/>
                <a:cs typeface="Arial Black" charset="0"/>
              </a:rPr>
              <a:t> – to optimize the dose and duration of linezolid</a:t>
            </a:r>
          </a:p>
        </p:txBody>
      </p:sp>
      <p:pic>
        <p:nvPicPr>
          <p:cNvPr id="18" name="Graphic 17">
            <a:extLst>
              <a:ext uri="{FF2B5EF4-FFF2-40B4-BE49-F238E27FC236}">
                <a16:creationId xmlns:a16="http://schemas.microsoft.com/office/drawing/2014/main" id="{050CF56C-23B8-DF85-C205-898993685B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58509" y="3777397"/>
            <a:ext cx="1188720" cy="57428"/>
          </a:xfrm>
          <a:prstGeom prst="rect">
            <a:avLst/>
          </a:prstGeom>
        </p:spPr>
      </p:pic>
      <p:grpSp>
        <p:nvGrpSpPr>
          <p:cNvPr id="32" name="Group 31">
            <a:extLst>
              <a:ext uri="{FF2B5EF4-FFF2-40B4-BE49-F238E27FC236}">
                <a16:creationId xmlns:a16="http://schemas.microsoft.com/office/drawing/2014/main" id="{7F85D664-3BA7-B932-DF7A-F676F3208ED9}"/>
              </a:ext>
            </a:extLst>
          </p:cNvPr>
          <p:cNvGrpSpPr/>
          <p:nvPr/>
        </p:nvGrpSpPr>
        <p:grpSpPr>
          <a:xfrm>
            <a:off x="669824" y="5064735"/>
            <a:ext cx="2062465" cy="844068"/>
            <a:chOff x="976971" y="4922420"/>
            <a:chExt cx="2062465" cy="844068"/>
          </a:xfrm>
        </p:grpSpPr>
        <p:sp>
          <p:nvSpPr>
            <p:cNvPr id="31" name="TextBox 30">
              <a:extLst>
                <a:ext uri="{FF2B5EF4-FFF2-40B4-BE49-F238E27FC236}">
                  <a16:creationId xmlns:a16="http://schemas.microsoft.com/office/drawing/2014/main" id="{D7149691-CF15-6C0D-DE75-1E82533C10F0}"/>
                </a:ext>
              </a:extLst>
            </p:cNvPr>
            <p:cNvSpPr txBox="1"/>
            <p:nvPr/>
          </p:nvSpPr>
          <p:spPr>
            <a:xfrm>
              <a:off x="976971" y="4922420"/>
              <a:ext cx="2040688" cy="830997"/>
            </a:xfrm>
            <a:prstGeom prst="rect">
              <a:avLst/>
            </a:prstGeom>
            <a:noFill/>
          </p:spPr>
          <p:txBody>
            <a:bodyPr wrap="square" rtlCol="0">
              <a:spAutoFit/>
            </a:bodyPr>
            <a:lstStyle/>
            <a:p>
              <a:pPr algn="ctr"/>
              <a:r>
                <a:rPr lang="en-US" sz="4800" dirty="0">
                  <a:solidFill>
                    <a:schemeClr val="accent4"/>
                  </a:solidFill>
                  <a:latin typeface="+mj-lt"/>
                </a:rPr>
                <a:t>181</a:t>
              </a:r>
            </a:p>
          </p:txBody>
        </p:sp>
        <p:sp>
          <p:nvSpPr>
            <p:cNvPr id="30" name="TextBox 29">
              <a:extLst>
                <a:ext uri="{FF2B5EF4-FFF2-40B4-BE49-F238E27FC236}">
                  <a16:creationId xmlns:a16="http://schemas.microsoft.com/office/drawing/2014/main" id="{24ADD31B-652C-DCF7-095A-755FB88B50A0}"/>
                </a:ext>
              </a:extLst>
            </p:cNvPr>
            <p:cNvSpPr txBox="1"/>
            <p:nvPr/>
          </p:nvSpPr>
          <p:spPr>
            <a:xfrm>
              <a:off x="998748" y="4935491"/>
              <a:ext cx="2040688" cy="830997"/>
            </a:xfrm>
            <a:prstGeom prst="rect">
              <a:avLst/>
            </a:prstGeom>
            <a:noFill/>
          </p:spPr>
          <p:txBody>
            <a:bodyPr wrap="square" rtlCol="0">
              <a:spAutoFit/>
            </a:bodyPr>
            <a:lstStyle/>
            <a:p>
              <a:pPr algn="ctr"/>
              <a:r>
                <a:rPr lang="en-US" sz="4800" dirty="0">
                  <a:ln>
                    <a:solidFill>
                      <a:sysClr val="windowText" lastClr="000000"/>
                    </a:solidFill>
                  </a:ln>
                  <a:noFill/>
                  <a:latin typeface="+mj-lt"/>
                </a:rPr>
                <a:t>181</a:t>
              </a:r>
            </a:p>
          </p:txBody>
        </p:sp>
      </p:grpSp>
      <p:sp>
        <p:nvSpPr>
          <p:cNvPr id="33" name="TextBox 32">
            <a:extLst>
              <a:ext uri="{FF2B5EF4-FFF2-40B4-BE49-F238E27FC236}">
                <a16:creationId xmlns:a16="http://schemas.microsoft.com/office/drawing/2014/main" id="{60EF2C03-954C-2A3E-8CA7-E04F39176A98}"/>
              </a:ext>
            </a:extLst>
          </p:cNvPr>
          <p:cNvSpPr txBox="1"/>
          <p:nvPr/>
        </p:nvSpPr>
        <p:spPr>
          <a:xfrm>
            <a:off x="771385" y="5812100"/>
            <a:ext cx="1820260" cy="646331"/>
          </a:xfrm>
          <a:prstGeom prst="rect">
            <a:avLst/>
          </a:prstGeom>
          <a:noFill/>
        </p:spPr>
        <p:txBody>
          <a:bodyPr wrap="square">
            <a:spAutoFit/>
          </a:bodyPr>
          <a:lstStyle/>
          <a:p>
            <a:pPr algn="ctr">
              <a:spcAft>
                <a:spcPts val="3600"/>
              </a:spcAft>
            </a:pPr>
            <a:r>
              <a:rPr lang="en-US" sz="1800" dirty="0">
                <a:latin typeface="Arial" panose="020B0604020202020204" pitchFamily="34" charset="0"/>
                <a:cs typeface="Arial" panose="020B0604020202020204" pitchFamily="34" charset="0"/>
              </a:rPr>
              <a:t>participants randomized</a:t>
            </a:r>
          </a:p>
        </p:txBody>
      </p:sp>
      <p:sp>
        <p:nvSpPr>
          <p:cNvPr id="45" name="TextBox 44">
            <a:extLst>
              <a:ext uri="{FF2B5EF4-FFF2-40B4-BE49-F238E27FC236}">
                <a16:creationId xmlns:a16="http://schemas.microsoft.com/office/drawing/2014/main" id="{6CB67C86-0CA6-CAA6-ECE0-5C7D2A49D8C8}"/>
              </a:ext>
            </a:extLst>
          </p:cNvPr>
          <p:cNvSpPr txBox="1"/>
          <p:nvPr/>
        </p:nvSpPr>
        <p:spPr>
          <a:xfrm>
            <a:off x="8227151" y="1572258"/>
            <a:ext cx="3526975" cy="4154984"/>
          </a:xfrm>
          <a:prstGeom prst="rect">
            <a:avLst/>
          </a:prstGeom>
          <a:noFill/>
        </p:spPr>
        <p:txBody>
          <a:bodyPr wrap="square" rtlCol="0">
            <a:spAutoFit/>
          </a:bodyPr>
          <a:lstStyle/>
          <a:p>
            <a:pPr>
              <a:spcAft>
                <a:spcPts val="1800"/>
              </a:spcAft>
            </a:pPr>
            <a:r>
              <a:rPr lang="en-US" b="1" dirty="0">
                <a:solidFill>
                  <a:schemeClr val="bg1"/>
                </a:solidFill>
                <a:latin typeface="+mj-lt"/>
                <a:cs typeface="Arial" panose="020B0604020202020204" pitchFamily="34" charset="0"/>
              </a:rPr>
              <a:t>After 6 months of </a:t>
            </a:r>
            <a:br>
              <a:rPr lang="en-US" b="1" dirty="0">
                <a:solidFill>
                  <a:schemeClr val="bg1"/>
                </a:solidFill>
                <a:latin typeface="+mj-lt"/>
                <a:cs typeface="Arial" panose="020B0604020202020204" pitchFamily="34" charset="0"/>
              </a:rPr>
            </a:br>
            <a:r>
              <a:rPr lang="en-US" b="1" dirty="0">
                <a:solidFill>
                  <a:schemeClr val="bg1"/>
                </a:solidFill>
                <a:latin typeface="+mj-lt"/>
                <a:cs typeface="Arial" panose="020B0604020202020204" pitchFamily="34" charset="0"/>
              </a:rPr>
              <a:t>follow-up…</a:t>
            </a:r>
          </a:p>
          <a:p>
            <a:pPr>
              <a:spcAft>
                <a:spcPts val="1800"/>
              </a:spcAft>
            </a:pPr>
            <a:r>
              <a:rPr lang="en-US" sz="1800" dirty="0">
                <a:solidFill>
                  <a:schemeClr val="bg1"/>
                </a:solidFill>
                <a:latin typeface="Arial" panose="020B0604020202020204" pitchFamily="34" charset="0"/>
                <a:cs typeface="Arial" panose="020B0604020202020204" pitchFamily="34" charset="0"/>
              </a:rPr>
              <a:t>The 6BPaL(600mg) regimen had the best balance of efficacy and safety – 91% cured and 24% experiencing at least one adverse event.</a:t>
            </a:r>
          </a:p>
          <a:p>
            <a:pPr>
              <a:spcAft>
                <a:spcPts val="1800"/>
              </a:spcAft>
            </a:pPr>
            <a:r>
              <a:rPr lang="en-US" dirty="0">
                <a:solidFill>
                  <a:schemeClr val="bg1"/>
                </a:solidFill>
                <a:latin typeface="Arial" panose="020B0604020202020204" pitchFamily="34" charset="0"/>
                <a:cs typeface="Arial" panose="020B0604020202020204" pitchFamily="34" charset="0"/>
              </a:rPr>
              <a:t>Dosing linezolid at 600 mg is meant to help to b</a:t>
            </a:r>
            <a:r>
              <a:rPr lang="en-US" sz="1800" dirty="0">
                <a:solidFill>
                  <a:schemeClr val="bg1"/>
                </a:solidFill>
                <a:latin typeface="Arial" panose="020B0604020202020204" pitchFamily="34" charset="0"/>
                <a:cs typeface="Arial" panose="020B0604020202020204" pitchFamily="34" charset="0"/>
              </a:rPr>
              <a:t>alance the power/potency of linezolid against TB with some of its challenging side effects (e.g., nerve pain and blood disorders).</a:t>
            </a:r>
          </a:p>
        </p:txBody>
      </p:sp>
      <p:sp>
        <p:nvSpPr>
          <p:cNvPr id="54" name="TextBox 53">
            <a:extLst>
              <a:ext uri="{FF2B5EF4-FFF2-40B4-BE49-F238E27FC236}">
                <a16:creationId xmlns:a16="http://schemas.microsoft.com/office/drawing/2014/main" id="{1B8A1CE6-11F9-8C07-CEA0-7B28B589FA28}"/>
              </a:ext>
            </a:extLst>
          </p:cNvPr>
          <p:cNvSpPr txBox="1"/>
          <p:nvPr/>
        </p:nvSpPr>
        <p:spPr>
          <a:xfrm>
            <a:off x="7439331" y="6570597"/>
            <a:ext cx="4629743" cy="200055"/>
          </a:xfrm>
          <a:prstGeom prst="rect">
            <a:avLst/>
          </a:prstGeom>
          <a:noFill/>
        </p:spPr>
        <p:txBody>
          <a:bodyPr wrap="square" rtlCol="0">
            <a:spAutoFit/>
          </a:bodyPr>
          <a:lstStyle/>
          <a:p>
            <a:pPr algn="r"/>
            <a:r>
              <a:rPr lang="en-US" sz="700" dirty="0">
                <a:cs typeface="Gotham Book" pitchFamily="50" charset="0"/>
              </a:rPr>
              <a:t>B = </a:t>
            </a:r>
            <a:r>
              <a:rPr lang="en-US" sz="700" dirty="0" err="1">
                <a:cs typeface="Gotham Book" pitchFamily="50" charset="0"/>
              </a:rPr>
              <a:t>bedaquiline</a:t>
            </a:r>
            <a:r>
              <a:rPr lang="en-US" sz="700" dirty="0">
                <a:cs typeface="Gotham Book" pitchFamily="50" charset="0"/>
              </a:rPr>
              <a:t> | Pa = </a:t>
            </a:r>
            <a:r>
              <a:rPr lang="en-US" sz="700" dirty="0" err="1">
                <a:cs typeface="Gotham Book" pitchFamily="50" charset="0"/>
              </a:rPr>
              <a:t>pretomanid</a:t>
            </a:r>
            <a:r>
              <a:rPr lang="en-US" sz="700" dirty="0">
                <a:cs typeface="Gotham Book" pitchFamily="50" charset="0"/>
              </a:rPr>
              <a:t> | L = linezolid</a:t>
            </a:r>
          </a:p>
        </p:txBody>
      </p:sp>
      <p:pic>
        <p:nvPicPr>
          <p:cNvPr id="21" name="Graphic 20">
            <a:extLst>
              <a:ext uri="{FF2B5EF4-FFF2-40B4-BE49-F238E27FC236}">
                <a16:creationId xmlns:a16="http://schemas.microsoft.com/office/drawing/2014/main" id="{23E10935-BBC2-05FC-694D-46D6AA1838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010850">
            <a:off x="3131089" y="3383571"/>
            <a:ext cx="1374711" cy="66413"/>
          </a:xfrm>
          <a:prstGeom prst="rect">
            <a:avLst/>
          </a:prstGeom>
        </p:spPr>
      </p:pic>
      <p:pic>
        <p:nvPicPr>
          <p:cNvPr id="34" name="Graphic 33">
            <a:extLst>
              <a:ext uri="{FF2B5EF4-FFF2-40B4-BE49-F238E27FC236}">
                <a16:creationId xmlns:a16="http://schemas.microsoft.com/office/drawing/2014/main" id="{38E11596-6611-FCD1-3D43-90CF0E0AED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52428" flipV="1">
            <a:off x="2324630" y="4537479"/>
            <a:ext cx="1374711" cy="66413"/>
          </a:xfrm>
          <a:prstGeom prst="rect">
            <a:avLst/>
          </a:prstGeom>
        </p:spPr>
      </p:pic>
      <p:pic>
        <p:nvPicPr>
          <p:cNvPr id="4" name="Graphic 3">
            <a:extLst>
              <a:ext uri="{FF2B5EF4-FFF2-40B4-BE49-F238E27FC236}">
                <a16:creationId xmlns:a16="http://schemas.microsoft.com/office/drawing/2014/main" id="{8AF4F94B-DFC6-B875-957A-D9512C7953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658223">
            <a:off x="2332156" y="2871426"/>
            <a:ext cx="1374711" cy="66413"/>
          </a:xfrm>
          <a:prstGeom prst="rect">
            <a:avLst/>
          </a:prstGeom>
        </p:spPr>
      </p:pic>
      <p:pic>
        <p:nvPicPr>
          <p:cNvPr id="29" name="Graphic 28">
            <a:extLst>
              <a:ext uri="{FF2B5EF4-FFF2-40B4-BE49-F238E27FC236}">
                <a16:creationId xmlns:a16="http://schemas.microsoft.com/office/drawing/2014/main" id="{DBB2E050-5331-BF4D-A5E3-57B80BAB3C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89150" flipV="1">
            <a:off x="3120964" y="4038596"/>
            <a:ext cx="1374711" cy="66413"/>
          </a:xfrm>
          <a:prstGeom prst="rect">
            <a:avLst/>
          </a:prstGeom>
        </p:spPr>
      </p:pic>
      <p:pic>
        <p:nvPicPr>
          <p:cNvPr id="6" name="Graphic 5">
            <a:extLst>
              <a:ext uri="{FF2B5EF4-FFF2-40B4-BE49-F238E27FC236}">
                <a16:creationId xmlns:a16="http://schemas.microsoft.com/office/drawing/2014/main" id="{B54D88EA-90D9-DCF6-D150-C7F2758122F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8961" y="3004753"/>
            <a:ext cx="1247775" cy="1304925"/>
          </a:xfrm>
          <a:prstGeom prst="rect">
            <a:avLst/>
          </a:prstGeom>
        </p:spPr>
      </p:pic>
      <p:grpSp>
        <p:nvGrpSpPr>
          <p:cNvPr id="8" name="Group 7">
            <a:extLst>
              <a:ext uri="{FF2B5EF4-FFF2-40B4-BE49-F238E27FC236}">
                <a16:creationId xmlns:a16="http://schemas.microsoft.com/office/drawing/2014/main" id="{AE7430E6-7328-CBA4-36F3-8FCA0B94D1E8}"/>
              </a:ext>
            </a:extLst>
          </p:cNvPr>
          <p:cNvGrpSpPr/>
          <p:nvPr/>
        </p:nvGrpSpPr>
        <p:grpSpPr>
          <a:xfrm>
            <a:off x="3477111" y="1245368"/>
            <a:ext cx="2062465" cy="1671424"/>
            <a:chOff x="3477111" y="1245368"/>
            <a:chExt cx="2062465" cy="1671424"/>
          </a:xfrm>
        </p:grpSpPr>
        <p:sp>
          <p:nvSpPr>
            <p:cNvPr id="43" name="Oval 42">
              <a:extLst>
                <a:ext uri="{FF2B5EF4-FFF2-40B4-BE49-F238E27FC236}">
                  <a16:creationId xmlns:a16="http://schemas.microsoft.com/office/drawing/2014/main" id="{5CFB11A4-2C12-4FA2-8FB2-6F3367DF8367}"/>
                </a:ext>
              </a:extLst>
            </p:cNvPr>
            <p:cNvSpPr/>
            <p:nvPr/>
          </p:nvSpPr>
          <p:spPr>
            <a:xfrm>
              <a:off x="3792287" y="1245368"/>
              <a:ext cx="1480975" cy="148097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20000"/>
                    <a:lumOff val="80000"/>
                  </a:schemeClr>
                </a:solidFill>
              </a:endParaRPr>
            </a:p>
          </p:txBody>
        </p:sp>
        <p:pic>
          <p:nvPicPr>
            <p:cNvPr id="19" name="Graphic 18">
              <a:extLst>
                <a:ext uri="{FF2B5EF4-FFF2-40B4-BE49-F238E27FC236}">
                  <a16:creationId xmlns:a16="http://schemas.microsoft.com/office/drawing/2014/main" id="{C53C78F8-7C10-6B27-22DE-4E45A96B89F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5015123">
              <a:off x="3627354" y="1301425"/>
              <a:ext cx="1622951" cy="1607784"/>
            </a:xfrm>
            <a:prstGeom prst="rect">
              <a:avLst/>
            </a:prstGeom>
          </p:spPr>
        </p:pic>
        <p:grpSp>
          <p:nvGrpSpPr>
            <p:cNvPr id="37" name="Group 36">
              <a:extLst>
                <a:ext uri="{FF2B5EF4-FFF2-40B4-BE49-F238E27FC236}">
                  <a16:creationId xmlns:a16="http://schemas.microsoft.com/office/drawing/2014/main" id="{0F1E4187-F1D3-3330-A55A-57E246F92743}"/>
                </a:ext>
              </a:extLst>
            </p:cNvPr>
            <p:cNvGrpSpPr/>
            <p:nvPr/>
          </p:nvGrpSpPr>
          <p:grpSpPr>
            <a:xfrm>
              <a:off x="3477111" y="1646783"/>
              <a:ext cx="2062465" cy="474736"/>
              <a:chOff x="976971" y="4922420"/>
              <a:chExt cx="2062465" cy="474736"/>
            </a:xfrm>
          </p:grpSpPr>
          <p:sp>
            <p:nvSpPr>
              <p:cNvPr id="41" name="TextBox 40">
                <a:extLst>
                  <a:ext uri="{FF2B5EF4-FFF2-40B4-BE49-F238E27FC236}">
                    <a16:creationId xmlns:a16="http://schemas.microsoft.com/office/drawing/2014/main" id="{8EBCAA8C-DFAF-BD4A-9683-0D6CF94C4B38}"/>
                  </a:ext>
                </a:extLst>
              </p:cNvPr>
              <p:cNvSpPr txBox="1"/>
              <p:nvPr/>
            </p:nvSpPr>
            <p:spPr>
              <a:xfrm>
                <a:off x="976971" y="4922420"/>
                <a:ext cx="2040688" cy="461665"/>
              </a:xfrm>
              <a:prstGeom prst="rect">
                <a:avLst/>
              </a:prstGeom>
              <a:noFill/>
            </p:spPr>
            <p:txBody>
              <a:bodyPr wrap="square" rtlCol="0">
                <a:spAutoFit/>
              </a:bodyPr>
              <a:lstStyle/>
              <a:p>
                <a:pPr algn="ctr"/>
                <a:r>
                  <a:rPr lang="en-US" sz="2400" dirty="0">
                    <a:solidFill>
                      <a:schemeClr val="accent4"/>
                    </a:solidFill>
                    <a:latin typeface="+mj-lt"/>
                  </a:rPr>
                  <a:t>6BPaL</a:t>
                </a:r>
              </a:p>
            </p:txBody>
          </p:sp>
          <p:sp>
            <p:nvSpPr>
              <p:cNvPr id="42" name="TextBox 41">
                <a:extLst>
                  <a:ext uri="{FF2B5EF4-FFF2-40B4-BE49-F238E27FC236}">
                    <a16:creationId xmlns:a16="http://schemas.microsoft.com/office/drawing/2014/main" id="{3E1257BB-BF30-F5D3-2EF5-EF1AD36FCA73}"/>
                  </a:ext>
                </a:extLst>
              </p:cNvPr>
              <p:cNvSpPr txBox="1"/>
              <p:nvPr/>
            </p:nvSpPr>
            <p:spPr>
              <a:xfrm>
                <a:off x="998748" y="4935491"/>
                <a:ext cx="2040688" cy="461665"/>
              </a:xfrm>
              <a:prstGeom prst="rect">
                <a:avLst/>
              </a:prstGeom>
              <a:noFill/>
            </p:spPr>
            <p:txBody>
              <a:bodyPr wrap="square" rtlCol="0">
                <a:spAutoFit/>
              </a:bodyPr>
              <a:lstStyle/>
              <a:p>
                <a:pPr algn="ctr"/>
                <a:r>
                  <a:rPr lang="en-US" sz="2400" dirty="0">
                    <a:ln>
                      <a:solidFill>
                        <a:sysClr val="windowText" lastClr="000000"/>
                      </a:solidFill>
                    </a:ln>
                    <a:noFill/>
                    <a:latin typeface="+mj-lt"/>
                  </a:rPr>
                  <a:t>6BPaL</a:t>
                </a:r>
              </a:p>
            </p:txBody>
          </p:sp>
        </p:grpSp>
        <p:sp>
          <p:nvSpPr>
            <p:cNvPr id="7" name="TextBox 6">
              <a:extLst>
                <a:ext uri="{FF2B5EF4-FFF2-40B4-BE49-F238E27FC236}">
                  <a16:creationId xmlns:a16="http://schemas.microsoft.com/office/drawing/2014/main" id="{30882992-69D0-F55D-3A92-7EECE34EA26E}"/>
                </a:ext>
              </a:extLst>
            </p:cNvPr>
            <p:cNvSpPr txBox="1"/>
            <p:nvPr/>
          </p:nvSpPr>
          <p:spPr>
            <a:xfrm>
              <a:off x="3974735" y="2000866"/>
              <a:ext cx="1053317" cy="369332"/>
            </a:xfrm>
            <a:prstGeom prst="rect">
              <a:avLst/>
            </a:prstGeom>
            <a:noFill/>
          </p:spPr>
          <p:txBody>
            <a:bodyPr wrap="square" rtlCol="0">
              <a:spAutoFit/>
            </a:bodyPr>
            <a:lstStyle/>
            <a:p>
              <a:pPr algn="ctr"/>
              <a:r>
                <a:rPr lang="en-US" dirty="0"/>
                <a:t>600mg</a:t>
              </a:r>
            </a:p>
          </p:txBody>
        </p:sp>
      </p:grpSp>
      <p:grpSp>
        <p:nvGrpSpPr>
          <p:cNvPr id="10" name="Group 9">
            <a:extLst>
              <a:ext uri="{FF2B5EF4-FFF2-40B4-BE49-F238E27FC236}">
                <a16:creationId xmlns:a16="http://schemas.microsoft.com/office/drawing/2014/main" id="{75C1D4A3-A094-4C7D-2599-B0A6CD908507}"/>
              </a:ext>
            </a:extLst>
          </p:cNvPr>
          <p:cNvGrpSpPr/>
          <p:nvPr/>
        </p:nvGrpSpPr>
        <p:grpSpPr>
          <a:xfrm>
            <a:off x="4848568" y="2123827"/>
            <a:ext cx="2062465" cy="1645034"/>
            <a:chOff x="4848568" y="2123827"/>
            <a:chExt cx="2062465" cy="1645034"/>
          </a:xfrm>
        </p:grpSpPr>
        <p:grpSp>
          <p:nvGrpSpPr>
            <p:cNvPr id="57" name="Group 56">
              <a:extLst>
                <a:ext uri="{FF2B5EF4-FFF2-40B4-BE49-F238E27FC236}">
                  <a16:creationId xmlns:a16="http://schemas.microsoft.com/office/drawing/2014/main" id="{0AAFDD35-62FE-3D0E-BF05-F3397EE279E0}"/>
                </a:ext>
              </a:extLst>
            </p:cNvPr>
            <p:cNvGrpSpPr/>
            <p:nvPr/>
          </p:nvGrpSpPr>
          <p:grpSpPr>
            <a:xfrm>
              <a:off x="5121922" y="2123827"/>
              <a:ext cx="1628415" cy="1645034"/>
              <a:chOff x="5121922" y="2009525"/>
              <a:chExt cx="1628415" cy="1645034"/>
            </a:xfrm>
          </p:grpSpPr>
          <p:sp>
            <p:nvSpPr>
              <p:cNvPr id="44" name="Oval 43">
                <a:extLst>
                  <a:ext uri="{FF2B5EF4-FFF2-40B4-BE49-F238E27FC236}">
                    <a16:creationId xmlns:a16="http://schemas.microsoft.com/office/drawing/2014/main" id="{F774B4D8-8FC3-E06C-4AAC-98DC7983B5E6}"/>
                  </a:ext>
                </a:extLst>
              </p:cNvPr>
              <p:cNvSpPr/>
              <p:nvPr/>
            </p:nvSpPr>
            <p:spPr>
              <a:xfrm>
                <a:off x="5121922" y="2009525"/>
                <a:ext cx="1480975" cy="148097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510B80A7-D451-324A-523C-AE2086579DD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27386" y="2046775"/>
                <a:ext cx="1622951" cy="1607784"/>
              </a:xfrm>
              <a:prstGeom prst="rect">
                <a:avLst/>
              </a:prstGeom>
            </p:spPr>
          </p:pic>
        </p:grpSp>
        <p:grpSp>
          <p:nvGrpSpPr>
            <p:cNvPr id="38" name="Group 37">
              <a:extLst>
                <a:ext uri="{FF2B5EF4-FFF2-40B4-BE49-F238E27FC236}">
                  <a16:creationId xmlns:a16="http://schemas.microsoft.com/office/drawing/2014/main" id="{B391ECF3-7C20-965A-8AFB-B6F0B69511BF}"/>
                </a:ext>
              </a:extLst>
            </p:cNvPr>
            <p:cNvGrpSpPr/>
            <p:nvPr/>
          </p:nvGrpSpPr>
          <p:grpSpPr>
            <a:xfrm>
              <a:off x="4848568" y="2609454"/>
              <a:ext cx="2062465" cy="474736"/>
              <a:chOff x="976971" y="4922420"/>
              <a:chExt cx="2062465" cy="474736"/>
            </a:xfrm>
          </p:grpSpPr>
          <p:sp>
            <p:nvSpPr>
              <p:cNvPr id="40" name="TextBox 39">
                <a:extLst>
                  <a:ext uri="{FF2B5EF4-FFF2-40B4-BE49-F238E27FC236}">
                    <a16:creationId xmlns:a16="http://schemas.microsoft.com/office/drawing/2014/main" id="{43A514D9-7843-C9D0-E446-D098F68B1683}"/>
                  </a:ext>
                </a:extLst>
              </p:cNvPr>
              <p:cNvSpPr txBox="1"/>
              <p:nvPr/>
            </p:nvSpPr>
            <p:spPr>
              <a:xfrm>
                <a:off x="998748" y="4935491"/>
                <a:ext cx="2040688" cy="461665"/>
              </a:xfrm>
              <a:prstGeom prst="rect">
                <a:avLst/>
              </a:prstGeom>
              <a:noFill/>
            </p:spPr>
            <p:txBody>
              <a:bodyPr wrap="square" rtlCol="0">
                <a:spAutoFit/>
              </a:bodyPr>
              <a:lstStyle/>
              <a:p>
                <a:pPr algn="ctr"/>
                <a:r>
                  <a:rPr lang="en-US" sz="2400" dirty="0">
                    <a:ln>
                      <a:solidFill>
                        <a:sysClr val="windowText" lastClr="000000"/>
                      </a:solidFill>
                    </a:ln>
                    <a:noFill/>
                    <a:latin typeface="+mj-lt"/>
                  </a:rPr>
                  <a:t>6BPa+2L</a:t>
                </a:r>
              </a:p>
            </p:txBody>
          </p:sp>
          <p:sp>
            <p:nvSpPr>
              <p:cNvPr id="39" name="TextBox 38">
                <a:extLst>
                  <a:ext uri="{FF2B5EF4-FFF2-40B4-BE49-F238E27FC236}">
                    <a16:creationId xmlns:a16="http://schemas.microsoft.com/office/drawing/2014/main" id="{7A7CD74C-93B8-6144-8169-0463E016F9A0}"/>
                  </a:ext>
                </a:extLst>
              </p:cNvPr>
              <p:cNvSpPr txBox="1"/>
              <p:nvPr/>
            </p:nvSpPr>
            <p:spPr>
              <a:xfrm>
                <a:off x="976971" y="4922420"/>
                <a:ext cx="2040688" cy="461665"/>
              </a:xfrm>
              <a:prstGeom prst="rect">
                <a:avLst/>
              </a:prstGeom>
              <a:noFill/>
            </p:spPr>
            <p:txBody>
              <a:bodyPr wrap="square" rtlCol="0">
                <a:spAutoFit/>
              </a:bodyPr>
              <a:lstStyle/>
              <a:p>
                <a:pPr algn="ctr"/>
                <a:r>
                  <a:rPr lang="en-US" sz="2400" dirty="0">
                    <a:solidFill>
                      <a:schemeClr val="accent4"/>
                    </a:solidFill>
                    <a:latin typeface="+mj-lt"/>
                  </a:rPr>
                  <a:t>6BPa+2L</a:t>
                </a:r>
              </a:p>
            </p:txBody>
          </p:sp>
        </p:grpSp>
        <p:sp>
          <p:nvSpPr>
            <p:cNvPr id="9" name="TextBox 8">
              <a:extLst>
                <a:ext uri="{FF2B5EF4-FFF2-40B4-BE49-F238E27FC236}">
                  <a16:creationId xmlns:a16="http://schemas.microsoft.com/office/drawing/2014/main" id="{614CFA03-82FE-54E2-28DB-6686DD88C7EE}"/>
                </a:ext>
              </a:extLst>
            </p:cNvPr>
            <p:cNvSpPr txBox="1"/>
            <p:nvPr/>
          </p:nvSpPr>
          <p:spPr>
            <a:xfrm>
              <a:off x="5188069" y="2943155"/>
              <a:ext cx="1401418" cy="369332"/>
            </a:xfrm>
            <a:prstGeom prst="rect">
              <a:avLst/>
            </a:prstGeom>
            <a:noFill/>
          </p:spPr>
          <p:txBody>
            <a:bodyPr wrap="square" rtlCol="0">
              <a:spAutoFit/>
            </a:bodyPr>
            <a:lstStyle/>
            <a:p>
              <a:pPr algn="ctr"/>
              <a:r>
                <a:rPr lang="en-US" dirty="0"/>
                <a:t>600mg</a:t>
              </a:r>
            </a:p>
          </p:txBody>
        </p:sp>
      </p:grpSp>
      <p:grpSp>
        <p:nvGrpSpPr>
          <p:cNvPr id="25" name="Group 24">
            <a:extLst>
              <a:ext uri="{FF2B5EF4-FFF2-40B4-BE49-F238E27FC236}">
                <a16:creationId xmlns:a16="http://schemas.microsoft.com/office/drawing/2014/main" id="{F2424A45-FAA1-7B63-3CCC-5C19B3F86CEA}"/>
              </a:ext>
            </a:extLst>
          </p:cNvPr>
          <p:cNvGrpSpPr/>
          <p:nvPr/>
        </p:nvGrpSpPr>
        <p:grpSpPr>
          <a:xfrm>
            <a:off x="4733077" y="3837013"/>
            <a:ext cx="2062465" cy="1637981"/>
            <a:chOff x="4733077" y="3837013"/>
            <a:chExt cx="2062465" cy="1637981"/>
          </a:xfrm>
        </p:grpSpPr>
        <p:sp>
          <p:nvSpPr>
            <p:cNvPr id="5" name="Oval 4">
              <a:extLst>
                <a:ext uri="{FF2B5EF4-FFF2-40B4-BE49-F238E27FC236}">
                  <a16:creationId xmlns:a16="http://schemas.microsoft.com/office/drawing/2014/main" id="{EFD1AB94-B239-0151-7344-75AC0697CB16}"/>
                </a:ext>
              </a:extLst>
            </p:cNvPr>
            <p:cNvSpPr/>
            <p:nvPr/>
          </p:nvSpPr>
          <p:spPr>
            <a:xfrm>
              <a:off x="5071090" y="3837013"/>
              <a:ext cx="1480975" cy="148097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a:extLst>
                <a:ext uri="{FF2B5EF4-FFF2-40B4-BE49-F238E27FC236}">
                  <a16:creationId xmlns:a16="http://schemas.microsoft.com/office/drawing/2014/main" id="{97A5D0DD-DEA6-1516-0CC9-5D4D2F6BD70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3525225">
              <a:off x="4952835" y="3859627"/>
              <a:ext cx="1622951" cy="1607784"/>
            </a:xfrm>
            <a:prstGeom prst="rect">
              <a:avLst/>
            </a:prstGeom>
          </p:spPr>
        </p:pic>
        <p:grpSp>
          <p:nvGrpSpPr>
            <p:cNvPr id="47" name="Group 46">
              <a:extLst>
                <a:ext uri="{FF2B5EF4-FFF2-40B4-BE49-F238E27FC236}">
                  <a16:creationId xmlns:a16="http://schemas.microsoft.com/office/drawing/2014/main" id="{7086DD73-B827-C5B0-12B4-6291945A474F}"/>
                </a:ext>
              </a:extLst>
            </p:cNvPr>
            <p:cNvGrpSpPr/>
            <p:nvPr/>
          </p:nvGrpSpPr>
          <p:grpSpPr>
            <a:xfrm>
              <a:off x="4733077" y="4253012"/>
              <a:ext cx="2062465" cy="474736"/>
              <a:chOff x="976971" y="4922420"/>
              <a:chExt cx="2062465" cy="474736"/>
            </a:xfrm>
          </p:grpSpPr>
          <p:sp>
            <p:nvSpPr>
              <p:cNvPr id="48" name="TextBox 47">
                <a:extLst>
                  <a:ext uri="{FF2B5EF4-FFF2-40B4-BE49-F238E27FC236}">
                    <a16:creationId xmlns:a16="http://schemas.microsoft.com/office/drawing/2014/main" id="{31EA14A4-5393-6908-1C6B-A8F7B65B2544}"/>
                  </a:ext>
                </a:extLst>
              </p:cNvPr>
              <p:cNvSpPr txBox="1"/>
              <p:nvPr/>
            </p:nvSpPr>
            <p:spPr>
              <a:xfrm>
                <a:off x="976971" y="4922420"/>
                <a:ext cx="2040688" cy="461665"/>
              </a:xfrm>
              <a:prstGeom prst="rect">
                <a:avLst/>
              </a:prstGeom>
              <a:noFill/>
            </p:spPr>
            <p:txBody>
              <a:bodyPr wrap="square" rtlCol="0">
                <a:spAutoFit/>
              </a:bodyPr>
              <a:lstStyle/>
              <a:p>
                <a:pPr algn="ctr"/>
                <a:r>
                  <a:rPr lang="en-US" sz="2400" dirty="0">
                    <a:solidFill>
                      <a:schemeClr val="accent4"/>
                    </a:solidFill>
                    <a:latin typeface="+mj-lt"/>
                  </a:rPr>
                  <a:t>6BPaL</a:t>
                </a:r>
              </a:p>
            </p:txBody>
          </p:sp>
          <p:sp>
            <p:nvSpPr>
              <p:cNvPr id="55" name="TextBox 54">
                <a:extLst>
                  <a:ext uri="{FF2B5EF4-FFF2-40B4-BE49-F238E27FC236}">
                    <a16:creationId xmlns:a16="http://schemas.microsoft.com/office/drawing/2014/main" id="{37109356-122A-4E8C-A62D-8FE80E906A21}"/>
                  </a:ext>
                </a:extLst>
              </p:cNvPr>
              <p:cNvSpPr txBox="1"/>
              <p:nvPr/>
            </p:nvSpPr>
            <p:spPr>
              <a:xfrm>
                <a:off x="998748" y="4935491"/>
                <a:ext cx="2040688" cy="461665"/>
              </a:xfrm>
              <a:prstGeom prst="rect">
                <a:avLst/>
              </a:prstGeom>
              <a:noFill/>
            </p:spPr>
            <p:txBody>
              <a:bodyPr wrap="square" rtlCol="0">
                <a:spAutoFit/>
              </a:bodyPr>
              <a:lstStyle/>
              <a:p>
                <a:pPr algn="ctr"/>
                <a:r>
                  <a:rPr lang="en-US" sz="2400" dirty="0">
                    <a:ln>
                      <a:solidFill>
                        <a:sysClr val="windowText" lastClr="000000"/>
                      </a:solidFill>
                    </a:ln>
                    <a:noFill/>
                    <a:latin typeface="+mj-lt"/>
                  </a:rPr>
                  <a:t>6BPaL</a:t>
                </a:r>
              </a:p>
            </p:txBody>
          </p:sp>
        </p:grpSp>
        <p:sp>
          <p:nvSpPr>
            <p:cNvPr id="11" name="TextBox 10">
              <a:extLst>
                <a:ext uri="{FF2B5EF4-FFF2-40B4-BE49-F238E27FC236}">
                  <a16:creationId xmlns:a16="http://schemas.microsoft.com/office/drawing/2014/main" id="{5FEFC724-3E88-3356-3B46-7C7B447B28DF}"/>
                </a:ext>
              </a:extLst>
            </p:cNvPr>
            <p:cNvSpPr txBox="1"/>
            <p:nvPr/>
          </p:nvSpPr>
          <p:spPr>
            <a:xfrm>
              <a:off x="5121922" y="4600328"/>
              <a:ext cx="1247361" cy="369332"/>
            </a:xfrm>
            <a:prstGeom prst="rect">
              <a:avLst/>
            </a:prstGeom>
            <a:noFill/>
          </p:spPr>
          <p:txBody>
            <a:bodyPr wrap="square" rtlCol="0">
              <a:spAutoFit/>
            </a:bodyPr>
            <a:lstStyle/>
            <a:p>
              <a:pPr algn="ctr"/>
              <a:r>
                <a:rPr lang="en-US" dirty="0"/>
                <a:t>1200mg</a:t>
              </a:r>
            </a:p>
          </p:txBody>
        </p:sp>
      </p:grpSp>
      <p:grpSp>
        <p:nvGrpSpPr>
          <p:cNvPr id="24" name="Group 23">
            <a:extLst>
              <a:ext uri="{FF2B5EF4-FFF2-40B4-BE49-F238E27FC236}">
                <a16:creationId xmlns:a16="http://schemas.microsoft.com/office/drawing/2014/main" id="{242B3103-F4FA-AC58-47AD-BF3A26982AFB}"/>
              </a:ext>
            </a:extLst>
          </p:cNvPr>
          <p:cNvGrpSpPr/>
          <p:nvPr/>
        </p:nvGrpSpPr>
        <p:grpSpPr>
          <a:xfrm>
            <a:off x="3526425" y="4939795"/>
            <a:ext cx="2049780" cy="1671424"/>
            <a:chOff x="3526425" y="4939795"/>
            <a:chExt cx="2049780" cy="1671424"/>
          </a:xfrm>
        </p:grpSpPr>
        <p:grpSp>
          <p:nvGrpSpPr>
            <p:cNvPr id="60" name="Group 59">
              <a:extLst>
                <a:ext uri="{FF2B5EF4-FFF2-40B4-BE49-F238E27FC236}">
                  <a16:creationId xmlns:a16="http://schemas.microsoft.com/office/drawing/2014/main" id="{EC860A2A-794A-DAA2-F8A1-349220FE9C54}"/>
                </a:ext>
              </a:extLst>
            </p:cNvPr>
            <p:cNvGrpSpPr/>
            <p:nvPr/>
          </p:nvGrpSpPr>
          <p:grpSpPr>
            <a:xfrm>
              <a:off x="3667614" y="4939795"/>
              <a:ext cx="1638324" cy="1671424"/>
              <a:chOff x="3667614" y="4939795"/>
              <a:chExt cx="1638324" cy="1671424"/>
            </a:xfrm>
          </p:grpSpPr>
          <p:sp>
            <p:nvSpPr>
              <p:cNvPr id="12" name="Oval 11">
                <a:extLst>
                  <a:ext uri="{FF2B5EF4-FFF2-40B4-BE49-F238E27FC236}">
                    <a16:creationId xmlns:a16="http://schemas.microsoft.com/office/drawing/2014/main" id="{74943ACC-AE21-423A-702E-B943409B9A69}"/>
                  </a:ext>
                </a:extLst>
              </p:cNvPr>
              <p:cNvSpPr/>
              <p:nvPr/>
            </p:nvSpPr>
            <p:spPr>
              <a:xfrm>
                <a:off x="3824963" y="4939795"/>
                <a:ext cx="1480975" cy="148097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20000"/>
                      <a:lumOff val="80000"/>
                    </a:schemeClr>
                  </a:solidFill>
                </a:endParaRPr>
              </a:p>
            </p:txBody>
          </p:sp>
          <p:pic>
            <p:nvPicPr>
              <p:cNvPr id="13" name="Graphic 12">
                <a:extLst>
                  <a:ext uri="{FF2B5EF4-FFF2-40B4-BE49-F238E27FC236}">
                    <a16:creationId xmlns:a16="http://schemas.microsoft.com/office/drawing/2014/main" id="{7F6D9BA2-F980-01F3-167A-68A320CC71A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5015123">
                <a:off x="3660030" y="4995852"/>
                <a:ext cx="1622951" cy="1607784"/>
              </a:xfrm>
              <a:prstGeom prst="rect">
                <a:avLst/>
              </a:prstGeom>
            </p:spPr>
          </p:pic>
        </p:grpSp>
        <p:sp>
          <p:nvSpPr>
            <p:cNvPr id="14" name="TextBox 13">
              <a:extLst>
                <a:ext uri="{FF2B5EF4-FFF2-40B4-BE49-F238E27FC236}">
                  <a16:creationId xmlns:a16="http://schemas.microsoft.com/office/drawing/2014/main" id="{180AA0C6-512B-197C-3B8D-F02F958FB4E9}"/>
                </a:ext>
              </a:extLst>
            </p:cNvPr>
            <p:cNvSpPr txBox="1"/>
            <p:nvPr/>
          </p:nvSpPr>
          <p:spPr>
            <a:xfrm>
              <a:off x="3526425" y="5395993"/>
              <a:ext cx="2040688" cy="461665"/>
            </a:xfrm>
            <a:prstGeom prst="rect">
              <a:avLst/>
            </a:prstGeom>
            <a:noFill/>
          </p:spPr>
          <p:txBody>
            <a:bodyPr wrap="square" rtlCol="0">
              <a:spAutoFit/>
            </a:bodyPr>
            <a:lstStyle/>
            <a:p>
              <a:pPr algn="ctr"/>
              <a:r>
                <a:rPr lang="en-US" sz="2400" dirty="0">
                  <a:solidFill>
                    <a:schemeClr val="accent4"/>
                  </a:solidFill>
                  <a:latin typeface="+mj-lt"/>
                </a:rPr>
                <a:t>6BPa+2L</a:t>
              </a:r>
            </a:p>
          </p:txBody>
        </p:sp>
        <p:sp>
          <p:nvSpPr>
            <p:cNvPr id="20" name="TextBox 19">
              <a:extLst>
                <a:ext uri="{FF2B5EF4-FFF2-40B4-BE49-F238E27FC236}">
                  <a16:creationId xmlns:a16="http://schemas.microsoft.com/office/drawing/2014/main" id="{46000557-505C-2268-3E88-44E75058B9E9}"/>
                </a:ext>
              </a:extLst>
            </p:cNvPr>
            <p:cNvSpPr txBox="1"/>
            <p:nvPr/>
          </p:nvSpPr>
          <p:spPr>
            <a:xfrm>
              <a:off x="3535517" y="5416384"/>
              <a:ext cx="2040688" cy="461665"/>
            </a:xfrm>
            <a:prstGeom prst="rect">
              <a:avLst/>
            </a:prstGeom>
            <a:noFill/>
          </p:spPr>
          <p:txBody>
            <a:bodyPr wrap="square" rtlCol="0">
              <a:spAutoFit/>
            </a:bodyPr>
            <a:lstStyle/>
            <a:p>
              <a:pPr algn="ctr"/>
              <a:r>
                <a:rPr lang="en-US" sz="2400" dirty="0">
                  <a:ln>
                    <a:solidFill>
                      <a:sysClr val="windowText" lastClr="000000"/>
                    </a:solidFill>
                  </a:ln>
                  <a:noFill/>
                  <a:latin typeface="+mj-lt"/>
                </a:rPr>
                <a:t>6BPa+2L</a:t>
              </a:r>
            </a:p>
          </p:txBody>
        </p:sp>
        <p:sp>
          <p:nvSpPr>
            <p:cNvPr id="22" name="TextBox 21">
              <a:extLst>
                <a:ext uri="{FF2B5EF4-FFF2-40B4-BE49-F238E27FC236}">
                  <a16:creationId xmlns:a16="http://schemas.microsoft.com/office/drawing/2014/main" id="{89DDF600-A2D0-10B5-D6C5-688DC52BCA0D}"/>
                </a:ext>
              </a:extLst>
            </p:cNvPr>
            <p:cNvSpPr txBox="1"/>
            <p:nvPr/>
          </p:nvSpPr>
          <p:spPr>
            <a:xfrm>
              <a:off x="3909093" y="5770682"/>
              <a:ext cx="1247361" cy="369332"/>
            </a:xfrm>
            <a:prstGeom prst="rect">
              <a:avLst/>
            </a:prstGeom>
            <a:noFill/>
          </p:spPr>
          <p:txBody>
            <a:bodyPr wrap="square" rtlCol="0">
              <a:spAutoFit/>
            </a:bodyPr>
            <a:lstStyle/>
            <a:p>
              <a:pPr algn="ctr"/>
              <a:r>
                <a:rPr lang="en-US" dirty="0"/>
                <a:t>1200mg</a:t>
              </a:r>
            </a:p>
          </p:txBody>
        </p:sp>
      </p:grpSp>
    </p:spTree>
    <p:extLst>
      <p:ext uri="{BB962C8B-B14F-4D97-AF65-F5344CB8AC3E}">
        <p14:creationId xmlns:p14="http://schemas.microsoft.com/office/powerpoint/2010/main" val="2177323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2F098EBE-791B-80C0-4128-911FB0C2DA01}"/>
              </a:ext>
            </a:extLst>
          </p:cNvPr>
          <p:cNvGrpSpPr/>
          <p:nvPr/>
        </p:nvGrpSpPr>
        <p:grpSpPr>
          <a:xfrm>
            <a:off x="436135" y="1403980"/>
            <a:ext cx="3684223" cy="2208651"/>
            <a:chOff x="436135" y="1744224"/>
            <a:chExt cx="3684223" cy="2208651"/>
          </a:xfrm>
        </p:grpSpPr>
        <p:sp>
          <p:nvSpPr>
            <p:cNvPr id="2" name="Rectangle: Rounded Corners 1">
              <a:extLst>
                <a:ext uri="{FF2B5EF4-FFF2-40B4-BE49-F238E27FC236}">
                  <a16:creationId xmlns:a16="http://schemas.microsoft.com/office/drawing/2014/main" id="{23666ACC-0996-2741-FF44-5F01E176F9D7}"/>
                </a:ext>
              </a:extLst>
            </p:cNvPr>
            <p:cNvSpPr/>
            <p:nvPr/>
          </p:nvSpPr>
          <p:spPr>
            <a:xfrm>
              <a:off x="555090" y="1785805"/>
              <a:ext cx="3565268" cy="216707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165E6E38-C05E-B55A-49CD-3BB80B5C2672}"/>
                </a:ext>
              </a:extLst>
            </p:cNvPr>
            <p:cNvSpPr/>
            <p:nvPr/>
          </p:nvSpPr>
          <p:spPr>
            <a:xfrm>
              <a:off x="481740" y="1744224"/>
              <a:ext cx="3565268" cy="2167070"/>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B55A9A0D-9508-9A57-1F9A-9B774D5801B4}"/>
                </a:ext>
              </a:extLst>
            </p:cNvPr>
            <p:cNvGrpSpPr/>
            <p:nvPr/>
          </p:nvGrpSpPr>
          <p:grpSpPr>
            <a:xfrm>
              <a:off x="436135" y="2629591"/>
              <a:ext cx="91440" cy="428560"/>
              <a:chOff x="8311168" y="2917354"/>
              <a:chExt cx="91440" cy="428560"/>
            </a:xfrm>
          </p:grpSpPr>
          <p:sp>
            <p:nvSpPr>
              <p:cNvPr id="6" name="Oval 5">
                <a:extLst>
                  <a:ext uri="{FF2B5EF4-FFF2-40B4-BE49-F238E27FC236}">
                    <a16:creationId xmlns:a16="http://schemas.microsoft.com/office/drawing/2014/main" id="{7B451FD9-A4FD-DD20-9DAB-BC4B9AC6E0A4}"/>
                  </a:ext>
                </a:extLst>
              </p:cNvPr>
              <p:cNvSpPr/>
              <p:nvPr/>
            </p:nvSpPr>
            <p:spPr>
              <a:xfrm>
                <a:off x="8334029" y="2917354"/>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F72FDDA-CE63-0E01-AB60-98229C8792D0}"/>
                  </a:ext>
                </a:extLst>
              </p:cNvPr>
              <p:cNvSpPr/>
              <p:nvPr/>
            </p:nvSpPr>
            <p:spPr>
              <a:xfrm>
                <a:off x="8338799" y="3300195"/>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483A567-B596-9857-9A54-5BB404C902C1}"/>
                  </a:ext>
                </a:extLst>
              </p:cNvPr>
              <p:cNvSpPr/>
              <p:nvPr/>
            </p:nvSpPr>
            <p:spPr>
              <a:xfrm>
                <a:off x="8311168" y="3079468"/>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30">
            <a:extLst>
              <a:ext uri="{FF2B5EF4-FFF2-40B4-BE49-F238E27FC236}">
                <a16:creationId xmlns:a16="http://schemas.microsoft.com/office/drawing/2014/main" id="{E7636B8F-5C1A-D06D-16E2-1CE6A46B3A7F}"/>
              </a:ext>
            </a:extLst>
          </p:cNvPr>
          <p:cNvGrpSpPr/>
          <p:nvPr/>
        </p:nvGrpSpPr>
        <p:grpSpPr>
          <a:xfrm>
            <a:off x="4246943" y="1400367"/>
            <a:ext cx="3684223" cy="2208651"/>
            <a:chOff x="4246943" y="1740611"/>
            <a:chExt cx="3684223" cy="2208651"/>
          </a:xfrm>
          <a:solidFill>
            <a:schemeClr val="accent6">
              <a:lumMod val="20000"/>
              <a:lumOff val="80000"/>
            </a:schemeClr>
          </a:solidFill>
        </p:grpSpPr>
        <p:sp>
          <p:nvSpPr>
            <p:cNvPr id="10" name="Rectangle: Rounded Corners 9">
              <a:extLst>
                <a:ext uri="{FF2B5EF4-FFF2-40B4-BE49-F238E27FC236}">
                  <a16:creationId xmlns:a16="http://schemas.microsoft.com/office/drawing/2014/main" id="{CE4E8ECE-5E28-6B0B-F589-7F0E72AD30BC}"/>
                </a:ext>
              </a:extLst>
            </p:cNvPr>
            <p:cNvSpPr/>
            <p:nvPr/>
          </p:nvSpPr>
          <p:spPr>
            <a:xfrm>
              <a:off x="4365898" y="1782192"/>
              <a:ext cx="3565268" cy="216707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325B080E-DB3A-6C57-14C3-ED9373651EAE}"/>
                </a:ext>
              </a:extLst>
            </p:cNvPr>
            <p:cNvSpPr/>
            <p:nvPr/>
          </p:nvSpPr>
          <p:spPr>
            <a:xfrm>
              <a:off x="4292548" y="1740611"/>
              <a:ext cx="3565268" cy="2167070"/>
            </a:xfrm>
            <a:prstGeom prst="round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733CFB0-08EF-B919-8B65-592DE1E9C4B6}"/>
                </a:ext>
              </a:extLst>
            </p:cNvPr>
            <p:cNvGrpSpPr/>
            <p:nvPr/>
          </p:nvGrpSpPr>
          <p:grpSpPr>
            <a:xfrm>
              <a:off x="4246943" y="2625978"/>
              <a:ext cx="91440" cy="428560"/>
              <a:chOff x="8311168" y="2917354"/>
              <a:chExt cx="91440" cy="428560"/>
            </a:xfrm>
            <a:grpFill/>
          </p:grpSpPr>
          <p:sp>
            <p:nvSpPr>
              <p:cNvPr id="14" name="Oval 13">
                <a:extLst>
                  <a:ext uri="{FF2B5EF4-FFF2-40B4-BE49-F238E27FC236}">
                    <a16:creationId xmlns:a16="http://schemas.microsoft.com/office/drawing/2014/main" id="{D6CACC81-7302-4677-2922-683A6CB19A5F}"/>
                  </a:ext>
                </a:extLst>
              </p:cNvPr>
              <p:cNvSpPr/>
              <p:nvPr/>
            </p:nvSpPr>
            <p:spPr>
              <a:xfrm>
                <a:off x="8334029" y="2917354"/>
                <a:ext cx="45719" cy="45719"/>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D27DEFC-626C-DF25-9596-AA3AB5085B6F}"/>
                  </a:ext>
                </a:extLst>
              </p:cNvPr>
              <p:cNvSpPr/>
              <p:nvPr/>
            </p:nvSpPr>
            <p:spPr>
              <a:xfrm>
                <a:off x="8338799" y="3300195"/>
                <a:ext cx="45719" cy="45719"/>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29C583F-731A-3415-0694-077DE76E3250}"/>
                  </a:ext>
                </a:extLst>
              </p:cNvPr>
              <p:cNvSpPr/>
              <p:nvPr/>
            </p:nvSpPr>
            <p:spPr>
              <a:xfrm>
                <a:off x="8311168" y="3079468"/>
                <a:ext cx="91440" cy="91440"/>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31">
            <a:extLst>
              <a:ext uri="{FF2B5EF4-FFF2-40B4-BE49-F238E27FC236}">
                <a16:creationId xmlns:a16="http://schemas.microsoft.com/office/drawing/2014/main" id="{75043076-2C42-604C-3C95-C24C4A9A5684}"/>
              </a:ext>
            </a:extLst>
          </p:cNvPr>
          <p:cNvGrpSpPr/>
          <p:nvPr/>
        </p:nvGrpSpPr>
        <p:grpSpPr>
          <a:xfrm>
            <a:off x="8057751" y="1400367"/>
            <a:ext cx="3684223" cy="2208651"/>
            <a:chOff x="8057751" y="1740611"/>
            <a:chExt cx="3684223" cy="2208651"/>
          </a:xfrm>
          <a:solidFill>
            <a:schemeClr val="accent6">
              <a:lumMod val="20000"/>
              <a:lumOff val="80000"/>
            </a:schemeClr>
          </a:solidFill>
        </p:grpSpPr>
        <p:sp>
          <p:nvSpPr>
            <p:cNvPr id="17" name="Rectangle: Rounded Corners 16">
              <a:extLst>
                <a:ext uri="{FF2B5EF4-FFF2-40B4-BE49-F238E27FC236}">
                  <a16:creationId xmlns:a16="http://schemas.microsoft.com/office/drawing/2014/main" id="{0D6E5EFD-B868-C04C-82AC-01A46E93F4F9}"/>
                </a:ext>
              </a:extLst>
            </p:cNvPr>
            <p:cNvSpPr/>
            <p:nvPr/>
          </p:nvSpPr>
          <p:spPr>
            <a:xfrm>
              <a:off x="8176706" y="1782192"/>
              <a:ext cx="3565268" cy="216707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17230833-A691-14B4-9EFF-EF19133E2E17}"/>
                </a:ext>
              </a:extLst>
            </p:cNvPr>
            <p:cNvSpPr/>
            <p:nvPr/>
          </p:nvSpPr>
          <p:spPr>
            <a:xfrm>
              <a:off x="8103356" y="1740611"/>
              <a:ext cx="3565268" cy="2167070"/>
            </a:xfrm>
            <a:prstGeom prst="round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AD181F22-BD0D-AC19-7CF9-31BCF86CDFFF}"/>
                </a:ext>
              </a:extLst>
            </p:cNvPr>
            <p:cNvGrpSpPr/>
            <p:nvPr/>
          </p:nvGrpSpPr>
          <p:grpSpPr>
            <a:xfrm>
              <a:off x="8057751" y="2625978"/>
              <a:ext cx="91440" cy="428560"/>
              <a:chOff x="8311168" y="2917354"/>
              <a:chExt cx="91440" cy="428560"/>
            </a:xfrm>
            <a:grpFill/>
          </p:grpSpPr>
          <p:sp>
            <p:nvSpPr>
              <p:cNvPr id="21" name="Oval 20">
                <a:extLst>
                  <a:ext uri="{FF2B5EF4-FFF2-40B4-BE49-F238E27FC236}">
                    <a16:creationId xmlns:a16="http://schemas.microsoft.com/office/drawing/2014/main" id="{9F63E4CD-ACBF-57AF-2A90-B48C7C40FB90}"/>
                  </a:ext>
                </a:extLst>
              </p:cNvPr>
              <p:cNvSpPr/>
              <p:nvPr/>
            </p:nvSpPr>
            <p:spPr>
              <a:xfrm>
                <a:off x="8334029" y="2917354"/>
                <a:ext cx="45719" cy="45719"/>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53401D7-0366-1041-3454-31B0BD502F95}"/>
                  </a:ext>
                </a:extLst>
              </p:cNvPr>
              <p:cNvSpPr/>
              <p:nvPr/>
            </p:nvSpPr>
            <p:spPr>
              <a:xfrm>
                <a:off x="8338799" y="3300195"/>
                <a:ext cx="45719" cy="45719"/>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D8DDE86-F111-32EF-579B-623AF104375B}"/>
                  </a:ext>
                </a:extLst>
              </p:cNvPr>
              <p:cNvSpPr/>
              <p:nvPr/>
            </p:nvSpPr>
            <p:spPr>
              <a:xfrm>
                <a:off x="8311168" y="3079468"/>
                <a:ext cx="91440" cy="91440"/>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a:extLst>
              <a:ext uri="{FF2B5EF4-FFF2-40B4-BE49-F238E27FC236}">
                <a16:creationId xmlns:a16="http://schemas.microsoft.com/office/drawing/2014/main" id="{32A1C982-9F69-F11B-EFD4-7E2410B50752}"/>
              </a:ext>
            </a:extLst>
          </p:cNvPr>
          <p:cNvGrpSpPr/>
          <p:nvPr/>
        </p:nvGrpSpPr>
        <p:grpSpPr>
          <a:xfrm>
            <a:off x="1551596" y="3806178"/>
            <a:ext cx="4372795" cy="2208651"/>
            <a:chOff x="1551596" y="4146422"/>
            <a:chExt cx="4372795" cy="2208651"/>
          </a:xfrm>
          <a:solidFill>
            <a:schemeClr val="accent6">
              <a:lumMod val="20000"/>
              <a:lumOff val="80000"/>
            </a:schemeClr>
          </a:solidFill>
        </p:grpSpPr>
        <p:sp>
          <p:nvSpPr>
            <p:cNvPr id="94" name="Rectangle: Rounded Corners 93">
              <a:extLst>
                <a:ext uri="{FF2B5EF4-FFF2-40B4-BE49-F238E27FC236}">
                  <a16:creationId xmlns:a16="http://schemas.microsoft.com/office/drawing/2014/main" id="{77B00707-4597-4544-3061-14D7AFA6E464}"/>
                </a:ext>
              </a:extLst>
            </p:cNvPr>
            <p:cNvSpPr/>
            <p:nvPr/>
          </p:nvSpPr>
          <p:spPr>
            <a:xfrm>
              <a:off x="1670550" y="4188003"/>
              <a:ext cx="4253841" cy="216707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Rounded Corners 95">
              <a:extLst>
                <a:ext uri="{FF2B5EF4-FFF2-40B4-BE49-F238E27FC236}">
                  <a16:creationId xmlns:a16="http://schemas.microsoft.com/office/drawing/2014/main" id="{6D52FCD5-4EA9-D8F8-2AE0-42305B3B8AE0}"/>
                </a:ext>
              </a:extLst>
            </p:cNvPr>
            <p:cNvSpPr/>
            <p:nvPr/>
          </p:nvSpPr>
          <p:spPr>
            <a:xfrm>
              <a:off x="1597200" y="4146422"/>
              <a:ext cx="4253841" cy="2167070"/>
            </a:xfrm>
            <a:prstGeom prst="round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5A05C812-F985-8763-3948-A75C09F672E6}"/>
                </a:ext>
              </a:extLst>
            </p:cNvPr>
            <p:cNvGrpSpPr/>
            <p:nvPr/>
          </p:nvGrpSpPr>
          <p:grpSpPr>
            <a:xfrm>
              <a:off x="1551596" y="5031789"/>
              <a:ext cx="91440" cy="428560"/>
              <a:chOff x="8311168" y="2917354"/>
              <a:chExt cx="91440" cy="428560"/>
            </a:xfrm>
            <a:grpFill/>
          </p:grpSpPr>
          <p:sp>
            <p:nvSpPr>
              <p:cNvPr id="98" name="Oval 97">
                <a:extLst>
                  <a:ext uri="{FF2B5EF4-FFF2-40B4-BE49-F238E27FC236}">
                    <a16:creationId xmlns:a16="http://schemas.microsoft.com/office/drawing/2014/main" id="{EF312390-391B-27F9-7988-5D930E408DB7}"/>
                  </a:ext>
                </a:extLst>
              </p:cNvPr>
              <p:cNvSpPr/>
              <p:nvPr/>
            </p:nvSpPr>
            <p:spPr>
              <a:xfrm>
                <a:off x="8334029" y="2917354"/>
                <a:ext cx="45719" cy="45719"/>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533F9234-AD41-C640-58D2-E1C92CAAB9FA}"/>
                  </a:ext>
                </a:extLst>
              </p:cNvPr>
              <p:cNvSpPr/>
              <p:nvPr/>
            </p:nvSpPr>
            <p:spPr>
              <a:xfrm>
                <a:off x="8338799" y="3300195"/>
                <a:ext cx="45719" cy="45719"/>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FEEA5315-8A03-DA36-7BB5-F3899CD032D8}"/>
                  </a:ext>
                </a:extLst>
              </p:cNvPr>
              <p:cNvSpPr/>
              <p:nvPr/>
            </p:nvSpPr>
            <p:spPr>
              <a:xfrm>
                <a:off x="8311168" y="3079468"/>
                <a:ext cx="91440" cy="91440"/>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a:extLst>
              <a:ext uri="{FF2B5EF4-FFF2-40B4-BE49-F238E27FC236}">
                <a16:creationId xmlns:a16="http://schemas.microsoft.com/office/drawing/2014/main" id="{6F792FB4-A447-6302-F265-5E890D766A0D}"/>
              </a:ext>
            </a:extLst>
          </p:cNvPr>
          <p:cNvGrpSpPr/>
          <p:nvPr/>
        </p:nvGrpSpPr>
        <p:grpSpPr>
          <a:xfrm>
            <a:off x="6095503" y="3806178"/>
            <a:ext cx="4372795" cy="2208651"/>
            <a:chOff x="6095503" y="4146422"/>
            <a:chExt cx="4372795" cy="2208651"/>
          </a:xfrm>
          <a:solidFill>
            <a:schemeClr val="accent6">
              <a:lumMod val="20000"/>
              <a:lumOff val="80000"/>
            </a:schemeClr>
          </a:solidFill>
        </p:grpSpPr>
        <p:sp>
          <p:nvSpPr>
            <p:cNvPr id="101" name="Rectangle: Rounded Corners 100">
              <a:extLst>
                <a:ext uri="{FF2B5EF4-FFF2-40B4-BE49-F238E27FC236}">
                  <a16:creationId xmlns:a16="http://schemas.microsoft.com/office/drawing/2014/main" id="{EAF9FAC2-7950-7441-DDD9-3A5D33FDFCEF}"/>
                </a:ext>
              </a:extLst>
            </p:cNvPr>
            <p:cNvSpPr/>
            <p:nvPr/>
          </p:nvSpPr>
          <p:spPr>
            <a:xfrm>
              <a:off x="6214457" y="4188003"/>
              <a:ext cx="4253841" cy="216707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D3079439-FBEF-25C6-2D9B-0845ADD08E2A}"/>
                </a:ext>
              </a:extLst>
            </p:cNvPr>
            <p:cNvSpPr/>
            <p:nvPr/>
          </p:nvSpPr>
          <p:spPr>
            <a:xfrm>
              <a:off x="6141107" y="4146422"/>
              <a:ext cx="4253841" cy="2167070"/>
            </a:xfrm>
            <a:prstGeom prst="round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a:extLst>
                <a:ext uri="{FF2B5EF4-FFF2-40B4-BE49-F238E27FC236}">
                  <a16:creationId xmlns:a16="http://schemas.microsoft.com/office/drawing/2014/main" id="{B81A1804-C1EE-0874-9AAE-ED9BA58BAC14}"/>
                </a:ext>
              </a:extLst>
            </p:cNvPr>
            <p:cNvGrpSpPr/>
            <p:nvPr/>
          </p:nvGrpSpPr>
          <p:grpSpPr>
            <a:xfrm>
              <a:off x="6095503" y="5031789"/>
              <a:ext cx="91440" cy="428560"/>
              <a:chOff x="8311168" y="2917354"/>
              <a:chExt cx="91440" cy="428560"/>
            </a:xfrm>
            <a:grpFill/>
          </p:grpSpPr>
          <p:sp>
            <p:nvSpPr>
              <p:cNvPr id="105" name="Oval 104">
                <a:extLst>
                  <a:ext uri="{FF2B5EF4-FFF2-40B4-BE49-F238E27FC236}">
                    <a16:creationId xmlns:a16="http://schemas.microsoft.com/office/drawing/2014/main" id="{E100507F-30DB-26E4-E374-0B679760DFE4}"/>
                  </a:ext>
                </a:extLst>
              </p:cNvPr>
              <p:cNvSpPr/>
              <p:nvPr/>
            </p:nvSpPr>
            <p:spPr>
              <a:xfrm>
                <a:off x="8334029" y="2917354"/>
                <a:ext cx="45719" cy="45719"/>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02BD3A73-4DCF-9B53-3991-B0EEC0F2E53A}"/>
                  </a:ext>
                </a:extLst>
              </p:cNvPr>
              <p:cNvSpPr/>
              <p:nvPr/>
            </p:nvSpPr>
            <p:spPr>
              <a:xfrm>
                <a:off x="8338799" y="3300195"/>
                <a:ext cx="45719" cy="45719"/>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B4616A41-85F3-C348-C4E7-D0974E8D4A4E}"/>
                  </a:ext>
                </a:extLst>
              </p:cNvPr>
              <p:cNvSpPr/>
              <p:nvPr/>
            </p:nvSpPr>
            <p:spPr>
              <a:xfrm>
                <a:off x="8311168" y="3079468"/>
                <a:ext cx="91440" cy="91440"/>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2">
            <a:extLst>
              <a:ext uri="{FF2B5EF4-FFF2-40B4-BE49-F238E27FC236}">
                <a16:creationId xmlns:a16="http://schemas.microsoft.com/office/drawing/2014/main" id="{40B23A09-2656-0F6C-710B-F0A0D2054A44}"/>
              </a:ext>
            </a:extLst>
          </p:cNvPr>
          <p:cNvSpPr txBox="1">
            <a:spLocks noChangeArrowheads="1"/>
          </p:cNvSpPr>
          <p:nvPr/>
        </p:nvSpPr>
        <p:spPr>
          <a:xfrm>
            <a:off x="432752" y="464286"/>
            <a:ext cx="8516949"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RESEARCH PRIORITIES FOR THE</a:t>
            </a:r>
            <a:r>
              <a:rPr lang="en-US" sz="3200" b="1" dirty="0">
                <a:solidFill>
                  <a:schemeClr val="accent4"/>
                </a:solidFill>
                <a:latin typeface="Arial Black" charset="0"/>
                <a:ea typeface="Arial Black" charset="0"/>
                <a:cs typeface="Arial Black" charset="0"/>
              </a:rPr>
              <a:t> “6”</a:t>
            </a:r>
          </a:p>
        </p:txBody>
      </p:sp>
      <p:sp>
        <p:nvSpPr>
          <p:cNvPr id="35" name="TextBox 34">
            <a:extLst>
              <a:ext uri="{FF2B5EF4-FFF2-40B4-BE49-F238E27FC236}">
                <a16:creationId xmlns:a16="http://schemas.microsoft.com/office/drawing/2014/main" id="{26CC4D6A-6B53-6BEB-F477-1C2C3CBB8A95}"/>
              </a:ext>
            </a:extLst>
          </p:cNvPr>
          <p:cNvSpPr txBox="1"/>
          <p:nvPr/>
        </p:nvSpPr>
        <p:spPr>
          <a:xfrm>
            <a:off x="7931166" y="435117"/>
            <a:ext cx="1087461" cy="584775"/>
          </a:xfrm>
          <a:prstGeom prst="rect">
            <a:avLst/>
          </a:prstGeom>
          <a:noFill/>
        </p:spPr>
        <p:txBody>
          <a:bodyPr wrap="square">
            <a:spAutoFit/>
          </a:bodyPr>
          <a:lstStyle/>
          <a:p>
            <a:r>
              <a:rPr kumimoji="0" lang="en-US" sz="3200" b="1" i="0" u="none" strike="noStrike" kern="1200" cap="none" spc="0" normalizeH="0" baseline="0" noProof="0" dirty="0">
                <a:ln>
                  <a:solidFill>
                    <a:sysClr val="windowText" lastClr="000000"/>
                  </a:solidFill>
                </a:ln>
                <a:noFill/>
                <a:effectLst/>
                <a:uLnTx/>
                <a:uFillTx/>
                <a:latin typeface="Arial Black" charset="0"/>
                <a:ea typeface="Arial Black" charset="0"/>
                <a:cs typeface="Arial Black" charset="0"/>
              </a:rPr>
              <a:t>“6”</a:t>
            </a:r>
            <a:endParaRPr lang="en-US" dirty="0">
              <a:ln>
                <a:solidFill>
                  <a:sysClr val="windowText" lastClr="000000"/>
                </a:solidFill>
              </a:ln>
              <a:noFill/>
            </a:endParaRPr>
          </a:p>
        </p:txBody>
      </p:sp>
      <p:sp>
        <p:nvSpPr>
          <p:cNvPr id="3" name="TextBox 2">
            <a:extLst>
              <a:ext uri="{FF2B5EF4-FFF2-40B4-BE49-F238E27FC236}">
                <a16:creationId xmlns:a16="http://schemas.microsoft.com/office/drawing/2014/main" id="{693E6AD6-67C6-AA37-F265-667129850999}"/>
              </a:ext>
            </a:extLst>
          </p:cNvPr>
          <p:cNvSpPr txBox="1"/>
          <p:nvPr/>
        </p:nvSpPr>
        <p:spPr>
          <a:xfrm>
            <a:off x="681675" y="1596402"/>
            <a:ext cx="3127287" cy="1477328"/>
          </a:xfrm>
          <a:prstGeom prst="rect">
            <a:avLst/>
          </a:prstGeom>
          <a:noFill/>
        </p:spPr>
        <p:txBody>
          <a:bodyPr wrap="square" rtlCol="0">
            <a:spAutoFit/>
          </a:bodyPr>
          <a:lstStyle/>
          <a:p>
            <a:pPr>
              <a:spcAft>
                <a:spcPts val="1800"/>
              </a:spcAft>
            </a:pPr>
            <a:r>
              <a:rPr lang="en-US" b="1" dirty="0">
                <a:latin typeface="+mj-lt"/>
                <a:cs typeface="Arial" panose="020B0604020202020204" pitchFamily="34" charset="0"/>
              </a:rPr>
              <a:t>Optimize shorter regimens for younger adolescents, children, and pregnant </a:t>
            </a:r>
            <a:br>
              <a:rPr lang="en-US" b="1" dirty="0">
                <a:latin typeface="+mj-lt"/>
                <a:cs typeface="Arial" panose="020B0604020202020204" pitchFamily="34" charset="0"/>
              </a:rPr>
            </a:br>
            <a:r>
              <a:rPr lang="en-US" b="1" dirty="0">
                <a:latin typeface="+mj-lt"/>
                <a:cs typeface="Arial" panose="020B0604020202020204" pitchFamily="34" charset="0"/>
              </a:rPr>
              <a:t>persons </a:t>
            </a:r>
          </a:p>
        </p:txBody>
      </p:sp>
      <p:sp>
        <p:nvSpPr>
          <p:cNvPr id="26" name="Oval 25">
            <a:extLst>
              <a:ext uri="{FF2B5EF4-FFF2-40B4-BE49-F238E27FC236}">
                <a16:creationId xmlns:a16="http://schemas.microsoft.com/office/drawing/2014/main" id="{1A86C075-3E83-4967-FF04-31259464F979}"/>
              </a:ext>
            </a:extLst>
          </p:cNvPr>
          <p:cNvSpPr/>
          <p:nvPr/>
        </p:nvSpPr>
        <p:spPr>
          <a:xfrm>
            <a:off x="3056548" y="2579787"/>
            <a:ext cx="857611" cy="8576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1051501-77BE-D691-C8B0-2267D9873189}"/>
              </a:ext>
            </a:extLst>
          </p:cNvPr>
          <p:cNvSpPr txBox="1"/>
          <p:nvPr/>
        </p:nvSpPr>
        <p:spPr>
          <a:xfrm>
            <a:off x="4492484" y="1592789"/>
            <a:ext cx="2712358" cy="923330"/>
          </a:xfrm>
          <a:prstGeom prst="rect">
            <a:avLst/>
          </a:prstGeom>
          <a:noFill/>
        </p:spPr>
        <p:txBody>
          <a:bodyPr wrap="square" rtlCol="0">
            <a:spAutoFit/>
          </a:bodyPr>
          <a:lstStyle/>
          <a:p>
            <a:pPr>
              <a:spcAft>
                <a:spcPts val="1800"/>
              </a:spcAft>
            </a:pPr>
            <a:r>
              <a:rPr lang="en-US" b="1" dirty="0">
                <a:latin typeface="+mj-lt"/>
                <a:cs typeface="Arial" panose="020B0604020202020204" pitchFamily="34" charset="0"/>
              </a:rPr>
              <a:t>Further optimize the dose and duration of linezolid </a:t>
            </a:r>
          </a:p>
        </p:txBody>
      </p:sp>
      <p:sp>
        <p:nvSpPr>
          <p:cNvPr id="18" name="TextBox 17">
            <a:extLst>
              <a:ext uri="{FF2B5EF4-FFF2-40B4-BE49-F238E27FC236}">
                <a16:creationId xmlns:a16="http://schemas.microsoft.com/office/drawing/2014/main" id="{1608EDB4-2F8B-8A39-07D9-A6F7993065AC}"/>
              </a:ext>
            </a:extLst>
          </p:cNvPr>
          <p:cNvSpPr txBox="1"/>
          <p:nvPr/>
        </p:nvSpPr>
        <p:spPr>
          <a:xfrm>
            <a:off x="8303291" y="1592789"/>
            <a:ext cx="3207034" cy="1477328"/>
          </a:xfrm>
          <a:prstGeom prst="rect">
            <a:avLst/>
          </a:prstGeom>
          <a:noFill/>
        </p:spPr>
        <p:txBody>
          <a:bodyPr wrap="square" rtlCol="0">
            <a:spAutoFit/>
          </a:bodyPr>
          <a:lstStyle/>
          <a:p>
            <a:pPr>
              <a:spcAft>
                <a:spcPts val="1800"/>
              </a:spcAft>
            </a:pPr>
            <a:r>
              <a:rPr lang="en-US" b="1" dirty="0">
                <a:latin typeface="+mj-lt"/>
                <a:cs typeface="Arial" panose="020B0604020202020204" pitchFamily="34" charset="0"/>
              </a:rPr>
              <a:t>Evaluate preferences and needs of the target populations to see what they want and </a:t>
            </a:r>
            <a:br>
              <a:rPr lang="en-US" b="1" dirty="0">
                <a:latin typeface="+mj-lt"/>
                <a:cs typeface="Arial" panose="020B0604020202020204" pitchFamily="34" charset="0"/>
              </a:rPr>
            </a:br>
            <a:r>
              <a:rPr lang="en-US" b="1" dirty="0">
                <a:latin typeface="+mj-lt"/>
                <a:cs typeface="Arial" panose="020B0604020202020204" pitchFamily="34" charset="0"/>
              </a:rPr>
              <a:t>will use </a:t>
            </a:r>
          </a:p>
        </p:txBody>
      </p:sp>
      <p:sp>
        <p:nvSpPr>
          <p:cNvPr id="95" name="TextBox 94">
            <a:extLst>
              <a:ext uri="{FF2B5EF4-FFF2-40B4-BE49-F238E27FC236}">
                <a16:creationId xmlns:a16="http://schemas.microsoft.com/office/drawing/2014/main" id="{2A05689B-4F90-0D9A-EAFC-E962C145E147}"/>
              </a:ext>
            </a:extLst>
          </p:cNvPr>
          <p:cNvSpPr txBox="1"/>
          <p:nvPr/>
        </p:nvSpPr>
        <p:spPr>
          <a:xfrm>
            <a:off x="1741955" y="3998600"/>
            <a:ext cx="4099509" cy="1200329"/>
          </a:xfrm>
          <a:prstGeom prst="rect">
            <a:avLst/>
          </a:prstGeom>
          <a:noFill/>
        </p:spPr>
        <p:txBody>
          <a:bodyPr wrap="square" rtlCol="0">
            <a:spAutoFit/>
          </a:bodyPr>
          <a:lstStyle/>
          <a:p>
            <a:pPr>
              <a:spcAft>
                <a:spcPts val="1800"/>
              </a:spcAft>
            </a:pPr>
            <a:r>
              <a:rPr lang="en-US" b="1" dirty="0">
                <a:latin typeface="+mj-lt"/>
                <a:cs typeface="Arial" panose="020B0604020202020204" pitchFamily="34" charset="0"/>
              </a:rPr>
              <a:t>Ensure younger adolescents, children, and pregnant persons can safety take </a:t>
            </a:r>
            <a:r>
              <a:rPr lang="en-US" b="1" dirty="0" err="1">
                <a:latin typeface="+mj-lt"/>
                <a:cs typeface="Arial" panose="020B0604020202020204" pitchFamily="34" charset="0"/>
              </a:rPr>
              <a:t>pretomanid</a:t>
            </a:r>
            <a:r>
              <a:rPr lang="en-US" b="1" dirty="0">
                <a:latin typeface="+mj-lt"/>
                <a:cs typeface="Arial" panose="020B0604020202020204" pitchFamily="34" charset="0"/>
              </a:rPr>
              <a:t>-containing regimens </a:t>
            </a:r>
          </a:p>
        </p:txBody>
      </p:sp>
      <p:sp>
        <p:nvSpPr>
          <p:cNvPr id="102" name="TextBox 101">
            <a:extLst>
              <a:ext uri="{FF2B5EF4-FFF2-40B4-BE49-F238E27FC236}">
                <a16:creationId xmlns:a16="http://schemas.microsoft.com/office/drawing/2014/main" id="{E8279397-A276-548C-5A8E-18A58D638270}"/>
              </a:ext>
            </a:extLst>
          </p:cNvPr>
          <p:cNvSpPr txBox="1"/>
          <p:nvPr/>
        </p:nvSpPr>
        <p:spPr>
          <a:xfrm>
            <a:off x="6341043" y="3998600"/>
            <a:ext cx="3662178" cy="1200329"/>
          </a:xfrm>
          <a:prstGeom prst="rect">
            <a:avLst/>
          </a:prstGeom>
          <a:noFill/>
        </p:spPr>
        <p:txBody>
          <a:bodyPr wrap="square" rtlCol="0">
            <a:spAutoFit/>
          </a:bodyPr>
          <a:lstStyle/>
          <a:p>
            <a:pPr>
              <a:spcAft>
                <a:spcPts val="1800"/>
              </a:spcAft>
            </a:pPr>
            <a:r>
              <a:rPr lang="en-US" b="1" dirty="0">
                <a:latin typeface="+mj-lt"/>
                <a:cs typeface="Arial" panose="020B0604020202020204" pitchFamily="34" charset="0"/>
              </a:rPr>
              <a:t>Evaluate risk factors or populations that would benefit from treatment extensions </a:t>
            </a:r>
          </a:p>
        </p:txBody>
      </p:sp>
      <p:sp>
        <p:nvSpPr>
          <p:cNvPr id="111" name="Oval 110">
            <a:extLst>
              <a:ext uri="{FF2B5EF4-FFF2-40B4-BE49-F238E27FC236}">
                <a16:creationId xmlns:a16="http://schemas.microsoft.com/office/drawing/2014/main" id="{D8F7252D-9CA1-C230-9346-BF23E771383B}"/>
              </a:ext>
            </a:extLst>
          </p:cNvPr>
          <p:cNvSpPr/>
          <p:nvPr/>
        </p:nvSpPr>
        <p:spPr>
          <a:xfrm>
            <a:off x="9382250" y="4986680"/>
            <a:ext cx="857611" cy="8576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373213F8-7C06-1EB5-E3D4-8F6BA7D2CFC9}"/>
              </a:ext>
            </a:extLst>
          </p:cNvPr>
          <p:cNvSpPr/>
          <p:nvPr/>
        </p:nvSpPr>
        <p:spPr>
          <a:xfrm>
            <a:off x="4851179" y="4986680"/>
            <a:ext cx="857611" cy="8576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2CF1906C-66B5-D6D8-D03D-DB4864DBB1EC}"/>
              </a:ext>
            </a:extLst>
          </p:cNvPr>
          <p:cNvSpPr/>
          <p:nvPr/>
        </p:nvSpPr>
        <p:spPr>
          <a:xfrm>
            <a:off x="6876532" y="2586933"/>
            <a:ext cx="857611" cy="8576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Graphic 42">
            <a:extLst>
              <a:ext uri="{FF2B5EF4-FFF2-40B4-BE49-F238E27FC236}">
                <a16:creationId xmlns:a16="http://schemas.microsoft.com/office/drawing/2014/main" id="{BDB608E4-0233-7043-E575-FF18741907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65002" y="2668575"/>
            <a:ext cx="914400" cy="739036"/>
          </a:xfrm>
          <a:prstGeom prst="rect">
            <a:avLst/>
          </a:prstGeom>
        </p:spPr>
      </p:pic>
      <p:pic>
        <p:nvPicPr>
          <p:cNvPr id="45" name="Graphic 44">
            <a:extLst>
              <a:ext uri="{FF2B5EF4-FFF2-40B4-BE49-F238E27FC236}">
                <a16:creationId xmlns:a16="http://schemas.microsoft.com/office/drawing/2014/main" id="{E03763F2-CB76-69BD-B627-DEE55A9761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39577" y="2661342"/>
            <a:ext cx="731520" cy="680005"/>
          </a:xfrm>
          <a:prstGeom prst="rect">
            <a:avLst/>
          </a:prstGeom>
        </p:spPr>
      </p:pic>
      <p:sp>
        <p:nvSpPr>
          <p:cNvPr id="68" name="Oval 67">
            <a:extLst>
              <a:ext uri="{FF2B5EF4-FFF2-40B4-BE49-F238E27FC236}">
                <a16:creationId xmlns:a16="http://schemas.microsoft.com/office/drawing/2014/main" id="{6795DDB9-50D1-A77E-10B7-0AE01620EBB4}"/>
              </a:ext>
            </a:extLst>
          </p:cNvPr>
          <p:cNvSpPr/>
          <p:nvPr/>
        </p:nvSpPr>
        <p:spPr>
          <a:xfrm>
            <a:off x="10652714" y="2592472"/>
            <a:ext cx="857611" cy="8576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72" name="Graphic 71">
            <a:extLst>
              <a:ext uri="{FF2B5EF4-FFF2-40B4-BE49-F238E27FC236}">
                <a16:creationId xmlns:a16="http://schemas.microsoft.com/office/drawing/2014/main" id="{E1B3E407-32C7-81A6-F15E-6C1AED2A97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52714" y="2609827"/>
            <a:ext cx="781969" cy="731520"/>
          </a:xfrm>
          <a:prstGeom prst="rect">
            <a:avLst/>
          </a:prstGeom>
        </p:spPr>
      </p:pic>
      <p:sp>
        <p:nvSpPr>
          <p:cNvPr id="63" name="TextBox 62">
            <a:extLst>
              <a:ext uri="{FF2B5EF4-FFF2-40B4-BE49-F238E27FC236}">
                <a16:creationId xmlns:a16="http://schemas.microsoft.com/office/drawing/2014/main" id="{DBC0BB3F-687D-7833-6560-89269ED12C9B}"/>
              </a:ext>
            </a:extLst>
          </p:cNvPr>
          <p:cNvSpPr txBox="1"/>
          <p:nvPr/>
        </p:nvSpPr>
        <p:spPr>
          <a:xfrm>
            <a:off x="10979900" y="2661243"/>
            <a:ext cx="247881" cy="286443"/>
          </a:xfrm>
          <a:prstGeom prst="rect">
            <a:avLst/>
          </a:prstGeom>
          <a:noFill/>
        </p:spPr>
        <p:txBody>
          <a:bodyPr wrap="none" rtlCol="0">
            <a:spAutoFit/>
          </a:bodyPr>
          <a:lstStyle/>
          <a:p>
            <a:pPr algn="l"/>
            <a:r>
              <a:rPr lang="en-US" sz="1228" spc="0" baseline="0" dirty="0">
                <a:ln/>
                <a:solidFill>
                  <a:srgbClr val="231F20"/>
                </a:solidFill>
                <a:latin typeface="MyriadPro-Bold"/>
                <a:sym typeface="MyriadPro-Bold"/>
                <a:rtl val="0"/>
              </a:rPr>
              <a:t>?</a:t>
            </a:r>
          </a:p>
        </p:txBody>
      </p:sp>
      <p:pic>
        <p:nvPicPr>
          <p:cNvPr id="74" name="Graphic 73">
            <a:extLst>
              <a:ext uri="{FF2B5EF4-FFF2-40B4-BE49-F238E27FC236}">
                <a16:creationId xmlns:a16="http://schemas.microsoft.com/office/drawing/2014/main" id="{5C11A82D-82F3-100D-EC52-470E2469996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18590" y="5120105"/>
            <a:ext cx="1005840" cy="674370"/>
          </a:xfrm>
          <a:prstGeom prst="rect">
            <a:avLst/>
          </a:prstGeom>
        </p:spPr>
      </p:pic>
      <p:pic>
        <p:nvPicPr>
          <p:cNvPr id="76" name="Graphic 75">
            <a:extLst>
              <a:ext uri="{FF2B5EF4-FFF2-40B4-BE49-F238E27FC236}">
                <a16:creationId xmlns:a16="http://schemas.microsoft.com/office/drawing/2014/main" id="{781A4EE0-2F4C-93C0-6DF5-49EF5F82781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296355" y="4931294"/>
            <a:ext cx="731520" cy="809897"/>
          </a:xfrm>
          <a:prstGeom prst="rect">
            <a:avLst/>
          </a:prstGeom>
        </p:spPr>
      </p:pic>
    </p:spTree>
    <p:extLst>
      <p:ext uri="{BB962C8B-B14F-4D97-AF65-F5344CB8AC3E}">
        <p14:creationId xmlns:p14="http://schemas.microsoft.com/office/powerpoint/2010/main" val="2887079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4D40279-BEC4-4213-CFC8-A6FB31BEEC91}"/>
              </a:ext>
            </a:extLst>
          </p:cNvPr>
          <p:cNvSpPr txBox="1"/>
          <p:nvPr/>
        </p:nvSpPr>
        <p:spPr>
          <a:xfrm>
            <a:off x="6546017" y="2344471"/>
            <a:ext cx="5027925" cy="4247317"/>
          </a:xfrm>
          <a:prstGeom prst="rect">
            <a:avLst/>
          </a:prstGeom>
          <a:noFill/>
        </p:spPr>
        <p:txBody>
          <a:bodyPr wrap="square" rtlCol="0">
            <a:spAutoFit/>
          </a:bodyPr>
          <a:lstStyle/>
          <a:p>
            <a:pPr>
              <a:spcAft>
                <a:spcPts val="5400"/>
              </a:spcAft>
            </a:pPr>
            <a:r>
              <a:rPr kumimoji="0" lang="en-US" sz="1800" b="0" i="0" u="sng" strike="noStrike" kern="1200" cap="none" spc="0" normalizeH="0" baseline="0" noProof="0" dirty="0">
                <a:ln>
                  <a:noFill/>
                </a:ln>
                <a:solidFill>
                  <a:prstClr val="black"/>
                </a:solidFill>
                <a:effectLst/>
                <a:uLnTx/>
                <a:uFillTx/>
                <a:latin typeface="Arial Black"/>
                <a:ea typeface="+mn-ea"/>
                <a:cs typeface="Arial" panose="020B0604020202020204" pitchFamily="34" charset="0"/>
              </a:rPr>
              <a:t>6BPaLM</a:t>
            </a:r>
          </a:p>
          <a:p>
            <a:pPr>
              <a:spcAft>
                <a:spcPts val="5400"/>
              </a:spcAft>
            </a:pPr>
            <a:r>
              <a:rPr lang="en-US" dirty="0">
                <a:solidFill>
                  <a:srgbClr val="000000"/>
                </a:solidFill>
                <a:effectLst/>
              </a:rPr>
              <a:t>For the first 2 weeks of treatment, it’s 4 </a:t>
            </a:r>
            <a:r>
              <a:rPr lang="en-US" dirty="0" err="1">
                <a:solidFill>
                  <a:srgbClr val="000000"/>
                </a:solidFill>
                <a:effectLst/>
              </a:rPr>
              <a:t>bedaquiline</a:t>
            </a:r>
            <a:r>
              <a:rPr lang="en-US" dirty="0">
                <a:solidFill>
                  <a:srgbClr val="000000"/>
                </a:solidFill>
                <a:effectLst/>
              </a:rPr>
              <a:t> tablets, 1 </a:t>
            </a:r>
            <a:r>
              <a:rPr lang="en-US" dirty="0" err="1">
                <a:solidFill>
                  <a:srgbClr val="000000"/>
                </a:solidFill>
                <a:effectLst/>
              </a:rPr>
              <a:t>pretomanid</a:t>
            </a:r>
            <a:r>
              <a:rPr lang="en-US" dirty="0">
                <a:solidFill>
                  <a:srgbClr val="000000"/>
                </a:solidFill>
                <a:effectLst/>
              </a:rPr>
              <a:t> tablet, 1 linezolid tablet, and 1 moxifloxacin tablet daily (7 tablets total per day). </a:t>
            </a:r>
            <a:endParaRPr lang="en-US" dirty="0">
              <a:solidFill>
                <a:srgbClr val="000000"/>
              </a:solidFill>
            </a:endParaRPr>
          </a:p>
          <a:p>
            <a:pPr>
              <a:spcAft>
                <a:spcPts val="5400"/>
              </a:spcAft>
            </a:pPr>
            <a:r>
              <a:rPr lang="en-US" dirty="0">
                <a:solidFill>
                  <a:srgbClr val="000000"/>
                </a:solidFill>
              </a:rPr>
              <a:t>T</a:t>
            </a:r>
            <a:r>
              <a:rPr lang="en-US" dirty="0">
                <a:solidFill>
                  <a:srgbClr val="000000"/>
                </a:solidFill>
                <a:effectLst/>
              </a:rPr>
              <a:t>hen for the remaining 24 weeks of treatment, it’s 2 </a:t>
            </a:r>
            <a:r>
              <a:rPr lang="en-US" dirty="0" err="1">
                <a:solidFill>
                  <a:srgbClr val="000000"/>
                </a:solidFill>
                <a:effectLst/>
              </a:rPr>
              <a:t>bedaquiline</a:t>
            </a:r>
            <a:r>
              <a:rPr lang="en-US" dirty="0">
                <a:solidFill>
                  <a:srgbClr val="000000"/>
                </a:solidFill>
                <a:effectLst/>
              </a:rPr>
              <a:t> tablets three times per week + 1 </a:t>
            </a:r>
            <a:r>
              <a:rPr lang="en-US" dirty="0" err="1">
                <a:solidFill>
                  <a:srgbClr val="000000"/>
                </a:solidFill>
                <a:effectLst/>
              </a:rPr>
              <a:t>pretomanid</a:t>
            </a:r>
            <a:r>
              <a:rPr lang="en-US" dirty="0">
                <a:solidFill>
                  <a:srgbClr val="000000"/>
                </a:solidFill>
                <a:effectLst/>
              </a:rPr>
              <a:t> tablet, 1 linezolid tablet, and 1 moxifloxacin tablet daily (3-5 tablets total per day).</a:t>
            </a:r>
          </a:p>
        </p:txBody>
      </p:sp>
      <p:sp>
        <p:nvSpPr>
          <p:cNvPr id="3" name="Rectangle 2">
            <a:extLst>
              <a:ext uri="{FF2B5EF4-FFF2-40B4-BE49-F238E27FC236}">
                <a16:creationId xmlns:a16="http://schemas.microsoft.com/office/drawing/2014/main" id="{B9DE4C33-8356-B7EF-55FB-D40732AFC068}"/>
              </a:ext>
            </a:extLst>
          </p:cNvPr>
          <p:cNvSpPr txBox="1">
            <a:spLocks noChangeArrowheads="1"/>
          </p:cNvSpPr>
          <p:nvPr/>
        </p:nvSpPr>
        <p:spPr>
          <a:xfrm>
            <a:off x="432752" y="464286"/>
            <a:ext cx="11475230"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WHAT FORMULATIONS DO WE HAVE? </a:t>
            </a:r>
            <a:br>
              <a:rPr lang="en-US" sz="3200" b="1" dirty="0">
                <a:latin typeface="Arial Black" charset="0"/>
                <a:ea typeface="Arial Black" charset="0"/>
                <a:cs typeface="Arial Black" charset="0"/>
              </a:rPr>
            </a:br>
            <a:r>
              <a:rPr lang="en-US" sz="3200" b="1" dirty="0">
                <a:latin typeface="Arial Black" charset="0"/>
                <a:ea typeface="Arial Black" charset="0"/>
                <a:cs typeface="Arial Black" charset="0"/>
              </a:rPr>
              <a:t> </a:t>
            </a:r>
            <a:endParaRPr lang="en-US" sz="3200" b="1" dirty="0">
              <a:solidFill>
                <a:schemeClr val="accent4"/>
              </a:solidFill>
              <a:latin typeface="Arial Black" charset="0"/>
              <a:ea typeface="Arial Black" charset="0"/>
              <a:cs typeface="Arial Black" charset="0"/>
            </a:endParaRPr>
          </a:p>
        </p:txBody>
      </p:sp>
      <p:sp>
        <p:nvSpPr>
          <p:cNvPr id="14" name="TextBox 13">
            <a:extLst>
              <a:ext uri="{FF2B5EF4-FFF2-40B4-BE49-F238E27FC236}">
                <a16:creationId xmlns:a16="http://schemas.microsoft.com/office/drawing/2014/main" id="{019CCE23-3CA9-5565-F89C-F789170D0B38}"/>
              </a:ext>
            </a:extLst>
          </p:cNvPr>
          <p:cNvSpPr txBox="1"/>
          <p:nvPr/>
        </p:nvSpPr>
        <p:spPr>
          <a:xfrm>
            <a:off x="618057" y="2371846"/>
            <a:ext cx="4412573" cy="40010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5400"/>
              </a:spcAft>
              <a:buClrTx/>
              <a:buSzTx/>
              <a:buFontTx/>
              <a:buNone/>
              <a:tabLst/>
              <a:defRPr/>
            </a:pPr>
            <a:r>
              <a:rPr kumimoji="0" lang="en-US" sz="2000" b="0" i="0" u="sng" strike="noStrike" kern="1200" cap="none" spc="0" normalizeH="0" baseline="0" noProof="0" dirty="0">
                <a:ln>
                  <a:noFill/>
                </a:ln>
                <a:solidFill>
                  <a:prstClr val="black"/>
                </a:solidFill>
                <a:effectLst/>
                <a:uLnTx/>
                <a:uFillTx/>
                <a:latin typeface="Arial Black"/>
                <a:ea typeface="+mn-ea"/>
                <a:cs typeface="Arial" panose="020B0604020202020204" pitchFamily="34" charset="0"/>
              </a:rPr>
              <a:t>6BPaL</a:t>
            </a:r>
            <a:endParaRPr lang="en-US" sz="2000" u="sng" dirty="0">
              <a:solidFill>
                <a:srgbClr val="000000"/>
              </a:solidFill>
              <a:effectLst/>
              <a:latin typeface="Arial Black"/>
              <a:cs typeface="Arial" panose="020B0604020202020204" pitchFamily="34" charset="0"/>
            </a:endParaRPr>
          </a:p>
          <a:p>
            <a:pPr marL="0" marR="0" lvl="0" indent="0" algn="l" defTabSz="914400" rtl="0" eaLnBrk="1" fontAlgn="auto" latinLnBrk="0" hangingPunct="1">
              <a:lnSpc>
                <a:spcPct val="100000"/>
              </a:lnSpc>
              <a:spcBef>
                <a:spcPts val="0"/>
              </a:spcBef>
              <a:spcAft>
                <a:spcPts val="5400"/>
              </a:spcAft>
              <a:buClrTx/>
              <a:buSzTx/>
              <a:buFontTx/>
              <a:buNone/>
              <a:tabLst/>
              <a:defRPr/>
            </a:pPr>
            <a:r>
              <a:rPr lang="en-US" dirty="0">
                <a:solidFill>
                  <a:srgbClr val="000000"/>
                </a:solidFill>
                <a:effectLst/>
              </a:rPr>
              <a:t>For the first 8 weeks of treatment (~2 months), it’s 2 </a:t>
            </a:r>
            <a:r>
              <a:rPr lang="en-US" dirty="0" err="1">
                <a:solidFill>
                  <a:srgbClr val="000000"/>
                </a:solidFill>
                <a:effectLst/>
              </a:rPr>
              <a:t>bedaquiline</a:t>
            </a:r>
            <a:r>
              <a:rPr lang="en-US" dirty="0">
                <a:solidFill>
                  <a:srgbClr val="000000"/>
                </a:solidFill>
                <a:effectLst/>
              </a:rPr>
              <a:t> tablets, 1 </a:t>
            </a:r>
            <a:r>
              <a:rPr lang="en-US" dirty="0" err="1">
                <a:solidFill>
                  <a:srgbClr val="000000"/>
                </a:solidFill>
                <a:effectLst/>
              </a:rPr>
              <a:t>pretomanid</a:t>
            </a:r>
            <a:r>
              <a:rPr lang="en-US" dirty="0">
                <a:solidFill>
                  <a:srgbClr val="000000"/>
                </a:solidFill>
                <a:effectLst/>
              </a:rPr>
              <a:t> tablet</a:t>
            </a:r>
            <a:r>
              <a:rPr lang="en-US" dirty="0">
                <a:solidFill>
                  <a:srgbClr val="000000"/>
                </a:solidFill>
              </a:rPr>
              <a:t>, and </a:t>
            </a:r>
            <a:r>
              <a:rPr lang="en-US" dirty="0">
                <a:solidFill>
                  <a:srgbClr val="000000"/>
                </a:solidFill>
                <a:effectLst/>
              </a:rPr>
              <a:t>1 linezolid tablet daily (4 tablets total per day). </a:t>
            </a:r>
          </a:p>
          <a:p>
            <a:pPr marL="0" marR="0" lvl="0" indent="0" algn="l" defTabSz="914400" rtl="0" eaLnBrk="1" fontAlgn="auto" latinLnBrk="0" hangingPunct="1">
              <a:lnSpc>
                <a:spcPct val="100000"/>
              </a:lnSpc>
              <a:spcBef>
                <a:spcPts val="0"/>
              </a:spcBef>
              <a:spcAft>
                <a:spcPts val="5400"/>
              </a:spcAft>
              <a:buClrTx/>
              <a:buSzTx/>
              <a:buFontTx/>
              <a:buNone/>
              <a:tabLst/>
              <a:defRPr/>
            </a:pPr>
            <a:r>
              <a:rPr lang="en-US" dirty="0">
                <a:solidFill>
                  <a:srgbClr val="000000"/>
                </a:solidFill>
              </a:rPr>
              <a:t>T</a:t>
            </a:r>
            <a:r>
              <a:rPr lang="en-US" dirty="0">
                <a:solidFill>
                  <a:srgbClr val="000000"/>
                </a:solidFill>
                <a:effectLst/>
              </a:rPr>
              <a:t>hen for the remaining 18 weeks of treatment (~4 months) it’s one less </a:t>
            </a:r>
            <a:r>
              <a:rPr lang="en-US" dirty="0" err="1">
                <a:solidFill>
                  <a:srgbClr val="000000"/>
                </a:solidFill>
                <a:effectLst/>
              </a:rPr>
              <a:t>bedaquiline</a:t>
            </a:r>
            <a:r>
              <a:rPr lang="en-US" dirty="0">
                <a:solidFill>
                  <a:srgbClr val="000000"/>
                </a:solidFill>
                <a:effectLst/>
              </a:rPr>
              <a:t> tablet daily (3 tablets total per day).</a:t>
            </a:r>
          </a:p>
        </p:txBody>
      </p:sp>
      <p:pic>
        <p:nvPicPr>
          <p:cNvPr id="16" name="Graphic 15">
            <a:extLst>
              <a:ext uri="{FF2B5EF4-FFF2-40B4-BE49-F238E27FC236}">
                <a16:creationId xmlns:a16="http://schemas.microsoft.com/office/drawing/2014/main" id="{78252CC3-2B9D-08C6-25D9-683B89E52D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532" y="1095153"/>
            <a:ext cx="11950514" cy="987318"/>
          </a:xfrm>
          <a:prstGeom prst="rect">
            <a:avLst/>
          </a:prstGeom>
        </p:spPr>
      </p:pic>
      <p:sp>
        <p:nvSpPr>
          <p:cNvPr id="17" name="TextBox 16">
            <a:extLst>
              <a:ext uri="{FF2B5EF4-FFF2-40B4-BE49-F238E27FC236}">
                <a16:creationId xmlns:a16="http://schemas.microsoft.com/office/drawing/2014/main" id="{7585897C-BCD6-01C6-954F-BC8B35F4E513}"/>
              </a:ext>
            </a:extLst>
          </p:cNvPr>
          <p:cNvSpPr txBox="1"/>
          <p:nvPr/>
        </p:nvSpPr>
        <p:spPr>
          <a:xfrm>
            <a:off x="618057" y="1385020"/>
            <a:ext cx="2440890" cy="338554"/>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 100 mg </a:t>
            </a:r>
            <a:r>
              <a:rPr lang="en-US" sz="1600" dirty="0" err="1">
                <a:latin typeface="Arial" panose="020B0604020202020204" pitchFamily="34" charset="0"/>
                <a:cs typeface="Arial" panose="020B0604020202020204" pitchFamily="34" charset="0"/>
              </a:rPr>
              <a:t>bedaquiline</a:t>
            </a:r>
            <a:endParaRPr lang="en-US" sz="16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676695B-B3C8-92CD-068B-4F51753A2B68}"/>
              </a:ext>
            </a:extLst>
          </p:cNvPr>
          <p:cNvSpPr txBox="1"/>
          <p:nvPr/>
        </p:nvSpPr>
        <p:spPr>
          <a:xfrm>
            <a:off x="3655110" y="1385020"/>
            <a:ext cx="2440890" cy="338554"/>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 200 mg </a:t>
            </a:r>
            <a:r>
              <a:rPr lang="en-US" sz="1600" dirty="0" err="1">
                <a:latin typeface="Arial" panose="020B0604020202020204" pitchFamily="34" charset="0"/>
                <a:cs typeface="Arial" panose="020B0604020202020204" pitchFamily="34" charset="0"/>
              </a:rPr>
              <a:t>pretomanid</a:t>
            </a:r>
            <a:endParaRPr lang="en-US" sz="16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988FCAFA-1439-E4D9-778B-9582E6AC2DEB}"/>
              </a:ext>
            </a:extLst>
          </p:cNvPr>
          <p:cNvSpPr txBox="1"/>
          <p:nvPr/>
        </p:nvSpPr>
        <p:spPr>
          <a:xfrm>
            <a:off x="6553200" y="1385020"/>
            <a:ext cx="2164922" cy="584775"/>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 600 mg linezolid</a:t>
            </a:r>
          </a:p>
          <a:p>
            <a:endParaRPr lang="en-US" sz="16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E3DDE335-976B-A565-4644-EBE6F7E0E928}"/>
              </a:ext>
            </a:extLst>
          </p:cNvPr>
          <p:cNvSpPr txBox="1"/>
          <p:nvPr/>
        </p:nvSpPr>
        <p:spPr>
          <a:xfrm>
            <a:off x="9175322" y="1405431"/>
            <a:ext cx="3197042" cy="584775"/>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 400 mg moxifloxacin</a:t>
            </a:r>
          </a:p>
          <a:p>
            <a:endParaRPr lang="en-US" sz="1600" dirty="0">
              <a:latin typeface="Arial" panose="020B0604020202020204" pitchFamily="34" charset="0"/>
              <a:cs typeface="Arial" panose="020B0604020202020204" pitchFamily="34" charset="0"/>
            </a:endParaRPr>
          </a:p>
        </p:txBody>
      </p:sp>
      <p:pic>
        <p:nvPicPr>
          <p:cNvPr id="24" name="Graphic 23">
            <a:extLst>
              <a:ext uri="{FF2B5EF4-FFF2-40B4-BE49-F238E27FC236}">
                <a16:creationId xmlns:a16="http://schemas.microsoft.com/office/drawing/2014/main" id="{0FEBA592-A9D2-1FD6-6624-9CA3ECDD47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297" y="1432540"/>
            <a:ext cx="365760" cy="298027"/>
          </a:xfrm>
          <a:prstGeom prst="rect">
            <a:avLst/>
          </a:prstGeom>
        </p:spPr>
      </p:pic>
      <p:grpSp>
        <p:nvGrpSpPr>
          <p:cNvPr id="32" name="Group 31">
            <a:extLst>
              <a:ext uri="{FF2B5EF4-FFF2-40B4-BE49-F238E27FC236}">
                <a16:creationId xmlns:a16="http://schemas.microsoft.com/office/drawing/2014/main" id="{0B859885-6676-899E-CBB9-0FB33720D875}"/>
              </a:ext>
            </a:extLst>
          </p:cNvPr>
          <p:cNvGrpSpPr/>
          <p:nvPr/>
        </p:nvGrpSpPr>
        <p:grpSpPr>
          <a:xfrm>
            <a:off x="8710940" y="1447843"/>
            <a:ext cx="446623" cy="295275"/>
            <a:chOff x="5868452" y="3281362"/>
            <a:chExt cx="446623" cy="295275"/>
          </a:xfrm>
        </p:grpSpPr>
        <p:sp>
          <p:nvSpPr>
            <p:cNvPr id="33" name="Rectangle: Rounded Corners 32">
              <a:extLst>
                <a:ext uri="{FF2B5EF4-FFF2-40B4-BE49-F238E27FC236}">
                  <a16:creationId xmlns:a16="http://schemas.microsoft.com/office/drawing/2014/main" id="{2AF22150-002D-932B-9A0D-A6D843D5F988}"/>
                </a:ext>
              </a:extLst>
            </p:cNvPr>
            <p:cNvSpPr/>
            <p:nvPr/>
          </p:nvSpPr>
          <p:spPr>
            <a:xfrm rot="20751250">
              <a:off x="5868452" y="3315466"/>
              <a:ext cx="438150" cy="21697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a:extLst>
                <a:ext uri="{FF2B5EF4-FFF2-40B4-BE49-F238E27FC236}">
                  <a16:creationId xmlns:a16="http://schemas.microsoft.com/office/drawing/2014/main" id="{5DFF64A3-88C1-41F5-1ED4-9B18280A3E7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76925" y="3281362"/>
              <a:ext cx="438150" cy="295275"/>
            </a:xfrm>
            <a:prstGeom prst="rect">
              <a:avLst/>
            </a:prstGeom>
          </p:spPr>
        </p:pic>
      </p:grpSp>
      <p:grpSp>
        <p:nvGrpSpPr>
          <p:cNvPr id="39" name="Group 38">
            <a:extLst>
              <a:ext uri="{FF2B5EF4-FFF2-40B4-BE49-F238E27FC236}">
                <a16:creationId xmlns:a16="http://schemas.microsoft.com/office/drawing/2014/main" id="{A325F0EB-CE03-69B7-EA41-4F69D1379498}"/>
              </a:ext>
            </a:extLst>
          </p:cNvPr>
          <p:cNvGrpSpPr/>
          <p:nvPr/>
        </p:nvGrpSpPr>
        <p:grpSpPr>
          <a:xfrm>
            <a:off x="3197910" y="1445257"/>
            <a:ext cx="457200" cy="300446"/>
            <a:chOff x="3197910" y="1445257"/>
            <a:chExt cx="457200" cy="300446"/>
          </a:xfrm>
        </p:grpSpPr>
        <p:pic>
          <p:nvPicPr>
            <p:cNvPr id="35" name="Graphic 34">
              <a:extLst>
                <a:ext uri="{FF2B5EF4-FFF2-40B4-BE49-F238E27FC236}">
                  <a16:creationId xmlns:a16="http://schemas.microsoft.com/office/drawing/2014/main" id="{10017523-19B9-4493-9B7E-86870EDF323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97910" y="1445257"/>
              <a:ext cx="457200" cy="300446"/>
            </a:xfrm>
            <a:prstGeom prst="rect">
              <a:avLst/>
            </a:prstGeom>
          </p:spPr>
        </p:pic>
        <p:sp>
          <p:nvSpPr>
            <p:cNvPr id="36" name="TextBox 35">
              <a:extLst>
                <a:ext uri="{FF2B5EF4-FFF2-40B4-BE49-F238E27FC236}">
                  <a16:creationId xmlns:a16="http://schemas.microsoft.com/office/drawing/2014/main" id="{66F7DD44-5D88-9BAF-0F26-DC8A6883B1D3}"/>
                </a:ext>
              </a:extLst>
            </p:cNvPr>
            <p:cNvSpPr txBox="1"/>
            <p:nvPr/>
          </p:nvSpPr>
          <p:spPr>
            <a:xfrm>
              <a:off x="3242193" y="1446575"/>
              <a:ext cx="404037" cy="276999"/>
            </a:xfrm>
            <a:prstGeom prst="rect">
              <a:avLst/>
            </a:prstGeom>
            <a:noFill/>
          </p:spPr>
          <p:txBody>
            <a:bodyPr wrap="square" rtlCol="0">
              <a:spAutoFit/>
            </a:bodyPr>
            <a:lstStyle/>
            <a:p>
              <a:r>
                <a:rPr lang="en-US" sz="1200" dirty="0">
                  <a:latin typeface="+mj-lt"/>
                </a:rPr>
                <a:t>Pa</a:t>
              </a:r>
            </a:p>
          </p:txBody>
        </p:sp>
      </p:grpSp>
      <p:grpSp>
        <p:nvGrpSpPr>
          <p:cNvPr id="42" name="Group 41">
            <a:extLst>
              <a:ext uri="{FF2B5EF4-FFF2-40B4-BE49-F238E27FC236}">
                <a16:creationId xmlns:a16="http://schemas.microsoft.com/office/drawing/2014/main" id="{8CDEA87E-80C3-0475-E54B-36806AC303CC}"/>
              </a:ext>
            </a:extLst>
          </p:cNvPr>
          <p:cNvGrpSpPr/>
          <p:nvPr/>
        </p:nvGrpSpPr>
        <p:grpSpPr>
          <a:xfrm>
            <a:off x="6081095" y="1438589"/>
            <a:ext cx="589802" cy="300446"/>
            <a:chOff x="6081095" y="1438589"/>
            <a:chExt cx="589802" cy="300446"/>
          </a:xfrm>
        </p:grpSpPr>
        <p:pic>
          <p:nvPicPr>
            <p:cNvPr id="31" name="Graphic 30">
              <a:extLst>
                <a:ext uri="{FF2B5EF4-FFF2-40B4-BE49-F238E27FC236}">
                  <a16:creationId xmlns:a16="http://schemas.microsoft.com/office/drawing/2014/main" id="{47AC152C-A5E8-640C-ECAC-050D686B5C3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88818" y="1438589"/>
              <a:ext cx="457200" cy="300446"/>
            </a:xfrm>
            <a:prstGeom prst="rect">
              <a:avLst/>
            </a:prstGeom>
          </p:spPr>
        </p:pic>
        <p:sp>
          <p:nvSpPr>
            <p:cNvPr id="41" name="TextBox 40">
              <a:extLst>
                <a:ext uri="{FF2B5EF4-FFF2-40B4-BE49-F238E27FC236}">
                  <a16:creationId xmlns:a16="http://schemas.microsoft.com/office/drawing/2014/main" id="{BBE76B0D-58CD-5732-D495-316286777A9E}"/>
                </a:ext>
              </a:extLst>
            </p:cNvPr>
            <p:cNvSpPr txBox="1"/>
            <p:nvPr/>
          </p:nvSpPr>
          <p:spPr>
            <a:xfrm>
              <a:off x="6081095" y="1447696"/>
              <a:ext cx="589802" cy="276999"/>
            </a:xfrm>
            <a:prstGeom prst="rect">
              <a:avLst/>
            </a:prstGeom>
            <a:noFill/>
          </p:spPr>
          <p:txBody>
            <a:bodyPr wrap="square" rtlCol="0">
              <a:spAutoFit/>
            </a:bodyPr>
            <a:lstStyle/>
            <a:p>
              <a:r>
                <a:rPr lang="en-US" sz="1200" dirty="0" err="1">
                  <a:latin typeface="+mj-lt"/>
                </a:rPr>
                <a:t>Lzd</a:t>
              </a:r>
              <a:endParaRPr lang="en-US" sz="1200" dirty="0">
                <a:latin typeface="+mj-lt"/>
              </a:endParaRPr>
            </a:p>
          </p:txBody>
        </p:sp>
      </p:grpSp>
      <p:pic>
        <p:nvPicPr>
          <p:cNvPr id="43" name="Graphic 42">
            <a:extLst>
              <a:ext uri="{FF2B5EF4-FFF2-40B4-BE49-F238E27FC236}">
                <a16:creationId xmlns:a16="http://schemas.microsoft.com/office/drawing/2014/main" id="{81D08891-8624-4510-9FD2-F599AD4F59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3750" y="2970139"/>
            <a:ext cx="365760" cy="298027"/>
          </a:xfrm>
          <a:prstGeom prst="rect">
            <a:avLst/>
          </a:prstGeom>
        </p:spPr>
      </p:pic>
      <p:pic>
        <p:nvPicPr>
          <p:cNvPr id="44" name="Graphic 43">
            <a:extLst>
              <a:ext uri="{FF2B5EF4-FFF2-40B4-BE49-F238E27FC236}">
                <a16:creationId xmlns:a16="http://schemas.microsoft.com/office/drawing/2014/main" id="{4409DF6E-4A40-3316-D1FB-8ADB80BE3E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90540" y="2967599"/>
            <a:ext cx="365760" cy="298027"/>
          </a:xfrm>
          <a:prstGeom prst="rect">
            <a:avLst/>
          </a:prstGeom>
        </p:spPr>
      </p:pic>
      <p:grpSp>
        <p:nvGrpSpPr>
          <p:cNvPr id="45" name="Group 44">
            <a:extLst>
              <a:ext uri="{FF2B5EF4-FFF2-40B4-BE49-F238E27FC236}">
                <a16:creationId xmlns:a16="http://schemas.microsoft.com/office/drawing/2014/main" id="{893BEF90-3DB1-BF56-4C9B-9ACE205F4BB3}"/>
              </a:ext>
            </a:extLst>
          </p:cNvPr>
          <p:cNvGrpSpPr/>
          <p:nvPr/>
        </p:nvGrpSpPr>
        <p:grpSpPr>
          <a:xfrm>
            <a:off x="1704628" y="2979697"/>
            <a:ext cx="457200" cy="300446"/>
            <a:chOff x="3197910" y="1445257"/>
            <a:chExt cx="457200" cy="300446"/>
          </a:xfrm>
        </p:grpSpPr>
        <p:pic>
          <p:nvPicPr>
            <p:cNvPr id="46" name="Graphic 45">
              <a:extLst>
                <a:ext uri="{FF2B5EF4-FFF2-40B4-BE49-F238E27FC236}">
                  <a16:creationId xmlns:a16="http://schemas.microsoft.com/office/drawing/2014/main" id="{21368EAF-8028-6F53-D8A3-D469841293A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97910" y="1445257"/>
              <a:ext cx="457200" cy="300446"/>
            </a:xfrm>
            <a:prstGeom prst="rect">
              <a:avLst/>
            </a:prstGeom>
          </p:spPr>
        </p:pic>
        <p:sp>
          <p:nvSpPr>
            <p:cNvPr id="47" name="TextBox 46">
              <a:extLst>
                <a:ext uri="{FF2B5EF4-FFF2-40B4-BE49-F238E27FC236}">
                  <a16:creationId xmlns:a16="http://schemas.microsoft.com/office/drawing/2014/main" id="{F3A630F9-685D-604C-281F-745E3571D898}"/>
                </a:ext>
              </a:extLst>
            </p:cNvPr>
            <p:cNvSpPr txBox="1"/>
            <p:nvPr/>
          </p:nvSpPr>
          <p:spPr>
            <a:xfrm>
              <a:off x="3242193" y="1446575"/>
              <a:ext cx="404037" cy="276999"/>
            </a:xfrm>
            <a:prstGeom prst="rect">
              <a:avLst/>
            </a:prstGeom>
            <a:noFill/>
          </p:spPr>
          <p:txBody>
            <a:bodyPr wrap="square" rtlCol="0">
              <a:spAutoFit/>
            </a:bodyPr>
            <a:lstStyle/>
            <a:p>
              <a:r>
                <a:rPr lang="en-US" sz="1200" dirty="0">
                  <a:latin typeface="+mj-lt"/>
                </a:rPr>
                <a:t>Pa</a:t>
              </a:r>
            </a:p>
          </p:txBody>
        </p:sp>
      </p:grpSp>
      <p:grpSp>
        <p:nvGrpSpPr>
          <p:cNvPr id="49" name="Group 48">
            <a:extLst>
              <a:ext uri="{FF2B5EF4-FFF2-40B4-BE49-F238E27FC236}">
                <a16:creationId xmlns:a16="http://schemas.microsoft.com/office/drawing/2014/main" id="{155A920B-B36F-F17B-86D4-60FB175A3EF5}"/>
              </a:ext>
            </a:extLst>
          </p:cNvPr>
          <p:cNvGrpSpPr/>
          <p:nvPr/>
        </p:nvGrpSpPr>
        <p:grpSpPr>
          <a:xfrm>
            <a:off x="2310156" y="2957568"/>
            <a:ext cx="589802" cy="300446"/>
            <a:chOff x="6081095" y="1438589"/>
            <a:chExt cx="589802" cy="300446"/>
          </a:xfrm>
        </p:grpSpPr>
        <p:pic>
          <p:nvPicPr>
            <p:cNvPr id="50" name="Graphic 49">
              <a:extLst>
                <a:ext uri="{FF2B5EF4-FFF2-40B4-BE49-F238E27FC236}">
                  <a16:creationId xmlns:a16="http://schemas.microsoft.com/office/drawing/2014/main" id="{251D9E02-247B-5FEB-6FF2-B06AB15BE17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88818" y="1438589"/>
              <a:ext cx="457200" cy="300446"/>
            </a:xfrm>
            <a:prstGeom prst="rect">
              <a:avLst/>
            </a:prstGeom>
          </p:spPr>
        </p:pic>
        <p:sp>
          <p:nvSpPr>
            <p:cNvPr id="51" name="TextBox 50">
              <a:extLst>
                <a:ext uri="{FF2B5EF4-FFF2-40B4-BE49-F238E27FC236}">
                  <a16:creationId xmlns:a16="http://schemas.microsoft.com/office/drawing/2014/main" id="{92BE69AA-35A0-EDCB-AE35-B501BADE8857}"/>
                </a:ext>
              </a:extLst>
            </p:cNvPr>
            <p:cNvSpPr txBox="1"/>
            <p:nvPr/>
          </p:nvSpPr>
          <p:spPr>
            <a:xfrm>
              <a:off x="6081095" y="1447696"/>
              <a:ext cx="589802" cy="276999"/>
            </a:xfrm>
            <a:prstGeom prst="rect">
              <a:avLst/>
            </a:prstGeom>
            <a:noFill/>
          </p:spPr>
          <p:txBody>
            <a:bodyPr wrap="square" rtlCol="0">
              <a:spAutoFit/>
            </a:bodyPr>
            <a:lstStyle/>
            <a:p>
              <a:r>
                <a:rPr lang="en-US" sz="1200" dirty="0" err="1">
                  <a:latin typeface="+mj-lt"/>
                </a:rPr>
                <a:t>Lzd</a:t>
              </a:r>
              <a:endParaRPr lang="en-US" sz="1200" dirty="0">
                <a:latin typeface="+mj-lt"/>
              </a:endParaRPr>
            </a:p>
          </p:txBody>
        </p:sp>
      </p:grpSp>
      <p:pic>
        <p:nvPicPr>
          <p:cNvPr id="52" name="Graphic 51">
            <a:extLst>
              <a:ext uri="{FF2B5EF4-FFF2-40B4-BE49-F238E27FC236}">
                <a16:creationId xmlns:a16="http://schemas.microsoft.com/office/drawing/2014/main" id="{2C0AD47E-D68A-5E30-82F4-63DCC474D2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7311" y="4760295"/>
            <a:ext cx="365760" cy="298027"/>
          </a:xfrm>
          <a:prstGeom prst="rect">
            <a:avLst/>
          </a:prstGeom>
        </p:spPr>
      </p:pic>
      <p:grpSp>
        <p:nvGrpSpPr>
          <p:cNvPr id="53" name="Group 52">
            <a:extLst>
              <a:ext uri="{FF2B5EF4-FFF2-40B4-BE49-F238E27FC236}">
                <a16:creationId xmlns:a16="http://schemas.microsoft.com/office/drawing/2014/main" id="{FD828A07-8CE5-1FB6-05AE-77E5F6304EE2}"/>
              </a:ext>
            </a:extLst>
          </p:cNvPr>
          <p:cNvGrpSpPr/>
          <p:nvPr/>
        </p:nvGrpSpPr>
        <p:grpSpPr>
          <a:xfrm>
            <a:off x="1261399" y="4772393"/>
            <a:ext cx="457200" cy="300446"/>
            <a:chOff x="3197910" y="1445257"/>
            <a:chExt cx="457200" cy="300446"/>
          </a:xfrm>
        </p:grpSpPr>
        <p:pic>
          <p:nvPicPr>
            <p:cNvPr id="54" name="Graphic 53">
              <a:extLst>
                <a:ext uri="{FF2B5EF4-FFF2-40B4-BE49-F238E27FC236}">
                  <a16:creationId xmlns:a16="http://schemas.microsoft.com/office/drawing/2014/main" id="{4F1455B4-29D3-5CAC-0372-C53FAE8633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97910" y="1445257"/>
              <a:ext cx="457200" cy="300446"/>
            </a:xfrm>
            <a:prstGeom prst="rect">
              <a:avLst/>
            </a:prstGeom>
          </p:spPr>
        </p:pic>
        <p:sp>
          <p:nvSpPr>
            <p:cNvPr id="55" name="TextBox 54">
              <a:extLst>
                <a:ext uri="{FF2B5EF4-FFF2-40B4-BE49-F238E27FC236}">
                  <a16:creationId xmlns:a16="http://schemas.microsoft.com/office/drawing/2014/main" id="{9C27BD05-55E6-33DB-0013-E5363B7A425E}"/>
                </a:ext>
              </a:extLst>
            </p:cNvPr>
            <p:cNvSpPr txBox="1"/>
            <p:nvPr/>
          </p:nvSpPr>
          <p:spPr>
            <a:xfrm>
              <a:off x="3242193" y="1446575"/>
              <a:ext cx="404037" cy="276999"/>
            </a:xfrm>
            <a:prstGeom prst="rect">
              <a:avLst/>
            </a:prstGeom>
            <a:noFill/>
          </p:spPr>
          <p:txBody>
            <a:bodyPr wrap="square" rtlCol="0">
              <a:spAutoFit/>
            </a:bodyPr>
            <a:lstStyle/>
            <a:p>
              <a:r>
                <a:rPr lang="en-US" sz="1200" dirty="0">
                  <a:latin typeface="+mj-lt"/>
                </a:rPr>
                <a:t>Pa</a:t>
              </a:r>
            </a:p>
          </p:txBody>
        </p:sp>
      </p:grpSp>
      <p:grpSp>
        <p:nvGrpSpPr>
          <p:cNvPr id="56" name="Group 55">
            <a:extLst>
              <a:ext uri="{FF2B5EF4-FFF2-40B4-BE49-F238E27FC236}">
                <a16:creationId xmlns:a16="http://schemas.microsoft.com/office/drawing/2014/main" id="{6B3AFA67-95E4-96E8-99EF-DE09A8176628}"/>
              </a:ext>
            </a:extLst>
          </p:cNvPr>
          <p:cNvGrpSpPr/>
          <p:nvPr/>
        </p:nvGrpSpPr>
        <p:grpSpPr>
          <a:xfrm>
            <a:off x="1866927" y="4750264"/>
            <a:ext cx="589802" cy="300446"/>
            <a:chOff x="6081095" y="1438589"/>
            <a:chExt cx="589802" cy="300446"/>
          </a:xfrm>
        </p:grpSpPr>
        <p:pic>
          <p:nvPicPr>
            <p:cNvPr id="57" name="Graphic 56">
              <a:extLst>
                <a:ext uri="{FF2B5EF4-FFF2-40B4-BE49-F238E27FC236}">
                  <a16:creationId xmlns:a16="http://schemas.microsoft.com/office/drawing/2014/main" id="{6B18B1BE-79C5-6692-41E6-7B764D734E2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88818" y="1438589"/>
              <a:ext cx="457200" cy="300446"/>
            </a:xfrm>
            <a:prstGeom prst="rect">
              <a:avLst/>
            </a:prstGeom>
          </p:spPr>
        </p:pic>
        <p:sp>
          <p:nvSpPr>
            <p:cNvPr id="58" name="TextBox 57">
              <a:extLst>
                <a:ext uri="{FF2B5EF4-FFF2-40B4-BE49-F238E27FC236}">
                  <a16:creationId xmlns:a16="http://schemas.microsoft.com/office/drawing/2014/main" id="{AC08B80D-3ABF-C0BC-330D-93D55DF801C5}"/>
                </a:ext>
              </a:extLst>
            </p:cNvPr>
            <p:cNvSpPr txBox="1"/>
            <p:nvPr/>
          </p:nvSpPr>
          <p:spPr>
            <a:xfrm>
              <a:off x="6081095" y="1447696"/>
              <a:ext cx="589802" cy="276999"/>
            </a:xfrm>
            <a:prstGeom prst="rect">
              <a:avLst/>
            </a:prstGeom>
            <a:noFill/>
          </p:spPr>
          <p:txBody>
            <a:bodyPr wrap="square" rtlCol="0">
              <a:spAutoFit/>
            </a:bodyPr>
            <a:lstStyle/>
            <a:p>
              <a:r>
                <a:rPr lang="en-US" sz="1200" dirty="0" err="1">
                  <a:latin typeface="+mj-lt"/>
                </a:rPr>
                <a:t>Lzd</a:t>
              </a:r>
              <a:endParaRPr lang="en-US" sz="1200" dirty="0">
                <a:latin typeface="+mj-lt"/>
              </a:endParaRPr>
            </a:p>
          </p:txBody>
        </p:sp>
      </p:grpSp>
      <p:pic>
        <p:nvPicPr>
          <p:cNvPr id="59" name="Graphic 58">
            <a:extLst>
              <a:ext uri="{FF2B5EF4-FFF2-40B4-BE49-F238E27FC236}">
                <a16:creationId xmlns:a16="http://schemas.microsoft.com/office/drawing/2014/main" id="{1986E59B-ECD1-2DCF-1F9C-AD8E1CB6E1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62977" y="2968347"/>
            <a:ext cx="365760" cy="298027"/>
          </a:xfrm>
          <a:prstGeom prst="rect">
            <a:avLst/>
          </a:prstGeom>
        </p:spPr>
      </p:pic>
      <p:pic>
        <p:nvPicPr>
          <p:cNvPr id="60" name="Graphic 59">
            <a:extLst>
              <a:ext uri="{FF2B5EF4-FFF2-40B4-BE49-F238E27FC236}">
                <a16:creationId xmlns:a16="http://schemas.microsoft.com/office/drawing/2014/main" id="{AB710361-EA14-8653-8D28-411AA858B7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51319" y="2965278"/>
            <a:ext cx="365760" cy="298027"/>
          </a:xfrm>
          <a:prstGeom prst="rect">
            <a:avLst/>
          </a:prstGeom>
        </p:spPr>
      </p:pic>
      <p:pic>
        <p:nvPicPr>
          <p:cNvPr id="61" name="Graphic 60">
            <a:extLst>
              <a:ext uri="{FF2B5EF4-FFF2-40B4-BE49-F238E27FC236}">
                <a16:creationId xmlns:a16="http://schemas.microsoft.com/office/drawing/2014/main" id="{6AFD0DE5-F4CF-9E0C-DB4C-73477CE4AD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90022" y="2979697"/>
            <a:ext cx="365760" cy="298027"/>
          </a:xfrm>
          <a:prstGeom prst="rect">
            <a:avLst/>
          </a:prstGeom>
        </p:spPr>
      </p:pic>
      <p:pic>
        <p:nvPicPr>
          <p:cNvPr id="62" name="Graphic 61">
            <a:extLst>
              <a:ext uri="{FF2B5EF4-FFF2-40B4-BE49-F238E27FC236}">
                <a16:creationId xmlns:a16="http://schemas.microsoft.com/office/drawing/2014/main" id="{BE67EB6D-F5BA-AFA6-E433-4565BDF6DD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8364" y="2976628"/>
            <a:ext cx="365760" cy="298027"/>
          </a:xfrm>
          <a:prstGeom prst="rect">
            <a:avLst/>
          </a:prstGeom>
        </p:spPr>
      </p:pic>
      <p:grpSp>
        <p:nvGrpSpPr>
          <p:cNvPr id="63" name="Group 62">
            <a:extLst>
              <a:ext uri="{FF2B5EF4-FFF2-40B4-BE49-F238E27FC236}">
                <a16:creationId xmlns:a16="http://schemas.microsoft.com/office/drawing/2014/main" id="{A932FF0B-B8BE-8C0B-308C-A0E32A8C233D}"/>
              </a:ext>
            </a:extLst>
          </p:cNvPr>
          <p:cNvGrpSpPr/>
          <p:nvPr/>
        </p:nvGrpSpPr>
        <p:grpSpPr>
          <a:xfrm>
            <a:off x="8700363" y="2945759"/>
            <a:ext cx="457200" cy="300446"/>
            <a:chOff x="3197910" y="1445257"/>
            <a:chExt cx="457200" cy="300446"/>
          </a:xfrm>
        </p:grpSpPr>
        <p:pic>
          <p:nvPicPr>
            <p:cNvPr id="64" name="Graphic 63">
              <a:extLst>
                <a:ext uri="{FF2B5EF4-FFF2-40B4-BE49-F238E27FC236}">
                  <a16:creationId xmlns:a16="http://schemas.microsoft.com/office/drawing/2014/main" id="{E700DCD3-C697-93AF-E15E-16ED5406638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97910" y="1445257"/>
              <a:ext cx="457200" cy="300446"/>
            </a:xfrm>
            <a:prstGeom prst="rect">
              <a:avLst/>
            </a:prstGeom>
          </p:spPr>
        </p:pic>
        <p:sp>
          <p:nvSpPr>
            <p:cNvPr id="65" name="TextBox 64">
              <a:extLst>
                <a:ext uri="{FF2B5EF4-FFF2-40B4-BE49-F238E27FC236}">
                  <a16:creationId xmlns:a16="http://schemas.microsoft.com/office/drawing/2014/main" id="{40D2EDF9-E7EE-2FA7-DEE8-780EBE745AAE}"/>
                </a:ext>
              </a:extLst>
            </p:cNvPr>
            <p:cNvSpPr txBox="1"/>
            <p:nvPr/>
          </p:nvSpPr>
          <p:spPr>
            <a:xfrm>
              <a:off x="3242193" y="1446575"/>
              <a:ext cx="404037" cy="276999"/>
            </a:xfrm>
            <a:prstGeom prst="rect">
              <a:avLst/>
            </a:prstGeom>
            <a:noFill/>
          </p:spPr>
          <p:txBody>
            <a:bodyPr wrap="square" rtlCol="0">
              <a:spAutoFit/>
            </a:bodyPr>
            <a:lstStyle/>
            <a:p>
              <a:r>
                <a:rPr lang="en-US" sz="1200" dirty="0">
                  <a:latin typeface="+mj-lt"/>
                </a:rPr>
                <a:t>Pa</a:t>
              </a:r>
            </a:p>
          </p:txBody>
        </p:sp>
      </p:grpSp>
      <p:grpSp>
        <p:nvGrpSpPr>
          <p:cNvPr id="66" name="Group 65">
            <a:extLst>
              <a:ext uri="{FF2B5EF4-FFF2-40B4-BE49-F238E27FC236}">
                <a16:creationId xmlns:a16="http://schemas.microsoft.com/office/drawing/2014/main" id="{812CDFC5-2442-36E2-3F6B-0A0C62A62221}"/>
              </a:ext>
            </a:extLst>
          </p:cNvPr>
          <p:cNvGrpSpPr/>
          <p:nvPr/>
        </p:nvGrpSpPr>
        <p:grpSpPr>
          <a:xfrm>
            <a:off x="9300576" y="2957568"/>
            <a:ext cx="589802" cy="300446"/>
            <a:chOff x="6081095" y="1438589"/>
            <a:chExt cx="589802" cy="300446"/>
          </a:xfrm>
        </p:grpSpPr>
        <p:pic>
          <p:nvPicPr>
            <p:cNvPr id="67" name="Graphic 66">
              <a:extLst>
                <a:ext uri="{FF2B5EF4-FFF2-40B4-BE49-F238E27FC236}">
                  <a16:creationId xmlns:a16="http://schemas.microsoft.com/office/drawing/2014/main" id="{FAE4C5C8-304F-BE25-3660-174B0AAE3E0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88818" y="1438589"/>
              <a:ext cx="457200" cy="300446"/>
            </a:xfrm>
            <a:prstGeom prst="rect">
              <a:avLst/>
            </a:prstGeom>
          </p:spPr>
        </p:pic>
        <p:sp>
          <p:nvSpPr>
            <p:cNvPr id="68" name="TextBox 67">
              <a:extLst>
                <a:ext uri="{FF2B5EF4-FFF2-40B4-BE49-F238E27FC236}">
                  <a16:creationId xmlns:a16="http://schemas.microsoft.com/office/drawing/2014/main" id="{9A8467EA-2A16-8093-794B-2144BD213C59}"/>
                </a:ext>
              </a:extLst>
            </p:cNvPr>
            <p:cNvSpPr txBox="1"/>
            <p:nvPr/>
          </p:nvSpPr>
          <p:spPr>
            <a:xfrm>
              <a:off x="6081095" y="1447696"/>
              <a:ext cx="589802" cy="276999"/>
            </a:xfrm>
            <a:prstGeom prst="rect">
              <a:avLst/>
            </a:prstGeom>
            <a:noFill/>
          </p:spPr>
          <p:txBody>
            <a:bodyPr wrap="square" rtlCol="0">
              <a:spAutoFit/>
            </a:bodyPr>
            <a:lstStyle/>
            <a:p>
              <a:r>
                <a:rPr lang="en-US" sz="1200" dirty="0" err="1">
                  <a:latin typeface="+mj-lt"/>
                </a:rPr>
                <a:t>Lzd</a:t>
              </a:r>
              <a:endParaRPr lang="en-US" sz="1200" dirty="0">
                <a:latin typeface="+mj-lt"/>
              </a:endParaRPr>
            </a:p>
          </p:txBody>
        </p:sp>
      </p:grpSp>
      <p:grpSp>
        <p:nvGrpSpPr>
          <p:cNvPr id="69" name="Group 68">
            <a:extLst>
              <a:ext uri="{FF2B5EF4-FFF2-40B4-BE49-F238E27FC236}">
                <a16:creationId xmlns:a16="http://schemas.microsoft.com/office/drawing/2014/main" id="{254CC7FC-4B90-3F08-8C8F-B1077E4E80A3}"/>
              </a:ext>
            </a:extLst>
          </p:cNvPr>
          <p:cNvGrpSpPr/>
          <p:nvPr/>
        </p:nvGrpSpPr>
        <p:grpSpPr>
          <a:xfrm>
            <a:off x="9919129" y="2962739"/>
            <a:ext cx="446623" cy="295275"/>
            <a:chOff x="5868452" y="3281362"/>
            <a:chExt cx="446623" cy="295275"/>
          </a:xfrm>
        </p:grpSpPr>
        <p:sp>
          <p:nvSpPr>
            <p:cNvPr id="70" name="Rectangle: Rounded Corners 69">
              <a:extLst>
                <a:ext uri="{FF2B5EF4-FFF2-40B4-BE49-F238E27FC236}">
                  <a16:creationId xmlns:a16="http://schemas.microsoft.com/office/drawing/2014/main" id="{BF902CD3-AC5F-28D3-0EA4-088ECD38A5A8}"/>
                </a:ext>
              </a:extLst>
            </p:cNvPr>
            <p:cNvSpPr/>
            <p:nvPr/>
          </p:nvSpPr>
          <p:spPr>
            <a:xfrm rot="20751250">
              <a:off x="5868452" y="3315466"/>
              <a:ext cx="438150" cy="21697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Graphic 70">
              <a:extLst>
                <a:ext uri="{FF2B5EF4-FFF2-40B4-BE49-F238E27FC236}">
                  <a16:creationId xmlns:a16="http://schemas.microsoft.com/office/drawing/2014/main" id="{7E2236D8-1202-126D-C159-6A0A32D796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76925" y="3281362"/>
              <a:ext cx="438150" cy="295275"/>
            </a:xfrm>
            <a:prstGeom prst="rect">
              <a:avLst/>
            </a:prstGeom>
          </p:spPr>
        </p:pic>
      </p:grpSp>
      <p:pic>
        <p:nvPicPr>
          <p:cNvPr id="72" name="Graphic 71">
            <a:extLst>
              <a:ext uri="{FF2B5EF4-FFF2-40B4-BE49-F238E27FC236}">
                <a16:creationId xmlns:a16="http://schemas.microsoft.com/office/drawing/2014/main" id="{3F57D96B-A338-C83F-68A1-10FB1A6488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62977" y="4740434"/>
            <a:ext cx="365760" cy="298027"/>
          </a:xfrm>
          <a:prstGeom prst="rect">
            <a:avLst/>
          </a:prstGeom>
        </p:spPr>
      </p:pic>
      <p:pic>
        <p:nvPicPr>
          <p:cNvPr id="73" name="Graphic 72">
            <a:extLst>
              <a:ext uri="{FF2B5EF4-FFF2-40B4-BE49-F238E27FC236}">
                <a16:creationId xmlns:a16="http://schemas.microsoft.com/office/drawing/2014/main" id="{6820B327-C35D-4B57-93E4-2350C4DFB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51319" y="4737365"/>
            <a:ext cx="365760" cy="298027"/>
          </a:xfrm>
          <a:prstGeom prst="rect">
            <a:avLst/>
          </a:prstGeom>
        </p:spPr>
      </p:pic>
      <p:grpSp>
        <p:nvGrpSpPr>
          <p:cNvPr id="74" name="Group 73">
            <a:extLst>
              <a:ext uri="{FF2B5EF4-FFF2-40B4-BE49-F238E27FC236}">
                <a16:creationId xmlns:a16="http://schemas.microsoft.com/office/drawing/2014/main" id="{E1868F89-8165-BE67-81B9-8F1499DBB472}"/>
              </a:ext>
            </a:extLst>
          </p:cNvPr>
          <p:cNvGrpSpPr/>
          <p:nvPr/>
        </p:nvGrpSpPr>
        <p:grpSpPr>
          <a:xfrm>
            <a:off x="7674181" y="4734946"/>
            <a:ext cx="457200" cy="300446"/>
            <a:chOff x="3197910" y="1445257"/>
            <a:chExt cx="457200" cy="300446"/>
          </a:xfrm>
        </p:grpSpPr>
        <p:pic>
          <p:nvPicPr>
            <p:cNvPr id="75" name="Graphic 74">
              <a:extLst>
                <a:ext uri="{FF2B5EF4-FFF2-40B4-BE49-F238E27FC236}">
                  <a16:creationId xmlns:a16="http://schemas.microsoft.com/office/drawing/2014/main" id="{B66A17F3-3D11-6ACF-AEBC-5217E846276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97910" y="1445257"/>
              <a:ext cx="457200" cy="300446"/>
            </a:xfrm>
            <a:prstGeom prst="rect">
              <a:avLst/>
            </a:prstGeom>
          </p:spPr>
        </p:pic>
        <p:sp>
          <p:nvSpPr>
            <p:cNvPr id="76" name="TextBox 75">
              <a:extLst>
                <a:ext uri="{FF2B5EF4-FFF2-40B4-BE49-F238E27FC236}">
                  <a16:creationId xmlns:a16="http://schemas.microsoft.com/office/drawing/2014/main" id="{C66439DF-F3E2-5ECC-B20C-58B6F405DB16}"/>
                </a:ext>
              </a:extLst>
            </p:cNvPr>
            <p:cNvSpPr txBox="1"/>
            <p:nvPr/>
          </p:nvSpPr>
          <p:spPr>
            <a:xfrm>
              <a:off x="3242193" y="1446575"/>
              <a:ext cx="404037" cy="276999"/>
            </a:xfrm>
            <a:prstGeom prst="rect">
              <a:avLst/>
            </a:prstGeom>
            <a:noFill/>
          </p:spPr>
          <p:txBody>
            <a:bodyPr wrap="square" rtlCol="0">
              <a:spAutoFit/>
            </a:bodyPr>
            <a:lstStyle/>
            <a:p>
              <a:r>
                <a:rPr lang="en-US" sz="1200" dirty="0">
                  <a:latin typeface="+mj-lt"/>
                </a:rPr>
                <a:t>Pa</a:t>
              </a:r>
            </a:p>
          </p:txBody>
        </p:sp>
      </p:grpSp>
      <p:grpSp>
        <p:nvGrpSpPr>
          <p:cNvPr id="77" name="Group 76">
            <a:extLst>
              <a:ext uri="{FF2B5EF4-FFF2-40B4-BE49-F238E27FC236}">
                <a16:creationId xmlns:a16="http://schemas.microsoft.com/office/drawing/2014/main" id="{38FC43D3-EA84-13C2-7976-30218B0AFD35}"/>
              </a:ext>
            </a:extLst>
          </p:cNvPr>
          <p:cNvGrpSpPr/>
          <p:nvPr/>
        </p:nvGrpSpPr>
        <p:grpSpPr>
          <a:xfrm>
            <a:off x="8274394" y="4746755"/>
            <a:ext cx="589802" cy="300446"/>
            <a:chOff x="6081095" y="1438589"/>
            <a:chExt cx="589802" cy="300446"/>
          </a:xfrm>
        </p:grpSpPr>
        <p:pic>
          <p:nvPicPr>
            <p:cNvPr id="78" name="Graphic 77">
              <a:extLst>
                <a:ext uri="{FF2B5EF4-FFF2-40B4-BE49-F238E27FC236}">
                  <a16:creationId xmlns:a16="http://schemas.microsoft.com/office/drawing/2014/main" id="{2BBF4CC7-A569-8CD3-DE4F-D4914FBAFA2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88818" y="1438589"/>
              <a:ext cx="457200" cy="300446"/>
            </a:xfrm>
            <a:prstGeom prst="rect">
              <a:avLst/>
            </a:prstGeom>
          </p:spPr>
        </p:pic>
        <p:sp>
          <p:nvSpPr>
            <p:cNvPr id="79" name="TextBox 78">
              <a:extLst>
                <a:ext uri="{FF2B5EF4-FFF2-40B4-BE49-F238E27FC236}">
                  <a16:creationId xmlns:a16="http://schemas.microsoft.com/office/drawing/2014/main" id="{A2422487-2102-E030-E07C-A9C20641F9EF}"/>
                </a:ext>
              </a:extLst>
            </p:cNvPr>
            <p:cNvSpPr txBox="1"/>
            <p:nvPr/>
          </p:nvSpPr>
          <p:spPr>
            <a:xfrm>
              <a:off x="6081095" y="1447696"/>
              <a:ext cx="589802" cy="276999"/>
            </a:xfrm>
            <a:prstGeom prst="rect">
              <a:avLst/>
            </a:prstGeom>
            <a:noFill/>
          </p:spPr>
          <p:txBody>
            <a:bodyPr wrap="square" rtlCol="0">
              <a:spAutoFit/>
            </a:bodyPr>
            <a:lstStyle/>
            <a:p>
              <a:r>
                <a:rPr lang="en-US" sz="1200" dirty="0" err="1">
                  <a:latin typeface="+mj-lt"/>
                </a:rPr>
                <a:t>Lzd</a:t>
              </a:r>
              <a:endParaRPr lang="en-US" sz="1200" dirty="0">
                <a:latin typeface="+mj-lt"/>
              </a:endParaRPr>
            </a:p>
          </p:txBody>
        </p:sp>
      </p:grpSp>
      <p:grpSp>
        <p:nvGrpSpPr>
          <p:cNvPr id="80" name="Group 79">
            <a:extLst>
              <a:ext uri="{FF2B5EF4-FFF2-40B4-BE49-F238E27FC236}">
                <a16:creationId xmlns:a16="http://schemas.microsoft.com/office/drawing/2014/main" id="{0FD66212-68BD-4900-DFB7-DC2FB0EE7D79}"/>
              </a:ext>
            </a:extLst>
          </p:cNvPr>
          <p:cNvGrpSpPr/>
          <p:nvPr/>
        </p:nvGrpSpPr>
        <p:grpSpPr>
          <a:xfrm>
            <a:off x="8892947" y="4751926"/>
            <a:ext cx="446623" cy="295275"/>
            <a:chOff x="5868452" y="3281362"/>
            <a:chExt cx="446623" cy="295275"/>
          </a:xfrm>
        </p:grpSpPr>
        <p:sp>
          <p:nvSpPr>
            <p:cNvPr id="81" name="Rectangle: Rounded Corners 80">
              <a:extLst>
                <a:ext uri="{FF2B5EF4-FFF2-40B4-BE49-F238E27FC236}">
                  <a16:creationId xmlns:a16="http://schemas.microsoft.com/office/drawing/2014/main" id="{3110BEA3-48D9-5265-CF93-2CD074F3B9F0}"/>
                </a:ext>
              </a:extLst>
            </p:cNvPr>
            <p:cNvSpPr/>
            <p:nvPr/>
          </p:nvSpPr>
          <p:spPr>
            <a:xfrm rot="20751250">
              <a:off x="5868452" y="3315466"/>
              <a:ext cx="438150" cy="21697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Graphic 81">
              <a:extLst>
                <a:ext uri="{FF2B5EF4-FFF2-40B4-BE49-F238E27FC236}">
                  <a16:creationId xmlns:a16="http://schemas.microsoft.com/office/drawing/2014/main" id="{C240C756-F28A-425E-87D1-A3D105C035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76925" y="3281362"/>
              <a:ext cx="438150" cy="295275"/>
            </a:xfrm>
            <a:prstGeom prst="rect">
              <a:avLst/>
            </a:prstGeom>
          </p:spPr>
        </p:pic>
      </p:grpSp>
    </p:spTree>
    <p:extLst>
      <p:ext uri="{BB962C8B-B14F-4D97-AF65-F5344CB8AC3E}">
        <p14:creationId xmlns:p14="http://schemas.microsoft.com/office/powerpoint/2010/main" val="1487504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BB84E29-D43E-0169-BAF9-1C0FAE344718}"/>
              </a:ext>
            </a:extLst>
          </p:cNvPr>
          <p:cNvSpPr txBox="1">
            <a:spLocks noChangeArrowheads="1"/>
          </p:cNvSpPr>
          <p:nvPr/>
        </p:nvSpPr>
        <p:spPr>
          <a:xfrm>
            <a:off x="432752" y="464286"/>
            <a:ext cx="9263698" cy="720255"/>
          </a:xfrm>
          <a:prstGeom prst="rect">
            <a:avLst/>
          </a:prstGeom>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HOW MUCH DO THEY COST?</a:t>
            </a:r>
          </a:p>
        </p:txBody>
      </p:sp>
      <p:sp>
        <p:nvSpPr>
          <p:cNvPr id="4" name="TextBox 3">
            <a:extLst>
              <a:ext uri="{FF2B5EF4-FFF2-40B4-BE49-F238E27FC236}">
                <a16:creationId xmlns:a16="http://schemas.microsoft.com/office/drawing/2014/main" id="{49E97B09-9EA4-CCF0-1B6F-B1B464B0883F}"/>
              </a:ext>
            </a:extLst>
          </p:cNvPr>
          <p:cNvSpPr txBox="1"/>
          <p:nvPr/>
        </p:nvSpPr>
        <p:spPr>
          <a:xfrm>
            <a:off x="1122054" y="1546513"/>
            <a:ext cx="4280589" cy="1446550"/>
          </a:xfrm>
          <a:prstGeom prst="rect">
            <a:avLst/>
          </a:prstGeom>
          <a:noFill/>
        </p:spPr>
        <p:txBody>
          <a:bodyPr wrap="square">
            <a:spAutoFit/>
          </a:bodyPr>
          <a:lstStyle/>
          <a:p>
            <a:pPr algn="l"/>
            <a:r>
              <a:rPr lang="en-US" sz="2800" b="1" dirty="0">
                <a:solidFill>
                  <a:schemeClr val="accent4"/>
                </a:solidFill>
                <a:latin typeface="+mj-lt"/>
                <a:cs typeface="Arial" panose="020B0604020202020204" pitchFamily="34" charset="0"/>
              </a:rPr>
              <a:t>Bedaquiline</a:t>
            </a:r>
            <a:endParaRPr lang="en-US" sz="2000" b="1" dirty="0">
              <a:solidFill>
                <a:schemeClr val="accent4"/>
              </a:solidFill>
              <a:latin typeface="+mj-lt"/>
              <a:cs typeface="Arial" panose="020B0604020202020204" pitchFamily="34" charset="0"/>
            </a:endParaRPr>
          </a:p>
          <a:p>
            <a:pPr algn="l"/>
            <a:r>
              <a:rPr lang="en-US" sz="2000" b="1" dirty="0">
                <a:latin typeface="+mj-lt"/>
                <a:cs typeface="Arial" panose="020B0604020202020204" pitchFamily="34" charset="0"/>
              </a:rPr>
              <a:t>100 mg tablet</a:t>
            </a:r>
          </a:p>
          <a:p>
            <a:pPr algn="l"/>
            <a:r>
              <a:rPr lang="en-US" sz="2000" dirty="0">
                <a:latin typeface="Arial" panose="020B0604020202020204" pitchFamily="34" charset="0"/>
                <a:cs typeface="Arial" panose="020B0604020202020204" pitchFamily="34" charset="0"/>
              </a:rPr>
              <a:t>US$0.72 per day</a:t>
            </a:r>
          </a:p>
          <a:p>
            <a:pPr algn="l"/>
            <a:r>
              <a:rPr lang="en-US" sz="2000" dirty="0">
                <a:latin typeface="Arial" panose="020B0604020202020204" pitchFamily="34" charset="0"/>
                <a:cs typeface="Arial" panose="020B0604020202020204" pitchFamily="34" charset="0"/>
              </a:rPr>
              <a:t>US$130 per six-month course</a:t>
            </a:r>
          </a:p>
        </p:txBody>
      </p:sp>
      <p:cxnSp>
        <p:nvCxnSpPr>
          <p:cNvPr id="18" name="Straight Connector 17">
            <a:extLst>
              <a:ext uri="{FF2B5EF4-FFF2-40B4-BE49-F238E27FC236}">
                <a16:creationId xmlns:a16="http://schemas.microsoft.com/office/drawing/2014/main" id="{C63BBAA4-05A9-5F95-18D7-35993A4CAE91}"/>
              </a:ext>
            </a:extLst>
          </p:cNvPr>
          <p:cNvCxnSpPr>
            <a:cxnSpLocks/>
          </p:cNvCxnSpPr>
          <p:nvPr/>
        </p:nvCxnSpPr>
        <p:spPr>
          <a:xfrm>
            <a:off x="5780508" y="1249802"/>
            <a:ext cx="0" cy="3993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7BBE84C-0EB0-BEF3-E3D5-D1867D553318}"/>
              </a:ext>
            </a:extLst>
          </p:cNvPr>
          <p:cNvGrpSpPr/>
          <p:nvPr/>
        </p:nvGrpSpPr>
        <p:grpSpPr>
          <a:xfrm rot="5400000">
            <a:off x="5607636" y="4854353"/>
            <a:ext cx="345744" cy="91440"/>
            <a:chOff x="4846009" y="4995321"/>
            <a:chExt cx="345744" cy="91440"/>
          </a:xfrm>
        </p:grpSpPr>
        <p:sp>
          <p:nvSpPr>
            <p:cNvPr id="20" name="Oval 19">
              <a:extLst>
                <a:ext uri="{FF2B5EF4-FFF2-40B4-BE49-F238E27FC236}">
                  <a16:creationId xmlns:a16="http://schemas.microsoft.com/office/drawing/2014/main" id="{F795A3F9-3C1C-97F5-D0A9-5291DE28B772}"/>
                </a:ext>
              </a:extLst>
            </p:cNvPr>
            <p:cNvSpPr/>
            <p:nvPr/>
          </p:nvSpPr>
          <p:spPr>
            <a:xfrm rot="16200000">
              <a:off x="4973161" y="4995321"/>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71C26A2-765D-007E-CF88-8489E39A719E}"/>
                </a:ext>
              </a:extLst>
            </p:cNvPr>
            <p:cNvSpPr/>
            <p:nvPr/>
          </p:nvSpPr>
          <p:spPr>
            <a:xfrm rot="16200000">
              <a:off x="5146033" y="5018180"/>
              <a:ext cx="45720" cy="4572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48A5FBE-DBCA-BA28-0792-F1485D70A574}"/>
                </a:ext>
              </a:extLst>
            </p:cNvPr>
            <p:cNvSpPr/>
            <p:nvPr/>
          </p:nvSpPr>
          <p:spPr>
            <a:xfrm rot="16200000">
              <a:off x="4846009" y="5016258"/>
              <a:ext cx="45720" cy="4572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1F544A48-3C1C-F130-388A-303569D922BC}"/>
              </a:ext>
            </a:extLst>
          </p:cNvPr>
          <p:cNvGrpSpPr/>
          <p:nvPr/>
        </p:nvGrpSpPr>
        <p:grpSpPr>
          <a:xfrm>
            <a:off x="3813471" y="1296219"/>
            <a:ext cx="1492871" cy="1099725"/>
            <a:chOff x="943066" y="3709511"/>
            <a:chExt cx="1492871" cy="1099725"/>
          </a:xfrm>
        </p:grpSpPr>
        <p:grpSp>
          <p:nvGrpSpPr>
            <p:cNvPr id="5" name="Group 4">
              <a:extLst>
                <a:ext uri="{FF2B5EF4-FFF2-40B4-BE49-F238E27FC236}">
                  <a16:creationId xmlns:a16="http://schemas.microsoft.com/office/drawing/2014/main" id="{745728D9-EBFA-6AD4-AF55-781D50E6174D}"/>
                </a:ext>
              </a:extLst>
            </p:cNvPr>
            <p:cNvGrpSpPr/>
            <p:nvPr/>
          </p:nvGrpSpPr>
          <p:grpSpPr>
            <a:xfrm>
              <a:off x="943066" y="3709511"/>
              <a:ext cx="1492871" cy="1099725"/>
              <a:chOff x="637234" y="1198811"/>
              <a:chExt cx="1492871" cy="1099725"/>
            </a:xfrm>
          </p:grpSpPr>
          <p:sp>
            <p:nvSpPr>
              <p:cNvPr id="6" name="Oval 5">
                <a:extLst>
                  <a:ext uri="{FF2B5EF4-FFF2-40B4-BE49-F238E27FC236}">
                    <a16:creationId xmlns:a16="http://schemas.microsoft.com/office/drawing/2014/main" id="{A0268028-A56A-8D8F-7DA2-5D4A6220357D}"/>
                  </a:ext>
                </a:extLst>
              </p:cNvPr>
              <p:cNvSpPr/>
              <p:nvPr/>
            </p:nvSpPr>
            <p:spPr>
              <a:xfrm>
                <a:off x="839206" y="1198811"/>
                <a:ext cx="1099725" cy="10997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38A3CC74-0DA8-938A-C8D1-7BE40FE88E40}"/>
                  </a:ext>
                </a:extLst>
              </p:cNvPr>
              <p:cNvGrpSpPr/>
              <p:nvPr/>
            </p:nvGrpSpPr>
            <p:grpSpPr>
              <a:xfrm>
                <a:off x="637234" y="1205993"/>
                <a:ext cx="1492871" cy="591910"/>
                <a:chOff x="360872" y="1334052"/>
                <a:chExt cx="1492871" cy="591910"/>
              </a:xfrm>
            </p:grpSpPr>
            <p:sp>
              <p:nvSpPr>
                <p:cNvPr id="9" name="TextBox 8">
                  <a:extLst>
                    <a:ext uri="{FF2B5EF4-FFF2-40B4-BE49-F238E27FC236}">
                      <a16:creationId xmlns:a16="http://schemas.microsoft.com/office/drawing/2014/main" id="{FDA7393E-5D96-BFAA-B1BA-60B91BEDB9E9}"/>
                    </a:ext>
                  </a:extLst>
                </p:cNvPr>
                <p:cNvSpPr txBox="1"/>
                <p:nvPr/>
              </p:nvSpPr>
              <p:spPr>
                <a:xfrm>
                  <a:off x="360872" y="1334052"/>
                  <a:ext cx="1482403" cy="584775"/>
                </a:xfrm>
                <a:prstGeom prst="rect">
                  <a:avLst/>
                </a:prstGeom>
                <a:noFill/>
              </p:spPr>
              <p:txBody>
                <a:bodyPr wrap="square" rtlCol="0">
                  <a:spAutoFit/>
                </a:bodyPr>
                <a:lstStyle/>
                <a:p>
                  <a:pPr algn="ctr"/>
                  <a:r>
                    <a:rPr lang="en-US" sz="3200" spc="-300" dirty="0">
                      <a:solidFill>
                        <a:schemeClr val="accent4"/>
                      </a:solidFill>
                      <a:latin typeface="+mj-lt"/>
                    </a:rPr>
                    <a:t>$0.72</a:t>
                  </a:r>
                  <a:endParaRPr lang="en-US" sz="4400" spc="-300" dirty="0">
                    <a:solidFill>
                      <a:schemeClr val="accent4"/>
                    </a:solidFill>
                    <a:latin typeface="+mj-lt"/>
                  </a:endParaRPr>
                </a:p>
              </p:txBody>
            </p:sp>
            <p:sp>
              <p:nvSpPr>
                <p:cNvPr id="10" name="TextBox 9">
                  <a:extLst>
                    <a:ext uri="{FF2B5EF4-FFF2-40B4-BE49-F238E27FC236}">
                      <a16:creationId xmlns:a16="http://schemas.microsoft.com/office/drawing/2014/main" id="{BE72AAE8-F944-27C6-06F8-6D0604C08EE7}"/>
                    </a:ext>
                  </a:extLst>
                </p:cNvPr>
                <p:cNvSpPr txBox="1"/>
                <p:nvPr/>
              </p:nvSpPr>
              <p:spPr>
                <a:xfrm>
                  <a:off x="371340" y="1341187"/>
                  <a:ext cx="1482403" cy="584775"/>
                </a:xfrm>
                <a:prstGeom prst="rect">
                  <a:avLst/>
                </a:prstGeom>
                <a:noFill/>
              </p:spPr>
              <p:txBody>
                <a:bodyPr wrap="square" rtlCol="0">
                  <a:spAutoFit/>
                </a:bodyPr>
                <a:lstStyle/>
                <a:p>
                  <a:pPr algn="ctr"/>
                  <a:r>
                    <a:rPr lang="en-US" sz="3200" spc="-300" dirty="0">
                      <a:ln>
                        <a:solidFill>
                          <a:schemeClr val="tx1"/>
                        </a:solidFill>
                      </a:ln>
                      <a:noFill/>
                      <a:latin typeface="+mj-lt"/>
                    </a:rPr>
                    <a:t>$0.72</a:t>
                  </a:r>
                </a:p>
              </p:txBody>
            </p:sp>
          </p:grpSp>
        </p:grpSp>
        <p:pic>
          <p:nvPicPr>
            <p:cNvPr id="23" name="Graphic 22">
              <a:extLst>
                <a:ext uri="{FF2B5EF4-FFF2-40B4-BE49-F238E27FC236}">
                  <a16:creationId xmlns:a16="http://schemas.microsoft.com/office/drawing/2014/main" id="{567B8EF3-EBCC-8E81-F6DB-6E1FAD62B8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22652" y="4321280"/>
              <a:ext cx="365760" cy="298027"/>
            </a:xfrm>
            <a:prstGeom prst="rect">
              <a:avLst/>
            </a:prstGeom>
          </p:spPr>
        </p:pic>
      </p:grpSp>
      <p:sp>
        <p:nvSpPr>
          <p:cNvPr id="25" name="TextBox 24">
            <a:extLst>
              <a:ext uri="{FF2B5EF4-FFF2-40B4-BE49-F238E27FC236}">
                <a16:creationId xmlns:a16="http://schemas.microsoft.com/office/drawing/2014/main" id="{838F724F-F18C-3C73-30DE-8628F57D8A82}"/>
              </a:ext>
            </a:extLst>
          </p:cNvPr>
          <p:cNvSpPr txBox="1"/>
          <p:nvPr/>
        </p:nvSpPr>
        <p:spPr>
          <a:xfrm>
            <a:off x="1957357" y="3565131"/>
            <a:ext cx="3642445" cy="1446550"/>
          </a:xfrm>
          <a:prstGeom prst="rect">
            <a:avLst/>
          </a:prstGeom>
          <a:noFill/>
        </p:spPr>
        <p:txBody>
          <a:bodyPr wrap="square">
            <a:spAutoFit/>
          </a:bodyPr>
          <a:lstStyle/>
          <a:p>
            <a:pPr algn="l"/>
            <a:r>
              <a:rPr lang="en-US" sz="2800" b="1" dirty="0">
                <a:solidFill>
                  <a:schemeClr val="accent4"/>
                </a:solidFill>
                <a:latin typeface="+mj-lt"/>
                <a:cs typeface="Arial" panose="020B0604020202020204" pitchFamily="34" charset="0"/>
              </a:rPr>
              <a:t>Pretomanid</a:t>
            </a:r>
            <a:endParaRPr lang="en-US" sz="2000" b="1" dirty="0">
              <a:solidFill>
                <a:schemeClr val="accent4"/>
              </a:solidFill>
              <a:latin typeface="+mj-lt"/>
              <a:cs typeface="Arial" panose="020B0604020202020204" pitchFamily="34" charset="0"/>
            </a:endParaRPr>
          </a:p>
          <a:p>
            <a:pPr algn="l"/>
            <a:r>
              <a:rPr lang="en-US" sz="2000" b="1" dirty="0">
                <a:latin typeface="+mj-lt"/>
                <a:cs typeface="Arial" panose="020B0604020202020204" pitchFamily="34" charset="0"/>
              </a:rPr>
              <a:t>200 mg tablet</a:t>
            </a:r>
          </a:p>
          <a:p>
            <a:pPr algn="l"/>
            <a:r>
              <a:rPr lang="en-US" sz="2000" dirty="0">
                <a:latin typeface="Arial" panose="020B0604020202020204" pitchFamily="34" charset="0"/>
                <a:cs typeface="Arial" panose="020B0604020202020204" pitchFamily="34" charset="0"/>
              </a:rPr>
              <a:t>US$1.33 per day</a:t>
            </a:r>
          </a:p>
          <a:p>
            <a:pPr algn="l"/>
            <a:r>
              <a:rPr lang="en-US" sz="2000" dirty="0">
                <a:latin typeface="Arial" panose="020B0604020202020204" pitchFamily="34" charset="0"/>
                <a:cs typeface="Arial" panose="020B0604020202020204" pitchFamily="34" charset="0"/>
              </a:rPr>
              <a:t>US$240 per six-month course</a:t>
            </a:r>
          </a:p>
        </p:txBody>
      </p:sp>
      <p:grpSp>
        <p:nvGrpSpPr>
          <p:cNvPr id="27" name="Group 26">
            <a:extLst>
              <a:ext uri="{FF2B5EF4-FFF2-40B4-BE49-F238E27FC236}">
                <a16:creationId xmlns:a16="http://schemas.microsoft.com/office/drawing/2014/main" id="{7A4FB94C-D891-EE5F-089E-D957C6363648}"/>
              </a:ext>
            </a:extLst>
          </p:cNvPr>
          <p:cNvGrpSpPr/>
          <p:nvPr/>
        </p:nvGrpSpPr>
        <p:grpSpPr>
          <a:xfrm>
            <a:off x="432752" y="3738543"/>
            <a:ext cx="1499823" cy="1099725"/>
            <a:chOff x="637234" y="1198811"/>
            <a:chExt cx="1499823" cy="1099725"/>
          </a:xfrm>
        </p:grpSpPr>
        <p:sp>
          <p:nvSpPr>
            <p:cNvPr id="29" name="Oval 28">
              <a:extLst>
                <a:ext uri="{FF2B5EF4-FFF2-40B4-BE49-F238E27FC236}">
                  <a16:creationId xmlns:a16="http://schemas.microsoft.com/office/drawing/2014/main" id="{48DFA3D6-4AFB-EE08-ECEB-6F1658857089}"/>
                </a:ext>
              </a:extLst>
            </p:cNvPr>
            <p:cNvSpPr/>
            <p:nvPr/>
          </p:nvSpPr>
          <p:spPr>
            <a:xfrm>
              <a:off x="839206" y="1198811"/>
              <a:ext cx="1099725" cy="10997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BF28BD22-F7E5-77B5-F210-F88A1D6DBFBA}"/>
                </a:ext>
              </a:extLst>
            </p:cNvPr>
            <p:cNvGrpSpPr/>
            <p:nvPr/>
          </p:nvGrpSpPr>
          <p:grpSpPr>
            <a:xfrm>
              <a:off x="637234" y="1205993"/>
              <a:ext cx="1499823" cy="599864"/>
              <a:chOff x="360872" y="1334052"/>
              <a:chExt cx="1499823" cy="599864"/>
            </a:xfrm>
          </p:grpSpPr>
          <p:sp>
            <p:nvSpPr>
              <p:cNvPr id="32" name="TextBox 31">
                <a:extLst>
                  <a:ext uri="{FF2B5EF4-FFF2-40B4-BE49-F238E27FC236}">
                    <a16:creationId xmlns:a16="http://schemas.microsoft.com/office/drawing/2014/main" id="{75945569-1EB9-B90B-33B6-F6508749C83A}"/>
                  </a:ext>
                </a:extLst>
              </p:cNvPr>
              <p:cNvSpPr txBox="1"/>
              <p:nvPr/>
            </p:nvSpPr>
            <p:spPr>
              <a:xfrm>
                <a:off x="360872" y="1334052"/>
                <a:ext cx="1482403" cy="584775"/>
              </a:xfrm>
              <a:prstGeom prst="rect">
                <a:avLst/>
              </a:prstGeom>
              <a:noFill/>
            </p:spPr>
            <p:txBody>
              <a:bodyPr wrap="square" rtlCol="0">
                <a:spAutoFit/>
              </a:bodyPr>
              <a:lstStyle/>
              <a:p>
                <a:pPr algn="ctr"/>
                <a:r>
                  <a:rPr lang="en-US" sz="3200" spc="-300" dirty="0">
                    <a:solidFill>
                      <a:schemeClr val="accent4"/>
                    </a:solidFill>
                    <a:latin typeface="+mj-lt"/>
                  </a:rPr>
                  <a:t>$1.33</a:t>
                </a:r>
                <a:endParaRPr lang="en-US" sz="4400" spc="-300" dirty="0">
                  <a:solidFill>
                    <a:schemeClr val="accent4"/>
                  </a:solidFill>
                  <a:latin typeface="+mj-lt"/>
                </a:endParaRPr>
              </a:p>
            </p:txBody>
          </p:sp>
          <p:sp>
            <p:nvSpPr>
              <p:cNvPr id="31" name="TextBox 30">
                <a:extLst>
                  <a:ext uri="{FF2B5EF4-FFF2-40B4-BE49-F238E27FC236}">
                    <a16:creationId xmlns:a16="http://schemas.microsoft.com/office/drawing/2014/main" id="{E6CD232E-C675-C091-06F5-C1120969AB67}"/>
                  </a:ext>
                </a:extLst>
              </p:cNvPr>
              <p:cNvSpPr txBox="1"/>
              <p:nvPr/>
            </p:nvSpPr>
            <p:spPr>
              <a:xfrm>
                <a:off x="378292" y="1349141"/>
                <a:ext cx="1482403" cy="584775"/>
              </a:xfrm>
              <a:prstGeom prst="rect">
                <a:avLst/>
              </a:prstGeom>
              <a:noFill/>
            </p:spPr>
            <p:txBody>
              <a:bodyPr wrap="square" rtlCol="0">
                <a:spAutoFit/>
              </a:bodyPr>
              <a:lstStyle/>
              <a:p>
                <a:pPr algn="ctr"/>
                <a:r>
                  <a:rPr lang="en-US" sz="3200" spc="-300" dirty="0">
                    <a:ln>
                      <a:solidFill>
                        <a:schemeClr val="tx1"/>
                      </a:solidFill>
                    </a:ln>
                    <a:noFill/>
                    <a:latin typeface="+mj-lt"/>
                  </a:rPr>
                  <a:t>$1.33</a:t>
                </a:r>
              </a:p>
            </p:txBody>
          </p:sp>
        </p:grpSp>
      </p:grpSp>
      <p:grpSp>
        <p:nvGrpSpPr>
          <p:cNvPr id="33" name="Group 32">
            <a:extLst>
              <a:ext uri="{FF2B5EF4-FFF2-40B4-BE49-F238E27FC236}">
                <a16:creationId xmlns:a16="http://schemas.microsoft.com/office/drawing/2014/main" id="{3158CA00-7F4C-B713-70EC-4DD1210CF22F}"/>
              </a:ext>
            </a:extLst>
          </p:cNvPr>
          <p:cNvGrpSpPr/>
          <p:nvPr/>
        </p:nvGrpSpPr>
        <p:grpSpPr>
          <a:xfrm>
            <a:off x="966618" y="4345589"/>
            <a:ext cx="457200" cy="300446"/>
            <a:chOff x="3197910" y="1445257"/>
            <a:chExt cx="457200" cy="300446"/>
          </a:xfrm>
        </p:grpSpPr>
        <p:pic>
          <p:nvPicPr>
            <p:cNvPr id="34" name="Graphic 33">
              <a:extLst>
                <a:ext uri="{FF2B5EF4-FFF2-40B4-BE49-F238E27FC236}">
                  <a16:creationId xmlns:a16="http://schemas.microsoft.com/office/drawing/2014/main" id="{C35AC4A5-D98D-3A92-DEFC-A40955C0A9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97910" y="1445257"/>
              <a:ext cx="457200" cy="300446"/>
            </a:xfrm>
            <a:prstGeom prst="rect">
              <a:avLst/>
            </a:prstGeom>
          </p:spPr>
        </p:pic>
        <p:sp>
          <p:nvSpPr>
            <p:cNvPr id="35" name="TextBox 34">
              <a:extLst>
                <a:ext uri="{FF2B5EF4-FFF2-40B4-BE49-F238E27FC236}">
                  <a16:creationId xmlns:a16="http://schemas.microsoft.com/office/drawing/2014/main" id="{110BEC62-5AD5-AE11-3822-DA38E3ABEC4B}"/>
                </a:ext>
              </a:extLst>
            </p:cNvPr>
            <p:cNvSpPr txBox="1"/>
            <p:nvPr/>
          </p:nvSpPr>
          <p:spPr>
            <a:xfrm>
              <a:off x="3242193" y="1446575"/>
              <a:ext cx="404037" cy="276999"/>
            </a:xfrm>
            <a:prstGeom prst="rect">
              <a:avLst/>
            </a:prstGeom>
            <a:noFill/>
          </p:spPr>
          <p:txBody>
            <a:bodyPr wrap="square" rtlCol="0">
              <a:spAutoFit/>
            </a:bodyPr>
            <a:lstStyle/>
            <a:p>
              <a:r>
                <a:rPr lang="en-US" sz="1200" dirty="0">
                  <a:latin typeface="+mj-lt"/>
                </a:rPr>
                <a:t>Pa</a:t>
              </a:r>
            </a:p>
          </p:txBody>
        </p:sp>
      </p:grpSp>
      <p:sp>
        <p:nvSpPr>
          <p:cNvPr id="36" name="TextBox 35">
            <a:extLst>
              <a:ext uri="{FF2B5EF4-FFF2-40B4-BE49-F238E27FC236}">
                <a16:creationId xmlns:a16="http://schemas.microsoft.com/office/drawing/2014/main" id="{0F5BD39A-9011-9642-BA4D-55A281879798}"/>
              </a:ext>
            </a:extLst>
          </p:cNvPr>
          <p:cNvSpPr txBox="1"/>
          <p:nvPr/>
        </p:nvSpPr>
        <p:spPr>
          <a:xfrm>
            <a:off x="7531852" y="1482639"/>
            <a:ext cx="3642445" cy="1446550"/>
          </a:xfrm>
          <a:prstGeom prst="rect">
            <a:avLst/>
          </a:prstGeom>
          <a:noFill/>
        </p:spPr>
        <p:txBody>
          <a:bodyPr wrap="square">
            <a:spAutoFit/>
          </a:bodyPr>
          <a:lstStyle/>
          <a:p>
            <a:pPr algn="l"/>
            <a:r>
              <a:rPr lang="en-US" sz="2800" b="1" dirty="0">
                <a:solidFill>
                  <a:schemeClr val="accent4"/>
                </a:solidFill>
                <a:latin typeface="+mj-lt"/>
                <a:cs typeface="Arial" panose="020B0604020202020204" pitchFamily="34" charset="0"/>
              </a:rPr>
              <a:t>Linezolid</a:t>
            </a:r>
          </a:p>
          <a:p>
            <a:pPr algn="l"/>
            <a:r>
              <a:rPr lang="en-US" sz="2000" b="1" dirty="0">
                <a:latin typeface="+mj-lt"/>
                <a:cs typeface="Arial" panose="020B0604020202020204" pitchFamily="34" charset="0"/>
              </a:rPr>
              <a:t>600 mg tablet</a:t>
            </a:r>
          </a:p>
          <a:p>
            <a:pPr algn="l"/>
            <a:r>
              <a:rPr lang="en-US" sz="2000" dirty="0">
                <a:latin typeface="Arial" panose="020B0604020202020204" pitchFamily="34" charset="0"/>
                <a:cs typeface="Arial" panose="020B0604020202020204" pitchFamily="34" charset="0"/>
              </a:rPr>
              <a:t>US$0.17 per day</a:t>
            </a:r>
          </a:p>
          <a:p>
            <a:pPr algn="l"/>
            <a:r>
              <a:rPr lang="en-US" sz="2000" dirty="0">
                <a:latin typeface="Arial" panose="020B0604020202020204" pitchFamily="34" charset="0"/>
                <a:cs typeface="Arial" panose="020B0604020202020204" pitchFamily="34" charset="0"/>
              </a:rPr>
              <a:t>US$31per six-month course</a:t>
            </a:r>
          </a:p>
        </p:txBody>
      </p:sp>
      <p:grpSp>
        <p:nvGrpSpPr>
          <p:cNvPr id="37" name="Group 36">
            <a:extLst>
              <a:ext uri="{FF2B5EF4-FFF2-40B4-BE49-F238E27FC236}">
                <a16:creationId xmlns:a16="http://schemas.microsoft.com/office/drawing/2014/main" id="{B7CC3E94-AD1B-F1A1-B258-7B2E0AD458FA}"/>
              </a:ext>
            </a:extLst>
          </p:cNvPr>
          <p:cNvGrpSpPr/>
          <p:nvPr/>
        </p:nvGrpSpPr>
        <p:grpSpPr>
          <a:xfrm>
            <a:off x="6007247" y="1656051"/>
            <a:ext cx="1503668" cy="1099725"/>
            <a:chOff x="637234" y="1198811"/>
            <a:chExt cx="1503668" cy="1099725"/>
          </a:xfrm>
        </p:grpSpPr>
        <p:sp>
          <p:nvSpPr>
            <p:cNvPr id="38" name="Oval 37">
              <a:extLst>
                <a:ext uri="{FF2B5EF4-FFF2-40B4-BE49-F238E27FC236}">
                  <a16:creationId xmlns:a16="http://schemas.microsoft.com/office/drawing/2014/main" id="{0D169D62-6051-F5AC-17F6-90FCB61E74DA}"/>
                </a:ext>
              </a:extLst>
            </p:cNvPr>
            <p:cNvSpPr/>
            <p:nvPr/>
          </p:nvSpPr>
          <p:spPr>
            <a:xfrm>
              <a:off x="839206" y="1198811"/>
              <a:ext cx="1099725" cy="10997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CC1D94C8-8185-8CF5-A556-C9C8224FBD55}"/>
                </a:ext>
              </a:extLst>
            </p:cNvPr>
            <p:cNvGrpSpPr/>
            <p:nvPr/>
          </p:nvGrpSpPr>
          <p:grpSpPr>
            <a:xfrm>
              <a:off x="637234" y="1205993"/>
              <a:ext cx="1503668" cy="599864"/>
              <a:chOff x="360872" y="1334052"/>
              <a:chExt cx="1503668" cy="599864"/>
            </a:xfrm>
          </p:grpSpPr>
          <p:sp>
            <p:nvSpPr>
              <p:cNvPr id="40" name="TextBox 39">
                <a:extLst>
                  <a:ext uri="{FF2B5EF4-FFF2-40B4-BE49-F238E27FC236}">
                    <a16:creationId xmlns:a16="http://schemas.microsoft.com/office/drawing/2014/main" id="{2CD2AF72-0A2D-19CA-AAFB-28A81831F765}"/>
                  </a:ext>
                </a:extLst>
              </p:cNvPr>
              <p:cNvSpPr txBox="1"/>
              <p:nvPr/>
            </p:nvSpPr>
            <p:spPr>
              <a:xfrm>
                <a:off x="360872" y="1334052"/>
                <a:ext cx="1482403" cy="584775"/>
              </a:xfrm>
              <a:prstGeom prst="rect">
                <a:avLst/>
              </a:prstGeom>
              <a:noFill/>
            </p:spPr>
            <p:txBody>
              <a:bodyPr wrap="square" rtlCol="0">
                <a:spAutoFit/>
              </a:bodyPr>
              <a:lstStyle/>
              <a:p>
                <a:pPr algn="ctr"/>
                <a:r>
                  <a:rPr lang="en-US" sz="3200" spc="-300" dirty="0">
                    <a:solidFill>
                      <a:schemeClr val="accent4"/>
                    </a:solidFill>
                    <a:latin typeface="+mj-lt"/>
                  </a:rPr>
                  <a:t>$0.17</a:t>
                </a:r>
                <a:endParaRPr lang="en-US" sz="4400" spc="-300" dirty="0">
                  <a:solidFill>
                    <a:schemeClr val="accent4"/>
                  </a:solidFill>
                  <a:latin typeface="+mj-lt"/>
                </a:endParaRPr>
              </a:p>
            </p:txBody>
          </p:sp>
          <p:sp>
            <p:nvSpPr>
              <p:cNvPr id="41" name="TextBox 40">
                <a:extLst>
                  <a:ext uri="{FF2B5EF4-FFF2-40B4-BE49-F238E27FC236}">
                    <a16:creationId xmlns:a16="http://schemas.microsoft.com/office/drawing/2014/main" id="{75C5AFAF-9547-E15C-AB76-4C3F2D80701F}"/>
                  </a:ext>
                </a:extLst>
              </p:cNvPr>
              <p:cNvSpPr txBox="1"/>
              <p:nvPr/>
            </p:nvSpPr>
            <p:spPr>
              <a:xfrm>
                <a:off x="382137" y="1349141"/>
                <a:ext cx="1482403" cy="584775"/>
              </a:xfrm>
              <a:prstGeom prst="rect">
                <a:avLst/>
              </a:prstGeom>
              <a:noFill/>
            </p:spPr>
            <p:txBody>
              <a:bodyPr wrap="square" rtlCol="0">
                <a:spAutoFit/>
              </a:bodyPr>
              <a:lstStyle/>
              <a:p>
                <a:pPr algn="ctr"/>
                <a:r>
                  <a:rPr lang="en-US" sz="3200" spc="-300" dirty="0">
                    <a:ln>
                      <a:solidFill>
                        <a:schemeClr val="tx1"/>
                      </a:solidFill>
                    </a:ln>
                    <a:noFill/>
                    <a:latin typeface="+mj-lt"/>
                  </a:rPr>
                  <a:t>$0.17</a:t>
                </a:r>
              </a:p>
            </p:txBody>
          </p:sp>
        </p:grpSp>
      </p:grpSp>
      <p:grpSp>
        <p:nvGrpSpPr>
          <p:cNvPr id="42" name="Group 41">
            <a:extLst>
              <a:ext uri="{FF2B5EF4-FFF2-40B4-BE49-F238E27FC236}">
                <a16:creationId xmlns:a16="http://schemas.microsoft.com/office/drawing/2014/main" id="{49B0AB69-CF23-9E6B-2153-FB281214D981}"/>
              </a:ext>
            </a:extLst>
          </p:cNvPr>
          <p:cNvGrpSpPr/>
          <p:nvPr/>
        </p:nvGrpSpPr>
        <p:grpSpPr>
          <a:xfrm>
            <a:off x="6535695" y="2245721"/>
            <a:ext cx="589802" cy="300446"/>
            <a:chOff x="6081095" y="1438589"/>
            <a:chExt cx="589802" cy="300446"/>
          </a:xfrm>
        </p:grpSpPr>
        <p:pic>
          <p:nvPicPr>
            <p:cNvPr id="43" name="Graphic 42">
              <a:extLst>
                <a:ext uri="{FF2B5EF4-FFF2-40B4-BE49-F238E27FC236}">
                  <a16:creationId xmlns:a16="http://schemas.microsoft.com/office/drawing/2014/main" id="{D96C6D2F-65E5-9817-6D87-3E554E8E85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88818" y="1438589"/>
              <a:ext cx="457200" cy="300446"/>
            </a:xfrm>
            <a:prstGeom prst="rect">
              <a:avLst/>
            </a:prstGeom>
          </p:spPr>
        </p:pic>
        <p:sp>
          <p:nvSpPr>
            <p:cNvPr id="44" name="TextBox 43">
              <a:extLst>
                <a:ext uri="{FF2B5EF4-FFF2-40B4-BE49-F238E27FC236}">
                  <a16:creationId xmlns:a16="http://schemas.microsoft.com/office/drawing/2014/main" id="{A205BF0F-59ED-24E2-B89A-F42E0ED88923}"/>
                </a:ext>
              </a:extLst>
            </p:cNvPr>
            <p:cNvSpPr txBox="1"/>
            <p:nvPr/>
          </p:nvSpPr>
          <p:spPr>
            <a:xfrm>
              <a:off x="6081095" y="1447696"/>
              <a:ext cx="589802" cy="276999"/>
            </a:xfrm>
            <a:prstGeom prst="rect">
              <a:avLst/>
            </a:prstGeom>
            <a:noFill/>
          </p:spPr>
          <p:txBody>
            <a:bodyPr wrap="square" rtlCol="0">
              <a:spAutoFit/>
            </a:bodyPr>
            <a:lstStyle/>
            <a:p>
              <a:r>
                <a:rPr lang="en-US" sz="1200" dirty="0" err="1">
                  <a:latin typeface="+mj-lt"/>
                </a:rPr>
                <a:t>Lzd</a:t>
              </a:r>
              <a:endParaRPr lang="en-US" sz="1200" dirty="0">
                <a:latin typeface="+mj-lt"/>
              </a:endParaRPr>
            </a:p>
          </p:txBody>
        </p:sp>
      </p:grpSp>
      <p:sp>
        <p:nvSpPr>
          <p:cNvPr id="45" name="TextBox 44">
            <a:extLst>
              <a:ext uri="{FF2B5EF4-FFF2-40B4-BE49-F238E27FC236}">
                <a16:creationId xmlns:a16="http://schemas.microsoft.com/office/drawing/2014/main" id="{1A30A170-CF1C-7B66-D43B-5DFB2628ADCE}"/>
              </a:ext>
            </a:extLst>
          </p:cNvPr>
          <p:cNvSpPr txBox="1"/>
          <p:nvPr/>
        </p:nvSpPr>
        <p:spPr>
          <a:xfrm>
            <a:off x="6365774" y="3559054"/>
            <a:ext cx="4280589" cy="1446550"/>
          </a:xfrm>
          <a:prstGeom prst="rect">
            <a:avLst/>
          </a:prstGeom>
          <a:noFill/>
        </p:spPr>
        <p:txBody>
          <a:bodyPr wrap="square">
            <a:spAutoFit/>
          </a:bodyPr>
          <a:lstStyle/>
          <a:p>
            <a:pPr algn="l"/>
            <a:r>
              <a:rPr lang="en-US" sz="2800" b="1" dirty="0">
                <a:solidFill>
                  <a:schemeClr val="accent4"/>
                </a:solidFill>
                <a:latin typeface="+mj-lt"/>
                <a:cs typeface="Arial" panose="020B0604020202020204" pitchFamily="34" charset="0"/>
              </a:rPr>
              <a:t>Moxifloxacin</a:t>
            </a:r>
          </a:p>
          <a:p>
            <a:pPr algn="l"/>
            <a:r>
              <a:rPr lang="en-US" sz="2000" b="1" dirty="0">
                <a:latin typeface="+mj-lt"/>
                <a:cs typeface="Arial" panose="020B0604020202020204" pitchFamily="34" charset="0"/>
              </a:rPr>
              <a:t>400 mg tablet</a:t>
            </a:r>
          </a:p>
          <a:p>
            <a:pPr algn="l"/>
            <a:r>
              <a:rPr lang="en-US" sz="2000" dirty="0">
                <a:latin typeface="Arial" panose="020B0604020202020204" pitchFamily="34" charset="0"/>
                <a:cs typeface="Arial" panose="020B0604020202020204" pitchFamily="34" charset="0"/>
              </a:rPr>
              <a:t>US$0.15 per day</a:t>
            </a:r>
          </a:p>
          <a:p>
            <a:pPr algn="l"/>
            <a:r>
              <a:rPr lang="en-US" sz="2000" dirty="0">
                <a:latin typeface="Arial" panose="020B0604020202020204" pitchFamily="34" charset="0"/>
                <a:cs typeface="Arial" panose="020B0604020202020204" pitchFamily="34" charset="0"/>
              </a:rPr>
              <a:t>US$27 per six-month course</a:t>
            </a:r>
          </a:p>
        </p:txBody>
      </p:sp>
      <p:grpSp>
        <p:nvGrpSpPr>
          <p:cNvPr id="58" name="Group 57">
            <a:extLst>
              <a:ext uri="{FF2B5EF4-FFF2-40B4-BE49-F238E27FC236}">
                <a16:creationId xmlns:a16="http://schemas.microsoft.com/office/drawing/2014/main" id="{AD94DDD1-0216-C0A5-1076-5F8393835CA6}"/>
              </a:ext>
            </a:extLst>
          </p:cNvPr>
          <p:cNvGrpSpPr/>
          <p:nvPr/>
        </p:nvGrpSpPr>
        <p:grpSpPr>
          <a:xfrm>
            <a:off x="9777476" y="3732466"/>
            <a:ext cx="1503668" cy="1099725"/>
            <a:chOff x="9057191" y="3744697"/>
            <a:chExt cx="1503668" cy="1099725"/>
          </a:xfrm>
        </p:grpSpPr>
        <p:grpSp>
          <p:nvGrpSpPr>
            <p:cNvPr id="47" name="Group 46">
              <a:extLst>
                <a:ext uri="{FF2B5EF4-FFF2-40B4-BE49-F238E27FC236}">
                  <a16:creationId xmlns:a16="http://schemas.microsoft.com/office/drawing/2014/main" id="{A12A032B-57A9-7607-5AC0-8B47CAB93B12}"/>
                </a:ext>
              </a:extLst>
            </p:cNvPr>
            <p:cNvGrpSpPr/>
            <p:nvPr/>
          </p:nvGrpSpPr>
          <p:grpSpPr>
            <a:xfrm>
              <a:off x="9057191" y="3744697"/>
              <a:ext cx="1503668" cy="1099725"/>
              <a:chOff x="637234" y="1198811"/>
              <a:chExt cx="1503668" cy="1099725"/>
            </a:xfrm>
          </p:grpSpPr>
          <p:sp>
            <p:nvSpPr>
              <p:cNvPr id="49" name="Oval 48">
                <a:extLst>
                  <a:ext uri="{FF2B5EF4-FFF2-40B4-BE49-F238E27FC236}">
                    <a16:creationId xmlns:a16="http://schemas.microsoft.com/office/drawing/2014/main" id="{76CB874C-6167-4E3D-3CF3-4C2B910123C7}"/>
                  </a:ext>
                </a:extLst>
              </p:cNvPr>
              <p:cNvSpPr/>
              <p:nvPr/>
            </p:nvSpPr>
            <p:spPr>
              <a:xfrm>
                <a:off x="839206" y="1198811"/>
                <a:ext cx="1099725" cy="10997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C616212F-2017-2FD4-5A44-CD51A185A573}"/>
                  </a:ext>
                </a:extLst>
              </p:cNvPr>
              <p:cNvGrpSpPr/>
              <p:nvPr/>
            </p:nvGrpSpPr>
            <p:grpSpPr>
              <a:xfrm>
                <a:off x="637234" y="1205993"/>
                <a:ext cx="1503668" cy="599864"/>
                <a:chOff x="360872" y="1334052"/>
                <a:chExt cx="1503668" cy="599864"/>
              </a:xfrm>
            </p:grpSpPr>
            <p:sp>
              <p:nvSpPr>
                <p:cNvPr id="51" name="TextBox 50">
                  <a:extLst>
                    <a:ext uri="{FF2B5EF4-FFF2-40B4-BE49-F238E27FC236}">
                      <a16:creationId xmlns:a16="http://schemas.microsoft.com/office/drawing/2014/main" id="{ED3AE035-3D1F-1DEB-017F-8009272E3AF1}"/>
                    </a:ext>
                  </a:extLst>
                </p:cNvPr>
                <p:cNvSpPr txBox="1"/>
                <p:nvPr/>
              </p:nvSpPr>
              <p:spPr>
                <a:xfrm>
                  <a:off x="360872" y="1334052"/>
                  <a:ext cx="1482403" cy="584775"/>
                </a:xfrm>
                <a:prstGeom prst="rect">
                  <a:avLst/>
                </a:prstGeom>
                <a:noFill/>
              </p:spPr>
              <p:txBody>
                <a:bodyPr wrap="square" rtlCol="0">
                  <a:spAutoFit/>
                </a:bodyPr>
                <a:lstStyle/>
                <a:p>
                  <a:pPr algn="ctr"/>
                  <a:r>
                    <a:rPr lang="en-US" sz="3200" spc="-300" dirty="0">
                      <a:solidFill>
                        <a:schemeClr val="accent4"/>
                      </a:solidFill>
                      <a:latin typeface="+mj-lt"/>
                    </a:rPr>
                    <a:t>$0.15</a:t>
                  </a:r>
                  <a:endParaRPr lang="en-US" sz="4400" spc="-300" dirty="0">
                    <a:solidFill>
                      <a:schemeClr val="accent4"/>
                    </a:solidFill>
                    <a:latin typeface="+mj-lt"/>
                  </a:endParaRPr>
                </a:p>
              </p:txBody>
            </p:sp>
            <p:sp>
              <p:nvSpPr>
                <p:cNvPr id="52" name="TextBox 51">
                  <a:extLst>
                    <a:ext uri="{FF2B5EF4-FFF2-40B4-BE49-F238E27FC236}">
                      <a16:creationId xmlns:a16="http://schemas.microsoft.com/office/drawing/2014/main" id="{7031EB55-FC74-F4FF-A7E8-0408663B6FA5}"/>
                    </a:ext>
                  </a:extLst>
                </p:cNvPr>
                <p:cNvSpPr txBox="1"/>
                <p:nvPr/>
              </p:nvSpPr>
              <p:spPr>
                <a:xfrm>
                  <a:off x="382137" y="1349141"/>
                  <a:ext cx="1482403" cy="584775"/>
                </a:xfrm>
                <a:prstGeom prst="rect">
                  <a:avLst/>
                </a:prstGeom>
                <a:noFill/>
              </p:spPr>
              <p:txBody>
                <a:bodyPr wrap="square" rtlCol="0">
                  <a:spAutoFit/>
                </a:bodyPr>
                <a:lstStyle/>
                <a:p>
                  <a:pPr algn="ctr"/>
                  <a:r>
                    <a:rPr lang="en-US" sz="3200" spc="-300" dirty="0">
                      <a:ln>
                        <a:solidFill>
                          <a:schemeClr val="tx1"/>
                        </a:solidFill>
                      </a:ln>
                      <a:noFill/>
                      <a:latin typeface="+mj-lt"/>
                    </a:rPr>
                    <a:t>$0.15</a:t>
                  </a:r>
                </a:p>
              </p:txBody>
            </p:sp>
          </p:grpSp>
        </p:grpSp>
        <p:grpSp>
          <p:nvGrpSpPr>
            <p:cNvPr id="53" name="Group 52">
              <a:extLst>
                <a:ext uri="{FF2B5EF4-FFF2-40B4-BE49-F238E27FC236}">
                  <a16:creationId xmlns:a16="http://schemas.microsoft.com/office/drawing/2014/main" id="{44C31186-40DF-3080-43B1-0D73333496EF}"/>
                </a:ext>
              </a:extLst>
            </p:cNvPr>
            <p:cNvGrpSpPr/>
            <p:nvPr/>
          </p:nvGrpSpPr>
          <p:grpSpPr>
            <a:xfrm>
              <a:off x="9596345" y="4351743"/>
              <a:ext cx="446623" cy="295275"/>
              <a:chOff x="5868452" y="3281362"/>
              <a:chExt cx="446623" cy="295275"/>
            </a:xfrm>
          </p:grpSpPr>
          <p:sp>
            <p:nvSpPr>
              <p:cNvPr id="54" name="Rectangle: Rounded Corners 53">
                <a:extLst>
                  <a:ext uri="{FF2B5EF4-FFF2-40B4-BE49-F238E27FC236}">
                    <a16:creationId xmlns:a16="http://schemas.microsoft.com/office/drawing/2014/main" id="{2F644413-C08D-67D5-AFDA-A6952AC428E2}"/>
                  </a:ext>
                </a:extLst>
              </p:cNvPr>
              <p:cNvSpPr/>
              <p:nvPr/>
            </p:nvSpPr>
            <p:spPr>
              <a:xfrm rot="20751250">
                <a:off x="5868452" y="3315466"/>
                <a:ext cx="438150" cy="21697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Graphic 54">
                <a:extLst>
                  <a:ext uri="{FF2B5EF4-FFF2-40B4-BE49-F238E27FC236}">
                    <a16:creationId xmlns:a16="http://schemas.microsoft.com/office/drawing/2014/main" id="{181D63DF-281C-AA65-E4D1-3E78F3A17A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76925" y="3281362"/>
                <a:ext cx="438150" cy="295275"/>
              </a:xfrm>
              <a:prstGeom prst="rect">
                <a:avLst/>
              </a:prstGeom>
            </p:spPr>
          </p:pic>
        </p:grpSp>
      </p:grpSp>
      <p:cxnSp>
        <p:nvCxnSpPr>
          <p:cNvPr id="57" name="Straight Connector 56">
            <a:extLst>
              <a:ext uri="{FF2B5EF4-FFF2-40B4-BE49-F238E27FC236}">
                <a16:creationId xmlns:a16="http://schemas.microsoft.com/office/drawing/2014/main" id="{C2631311-B757-0920-A431-92A72080B1CB}"/>
              </a:ext>
            </a:extLst>
          </p:cNvPr>
          <p:cNvCxnSpPr/>
          <p:nvPr/>
        </p:nvCxnSpPr>
        <p:spPr>
          <a:xfrm>
            <a:off x="634724" y="3308760"/>
            <a:ext cx="10646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79F5EAD0-7B58-F210-0C90-BF5F60409A86}"/>
              </a:ext>
            </a:extLst>
          </p:cNvPr>
          <p:cNvSpPr txBox="1"/>
          <p:nvPr/>
        </p:nvSpPr>
        <p:spPr>
          <a:xfrm>
            <a:off x="432751" y="5626234"/>
            <a:ext cx="11211841" cy="1015663"/>
          </a:xfrm>
          <a:prstGeom prst="rect">
            <a:avLst/>
          </a:prstGeom>
          <a:noFill/>
        </p:spPr>
        <p:txBody>
          <a:bodyPr wrap="square">
            <a:spAutoFit/>
          </a:bodyPr>
          <a:lstStyle/>
          <a:p>
            <a:pPr marL="0" indent="0">
              <a:buNone/>
            </a:pPr>
            <a:r>
              <a:rPr lang="en-US" sz="2000" b="1" dirty="0">
                <a:cs typeface="Arial" panose="020B0604020202020204" pitchFamily="34" charset="0"/>
              </a:rPr>
              <a:t>Total regimen cost goes from US$409 for the 9-12-month regimen and from $645-$1,500 for the 18-20-month regimens to US$458 for the </a:t>
            </a:r>
            <a:r>
              <a:rPr lang="en-US" sz="2000" b="1" dirty="0" err="1">
                <a:cs typeface="Arial" panose="020B0604020202020204" pitchFamily="34" charset="0"/>
              </a:rPr>
              <a:t>BPaL</a:t>
            </a:r>
            <a:r>
              <a:rPr lang="en-US" sz="2000" b="1" dirty="0">
                <a:cs typeface="Arial" panose="020B0604020202020204" pitchFamily="34" charset="0"/>
              </a:rPr>
              <a:t>[M] regimen, the cost of which is mostly driven by the price of bedaquiline and pretomanid.</a:t>
            </a:r>
          </a:p>
        </p:txBody>
      </p:sp>
      <p:sp>
        <p:nvSpPr>
          <p:cNvPr id="3" name="TextBox 2">
            <a:extLst>
              <a:ext uri="{FF2B5EF4-FFF2-40B4-BE49-F238E27FC236}">
                <a16:creationId xmlns:a16="http://schemas.microsoft.com/office/drawing/2014/main" id="{9A932104-5FFD-7D31-1F2D-50308FDA3284}"/>
              </a:ext>
            </a:extLst>
          </p:cNvPr>
          <p:cNvSpPr txBox="1"/>
          <p:nvPr/>
        </p:nvSpPr>
        <p:spPr>
          <a:xfrm>
            <a:off x="7308944" y="294678"/>
            <a:ext cx="4596918" cy="707886"/>
          </a:xfrm>
          <a:prstGeom prst="rect">
            <a:avLst/>
          </a:prstGeom>
          <a:noFill/>
        </p:spPr>
        <p:txBody>
          <a:bodyPr wrap="square">
            <a:spAutoFit/>
          </a:bodyPr>
          <a:lstStyle/>
          <a:p>
            <a:r>
              <a:rPr lang="en-US" sz="1000" dirty="0">
                <a:latin typeface="Arial" panose="020B0604020202020204" pitchFamily="34" charset="0"/>
              </a:rPr>
              <a:t>*</a:t>
            </a:r>
            <a:r>
              <a:rPr lang="en-US" sz="1000" b="0" i="0" dirty="0">
                <a:effectLst/>
                <a:latin typeface="Arial" panose="020B0604020202020204" pitchFamily="34" charset="0"/>
              </a:rPr>
              <a:t>Estimated regimen prices </a:t>
            </a:r>
            <a:r>
              <a:rPr lang="en-US" sz="1000" dirty="0">
                <a:effectLst/>
                <a:latin typeface="Arial" panose="020B0604020202020204" pitchFamily="34" charset="0"/>
                <a:cs typeface="Arial" panose="020B0604020202020204" pitchFamily="34" charset="0"/>
              </a:rPr>
              <a:t>are</a:t>
            </a:r>
            <a:r>
              <a:rPr lang="en-US" sz="1000" b="0" i="0" dirty="0">
                <a:effectLst/>
                <a:latin typeface="Arial" panose="020B0604020202020204" pitchFamily="34" charset="0"/>
              </a:rPr>
              <a:t> calculated using the average weighted price for each medicine (average weighted price account for the different prices for each supplier of that medicine weighted by the market share allocation received from each GDF tender).</a:t>
            </a:r>
            <a:endParaRPr lang="en-US" sz="1000" dirty="0"/>
          </a:p>
        </p:txBody>
      </p:sp>
    </p:spTree>
    <p:extLst>
      <p:ext uri="{BB962C8B-B14F-4D97-AF65-F5344CB8AC3E}">
        <p14:creationId xmlns:p14="http://schemas.microsoft.com/office/powerpoint/2010/main" val="2237529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8B44F1A5-FF8E-5ED3-0418-CEC711B85842}"/>
              </a:ext>
            </a:extLst>
          </p:cNvPr>
          <p:cNvSpPr/>
          <p:nvPr/>
        </p:nvSpPr>
        <p:spPr>
          <a:xfrm>
            <a:off x="10962167" y="375003"/>
            <a:ext cx="763829" cy="80953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8BE2607-6394-8DC2-C2DA-3D5BFFA5D917}"/>
              </a:ext>
            </a:extLst>
          </p:cNvPr>
          <p:cNvSpPr txBox="1"/>
          <p:nvPr/>
        </p:nvSpPr>
        <p:spPr>
          <a:xfrm>
            <a:off x="5665865" y="1652959"/>
            <a:ext cx="5749637" cy="2308324"/>
          </a:xfrm>
          <a:prstGeom prst="rect">
            <a:avLst/>
          </a:prstGeom>
          <a:noFill/>
        </p:spPr>
        <p:txBody>
          <a:bodyPr wrap="square" rtlCol="0">
            <a:spAutoFit/>
          </a:bodyPr>
          <a:lstStyle/>
          <a:p>
            <a:r>
              <a:rPr lang="en-US" sz="1600" b="0" i="0" dirty="0">
                <a:solidFill>
                  <a:srgbClr val="212121"/>
                </a:solidFill>
                <a:effectLst/>
                <a:latin typeface="+mj-lt"/>
              </a:rPr>
              <a:t>Cost-effectiveness of </a:t>
            </a:r>
            <a:r>
              <a:rPr lang="en-US" sz="1600" b="0" i="0" dirty="0" err="1">
                <a:solidFill>
                  <a:srgbClr val="212121"/>
                </a:solidFill>
                <a:effectLst/>
                <a:latin typeface="+mj-lt"/>
              </a:rPr>
              <a:t>bedaquiline</a:t>
            </a:r>
            <a:r>
              <a:rPr lang="en-US" sz="1600" b="0" i="0" dirty="0">
                <a:solidFill>
                  <a:srgbClr val="212121"/>
                </a:solidFill>
                <a:effectLst/>
                <a:latin typeface="+mj-lt"/>
              </a:rPr>
              <a:t>, </a:t>
            </a:r>
            <a:r>
              <a:rPr lang="en-US" sz="1600" b="0" i="0" dirty="0" err="1">
                <a:solidFill>
                  <a:srgbClr val="212121"/>
                </a:solidFill>
                <a:effectLst/>
                <a:latin typeface="+mj-lt"/>
              </a:rPr>
              <a:t>pretomanid</a:t>
            </a:r>
            <a:r>
              <a:rPr lang="en-US" sz="1600" b="0" i="0" dirty="0">
                <a:solidFill>
                  <a:srgbClr val="212121"/>
                </a:solidFill>
                <a:effectLst/>
                <a:latin typeface="+mj-lt"/>
              </a:rPr>
              <a:t> and linezolid for treatment of extensively drug-resistant tuberculosis in South Africa, Georgia and the Philippines. </a:t>
            </a:r>
          </a:p>
          <a:p>
            <a:r>
              <a:rPr lang="en-US" sz="1600" b="0" i="0" dirty="0">
                <a:solidFill>
                  <a:srgbClr val="212121"/>
                </a:solidFill>
                <a:effectLst/>
              </a:rPr>
              <a:t>Gomez GB, </a:t>
            </a:r>
            <a:r>
              <a:rPr lang="en-US" sz="1600" b="0" i="0" dirty="0" err="1">
                <a:solidFill>
                  <a:srgbClr val="212121"/>
                </a:solidFill>
                <a:effectLst/>
              </a:rPr>
              <a:t>Siapka</a:t>
            </a:r>
            <a:r>
              <a:rPr lang="en-US" sz="1600" b="0" i="0" dirty="0">
                <a:solidFill>
                  <a:srgbClr val="212121"/>
                </a:solidFill>
                <a:effectLst/>
              </a:rPr>
              <a:t> M, Conradie F, et al. Cost-effectiveness of </a:t>
            </a:r>
            <a:r>
              <a:rPr lang="en-US" sz="1600" b="0" i="0" dirty="0" err="1">
                <a:solidFill>
                  <a:srgbClr val="212121"/>
                </a:solidFill>
                <a:effectLst/>
              </a:rPr>
              <a:t>bedaquiline</a:t>
            </a:r>
            <a:r>
              <a:rPr lang="en-US" sz="1600" b="0" i="0" dirty="0">
                <a:solidFill>
                  <a:srgbClr val="212121"/>
                </a:solidFill>
                <a:effectLst/>
              </a:rPr>
              <a:t>, </a:t>
            </a:r>
            <a:r>
              <a:rPr lang="en-US" sz="1600" b="0" i="0" dirty="0" err="1">
                <a:solidFill>
                  <a:srgbClr val="212121"/>
                </a:solidFill>
                <a:effectLst/>
              </a:rPr>
              <a:t>pretomanid</a:t>
            </a:r>
            <a:r>
              <a:rPr lang="en-US" sz="1600" b="0" i="0" dirty="0">
                <a:solidFill>
                  <a:srgbClr val="212121"/>
                </a:solidFill>
                <a:effectLst/>
              </a:rPr>
              <a:t> and linezolid for treatment of extensively drug-resistant tuberculosis in South Africa, Georgia and the Philippines. BMJ Open. 2021 Dec 3;11(12):e051521. </a:t>
            </a:r>
            <a:r>
              <a:rPr lang="en-US" sz="1600" b="0" i="0" dirty="0" err="1">
                <a:solidFill>
                  <a:srgbClr val="212121"/>
                </a:solidFill>
                <a:effectLst/>
              </a:rPr>
              <a:t>doi</a:t>
            </a:r>
            <a:r>
              <a:rPr lang="en-US" sz="1600" b="0" i="0" dirty="0">
                <a:solidFill>
                  <a:srgbClr val="212121"/>
                </a:solidFill>
                <a:effectLst/>
              </a:rPr>
              <a:t>: 10.1136/bmjopen-2021-051521.</a:t>
            </a:r>
          </a:p>
        </p:txBody>
      </p:sp>
      <p:pic>
        <p:nvPicPr>
          <p:cNvPr id="8" name="Picture 7">
            <a:extLst>
              <a:ext uri="{FF2B5EF4-FFF2-40B4-BE49-F238E27FC236}">
                <a16:creationId xmlns:a16="http://schemas.microsoft.com/office/drawing/2014/main" id="{FCD0835B-E32A-7337-E790-A7FA8333A5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745" y="1706056"/>
            <a:ext cx="4836265" cy="2255227"/>
          </a:xfrm>
          <a:prstGeom prst="rect">
            <a:avLst/>
          </a:prstGeom>
          <a:ln>
            <a:solidFill>
              <a:schemeClr val="tx1"/>
            </a:solidFill>
          </a:ln>
        </p:spPr>
      </p:pic>
      <p:pic>
        <p:nvPicPr>
          <p:cNvPr id="12" name="Picture 11">
            <a:extLst>
              <a:ext uri="{FF2B5EF4-FFF2-40B4-BE49-F238E27FC236}">
                <a16:creationId xmlns:a16="http://schemas.microsoft.com/office/drawing/2014/main" id="{0C458C39-F00D-A373-1EF4-5083C8CBD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744" y="4398950"/>
            <a:ext cx="4836265" cy="1994764"/>
          </a:xfrm>
          <a:prstGeom prst="rect">
            <a:avLst/>
          </a:prstGeom>
          <a:ln>
            <a:solidFill>
              <a:schemeClr val="tx1"/>
            </a:solidFill>
          </a:ln>
        </p:spPr>
      </p:pic>
      <p:sp>
        <p:nvSpPr>
          <p:cNvPr id="13" name="TextBox 12">
            <a:extLst>
              <a:ext uri="{FF2B5EF4-FFF2-40B4-BE49-F238E27FC236}">
                <a16:creationId xmlns:a16="http://schemas.microsoft.com/office/drawing/2014/main" id="{B80861B3-990C-DB98-B969-7B196211C2FE}"/>
              </a:ext>
            </a:extLst>
          </p:cNvPr>
          <p:cNvSpPr txBox="1"/>
          <p:nvPr/>
        </p:nvSpPr>
        <p:spPr>
          <a:xfrm>
            <a:off x="5665865" y="4398950"/>
            <a:ext cx="5446448" cy="1569660"/>
          </a:xfrm>
          <a:prstGeom prst="rect">
            <a:avLst/>
          </a:prstGeom>
          <a:noFill/>
        </p:spPr>
        <p:txBody>
          <a:bodyPr wrap="square" rtlCol="0">
            <a:spAutoFit/>
          </a:bodyPr>
          <a:lstStyle/>
          <a:p>
            <a:r>
              <a:rPr lang="en-US" sz="1600" b="0" i="0" dirty="0">
                <a:solidFill>
                  <a:srgbClr val="212121"/>
                </a:solidFill>
                <a:effectLst/>
                <a:latin typeface="+mj-lt"/>
              </a:rPr>
              <a:t>Budgetary impact of using </a:t>
            </a:r>
            <a:r>
              <a:rPr lang="en-US" sz="1600" b="0" i="0" dirty="0" err="1">
                <a:solidFill>
                  <a:srgbClr val="212121"/>
                </a:solidFill>
                <a:effectLst/>
                <a:latin typeface="+mj-lt"/>
              </a:rPr>
              <a:t>BPaL</a:t>
            </a:r>
            <a:r>
              <a:rPr lang="en-US" sz="1600" b="0" i="0" dirty="0">
                <a:solidFill>
                  <a:srgbClr val="212121"/>
                </a:solidFill>
                <a:effectLst/>
                <a:latin typeface="+mj-lt"/>
              </a:rPr>
              <a:t> for treating extensively drug-resistant tuberculosis. </a:t>
            </a:r>
            <a:endParaRPr lang="en-US" sz="1600" dirty="0">
              <a:solidFill>
                <a:srgbClr val="212121"/>
              </a:solidFill>
              <a:latin typeface="+mj-lt"/>
            </a:endParaRPr>
          </a:p>
          <a:p>
            <a:r>
              <a:rPr lang="en-US" sz="1600" b="0" i="0" dirty="0">
                <a:solidFill>
                  <a:srgbClr val="212121"/>
                </a:solidFill>
                <a:effectLst/>
              </a:rPr>
              <a:t>Mulder C, Rupert S, Setiawan E, et al. Budgetary impact of using </a:t>
            </a:r>
            <a:r>
              <a:rPr lang="en-US" sz="1600" b="0" i="0" dirty="0" err="1">
                <a:solidFill>
                  <a:srgbClr val="212121"/>
                </a:solidFill>
                <a:effectLst/>
              </a:rPr>
              <a:t>BPaL</a:t>
            </a:r>
            <a:r>
              <a:rPr lang="en-US" sz="1600" b="0" i="0" dirty="0">
                <a:solidFill>
                  <a:srgbClr val="212121"/>
                </a:solidFill>
                <a:effectLst/>
              </a:rPr>
              <a:t> for treating extensively drug-resistant tuberculosis. BMJ Global Health. 2022;7:e007182. doi:10.1136/ bmjgh-2021-007182.</a:t>
            </a:r>
          </a:p>
        </p:txBody>
      </p:sp>
      <p:sp>
        <p:nvSpPr>
          <p:cNvPr id="4" name="Rectangle 2">
            <a:extLst>
              <a:ext uri="{FF2B5EF4-FFF2-40B4-BE49-F238E27FC236}">
                <a16:creationId xmlns:a16="http://schemas.microsoft.com/office/drawing/2014/main" id="{6B5E13E3-EA54-0DB7-3E42-ABC6DB6E2973}"/>
              </a:ext>
            </a:extLst>
          </p:cNvPr>
          <p:cNvSpPr txBox="1">
            <a:spLocks noChangeArrowheads="1"/>
          </p:cNvSpPr>
          <p:nvPr/>
        </p:nvSpPr>
        <p:spPr>
          <a:xfrm>
            <a:off x="432752" y="464286"/>
            <a:ext cx="8516949" cy="720255"/>
          </a:xfrm>
          <a:prstGeom prst="rect">
            <a:avLst/>
          </a:prstGeom>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solidFill>
                  <a:schemeClr val="accent4"/>
                </a:solidFill>
                <a:latin typeface="Arial Black" charset="0"/>
                <a:ea typeface="Arial Black" charset="0"/>
                <a:cs typeface="Arial Black" charset="0"/>
              </a:rPr>
              <a:t>STILL, THE 6-MONTH REGIMEN IS COST-EFFECTIVE &amp; COST SAVING</a:t>
            </a:r>
          </a:p>
        </p:txBody>
      </p:sp>
      <p:cxnSp>
        <p:nvCxnSpPr>
          <p:cNvPr id="6" name="Straight Connector 5">
            <a:extLst>
              <a:ext uri="{FF2B5EF4-FFF2-40B4-BE49-F238E27FC236}">
                <a16:creationId xmlns:a16="http://schemas.microsoft.com/office/drawing/2014/main" id="{29224E74-0B22-C0CB-DE28-35A1206938F3}"/>
              </a:ext>
            </a:extLst>
          </p:cNvPr>
          <p:cNvCxnSpPr/>
          <p:nvPr/>
        </p:nvCxnSpPr>
        <p:spPr>
          <a:xfrm>
            <a:off x="595744" y="4189232"/>
            <a:ext cx="110043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9D0739E1-004D-0425-04CE-BE972A930DC8}"/>
              </a:ext>
            </a:extLst>
          </p:cNvPr>
          <p:cNvSpPr/>
          <p:nvPr/>
        </p:nvSpPr>
        <p:spPr>
          <a:xfrm>
            <a:off x="11369782" y="4143512"/>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2F073E8F-163A-8764-0B95-C7FA1D1565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25962" y="441977"/>
            <a:ext cx="722653" cy="661798"/>
          </a:xfrm>
          <a:prstGeom prst="rect">
            <a:avLst/>
          </a:prstGeom>
        </p:spPr>
      </p:pic>
    </p:spTree>
    <p:extLst>
      <p:ext uri="{BB962C8B-B14F-4D97-AF65-F5344CB8AC3E}">
        <p14:creationId xmlns:p14="http://schemas.microsoft.com/office/powerpoint/2010/main" val="2183148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8D5BD23-0E85-258A-4032-01F650DCB1AA}"/>
              </a:ext>
            </a:extLst>
          </p:cNvPr>
          <p:cNvSpPr txBox="1">
            <a:spLocks noChangeArrowheads="1"/>
          </p:cNvSpPr>
          <p:nvPr/>
        </p:nvSpPr>
        <p:spPr>
          <a:xfrm>
            <a:off x="432752" y="464286"/>
            <a:ext cx="11645834"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HOW DO THE OLD VS. NEW REGIMENS COMPARE?</a:t>
            </a:r>
          </a:p>
        </p:txBody>
      </p:sp>
      <p:grpSp>
        <p:nvGrpSpPr>
          <p:cNvPr id="50" name="Group 49">
            <a:extLst>
              <a:ext uri="{FF2B5EF4-FFF2-40B4-BE49-F238E27FC236}">
                <a16:creationId xmlns:a16="http://schemas.microsoft.com/office/drawing/2014/main" id="{3E85DC32-DA0F-6322-EF90-5D627B0F23E4}"/>
              </a:ext>
            </a:extLst>
          </p:cNvPr>
          <p:cNvGrpSpPr/>
          <p:nvPr/>
        </p:nvGrpSpPr>
        <p:grpSpPr>
          <a:xfrm>
            <a:off x="1103989" y="2201790"/>
            <a:ext cx="3882684" cy="1747835"/>
            <a:chOff x="1614349" y="1705599"/>
            <a:chExt cx="3882684" cy="1747835"/>
          </a:xfrm>
        </p:grpSpPr>
        <p:sp>
          <p:nvSpPr>
            <p:cNvPr id="14" name="Rectangle: Rounded Corners 63">
              <a:extLst>
                <a:ext uri="{FF2B5EF4-FFF2-40B4-BE49-F238E27FC236}">
                  <a16:creationId xmlns:a16="http://schemas.microsoft.com/office/drawing/2014/main" id="{5F772945-E1E1-04AD-E71A-DAE0B9799C2A}"/>
                </a:ext>
              </a:extLst>
            </p:cNvPr>
            <p:cNvSpPr/>
            <p:nvPr/>
          </p:nvSpPr>
          <p:spPr>
            <a:xfrm>
              <a:off x="1614349" y="1705599"/>
              <a:ext cx="3822495" cy="17234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86180-35D2-F749-6D46-A083D887A606}"/>
                </a:ext>
              </a:extLst>
            </p:cNvPr>
            <p:cNvSpPr txBox="1"/>
            <p:nvPr/>
          </p:nvSpPr>
          <p:spPr>
            <a:xfrm>
              <a:off x="1880764" y="1860954"/>
              <a:ext cx="3395636" cy="1431161"/>
            </a:xfrm>
            <a:prstGeom prst="rect">
              <a:avLst/>
            </a:prstGeom>
            <a:noFill/>
          </p:spPr>
          <p:txBody>
            <a:bodyPr wrap="square">
              <a:spAutoFit/>
            </a:bodyPr>
            <a:lstStyle/>
            <a:p>
              <a:pPr>
                <a:spcAft>
                  <a:spcPts val="600"/>
                </a:spcAft>
              </a:pPr>
              <a:r>
                <a:rPr lang="en-US" sz="1800" dirty="0">
                  <a:latin typeface="Arial" panose="020B0604020202020204" pitchFamily="34" charset="0"/>
                  <a:cs typeface="Arial" panose="020B0604020202020204" pitchFamily="34" charset="0"/>
                </a:rPr>
                <a:t>Efficacy: 60-80%</a:t>
              </a:r>
            </a:p>
            <a:p>
              <a:pPr>
                <a:spcAft>
                  <a:spcPts val="600"/>
                </a:spcAft>
              </a:pPr>
              <a:r>
                <a:rPr lang="en-US" sz="1800" dirty="0">
                  <a:latin typeface="Arial" panose="020B0604020202020204" pitchFamily="34" charset="0"/>
                  <a:cs typeface="Arial" panose="020B0604020202020204" pitchFamily="34" charset="0"/>
                </a:rPr>
                <a:t>Duration: 9-12 or 18-20 months</a:t>
              </a:r>
            </a:p>
            <a:p>
              <a:pPr>
                <a:spcAft>
                  <a:spcPts val="600"/>
                </a:spcAft>
              </a:pPr>
              <a:r>
                <a:rPr lang="en-US" sz="1800" dirty="0">
                  <a:latin typeface="Arial" panose="020B0604020202020204" pitchFamily="34" charset="0"/>
                  <a:cs typeface="Arial" panose="020B0604020202020204" pitchFamily="34" charset="0"/>
                </a:rPr>
                <a:t>Pill burden: 3,500</a:t>
              </a:r>
            </a:p>
            <a:p>
              <a:pPr>
                <a:spcAft>
                  <a:spcPts val="600"/>
                </a:spcAft>
              </a:pPr>
              <a:r>
                <a:rPr lang="en-US" sz="1800" dirty="0">
                  <a:latin typeface="Arial" panose="020B0604020202020204" pitchFamily="34" charset="0"/>
                  <a:cs typeface="Arial" panose="020B0604020202020204" pitchFamily="34" charset="0"/>
                </a:rPr>
                <a:t>Cost: up </a:t>
              </a:r>
              <a:r>
                <a:rPr lang="en-US" sz="1800">
                  <a:latin typeface="Arial" panose="020B0604020202020204" pitchFamily="34" charset="0"/>
                  <a:cs typeface="Arial" panose="020B0604020202020204" pitchFamily="34" charset="0"/>
                </a:rPr>
                <a:t>to US$</a:t>
              </a:r>
              <a:r>
                <a:rPr lang="en-US" sz="1800" dirty="0">
                  <a:latin typeface="Arial" panose="020B0604020202020204" pitchFamily="34" charset="0"/>
                  <a:cs typeface="Arial" panose="020B0604020202020204" pitchFamily="34" charset="0"/>
                </a:rPr>
                <a:t>8,000</a:t>
              </a:r>
            </a:p>
          </p:txBody>
        </p:sp>
        <p:sp>
          <p:nvSpPr>
            <p:cNvPr id="10" name="Rectangle: Rounded Corners 9">
              <a:extLst>
                <a:ext uri="{FF2B5EF4-FFF2-40B4-BE49-F238E27FC236}">
                  <a16:creationId xmlns:a16="http://schemas.microsoft.com/office/drawing/2014/main" id="{7271D690-2031-8583-B323-B3B437D9FC3D}"/>
                </a:ext>
              </a:extLst>
            </p:cNvPr>
            <p:cNvSpPr/>
            <p:nvPr/>
          </p:nvSpPr>
          <p:spPr>
            <a:xfrm>
              <a:off x="1674538" y="1709207"/>
              <a:ext cx="3822495" cy="1744227"/>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1" name="Group 50">
            <a:extLst>
              <a:ext uri="{FF2B5EF4-FFF2-40B4-BE49-F238E27FC236}">
                <a16:creationId xmlns:a16="http://schemas.microsoft.com/office/drawing/2014/main" id="{5C99F546-D58A-13AD-223C-8051FAAE6559}"/>
              </a:ext>
            </a:extLst>
          </p:cNvPr>
          <p:cNvGrpSpPr/>
          <p:nvPr/>
        </p:nvGrpSpPr>
        <p:grpSpPr>
          <a:xfrm>
            <a:off x="7240166" y="2201788"/>
            <a:ext cx="3601862" cy="1744228"/>
            <a:chOff x="6527775" y="1705597"/>
            <a:chExt cx="3601862" cy="1744228"/>
          </a:xfrm>
        </p:grpSpPr>
        <p:sp>
          <p:nvSpPr>
            <p:cNvPr id="3" name="Rectangle: Rounded Corners 63">
              <a:extLst>
                <a:ext uri="{FF2B5EF4-FFF2-40B4-BE49-F238E27FC236}">
                  <a16:creationId xmlns:a16="http://schemas.microsoft.com/office/drawing/2014/main" id="{4904AF2E-FD7B-5397-2241-83960900D56F}"/>
                </a:ext>
              </a:extLst>
            </p:cNvPr>
            <p:cNvSpPr/>
            <p:nvPr/>
          </p:nvSpPr>
          <p:spPr>
            <a:xfrm>
              <a:off x="6527775" y="1705598"/>
              <a:ext cx="3541673" cy="17442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B87172B3-1007-BC57-C119-E580139089DB}"/>
                </a:ext>
              </a:extLst>
            </p:cNvPr>
            <p:cNvSpPr/>
            <p:nvPr/>
          </p:nvSpPr>
          <p:spPr>
            <a:xfrm>
              <a:off x="6587964" y="1705597"/>
              <a:ext cx="3541673" cy="1744227"/>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CCCB3E5-CA06-9B4F-CF88-8006C759E9BE}"/>
                </a:ext>
              </a:extLst>
            </p:cNvPr>
            <p:cNvSpPr txBox="1"/>
            <p:nvPr/>
          </p:nvSpPr>
          <p:spPr>
            <a:xfrm>
              <a:off x="6892383" y="1860953"/>
              <a:ext cx="3129219" cy="1431161"/>
            </a:xfrm>
            <a:prstGeom prst="rect">
              <a:avLst/>
            </a:prstGeom>
            <a:noFill/>
          </p:spPr>
          <p:txBody>
            <a:bodyPr wrap="square">
              <a:spAutoFit/>
            </a:bodyPr>
            <a:lstStyle/>
            <a:p>
              <a:pPr>
                <a:spcAft>
                  <a:spcPts val="600"/>
                </a:spcAft>
              </a:pPr>
              <a:r>
                <a:rPr lang="en-US" sz="1800" dirty="0">
                  <a:latin typeface="Arial" panose="020B0604020202020204" pitchFamily="34" charset="0"/>
                  <a:cs typeface="Arial" panose="020B0604020202020204" pitchFamily="34" charset="0"/>
                </a:rPr>
                <a:t>Efficacy: 90%</a:t>
              </a:r>
            </a:p>
            <a:p>
              <a:pPr>
                <a:spcAft>
                  <a:spcPts val="600"/>
                </a:spcAft>
              </a:pPr>
              <a:r>
                <a:rPr lang="en-US" sz="1800" dirty="0">
                  <a:latin typeface="Arial" panose="020B0604020202020204" pitchFamily="34" charset="0"/>
                  <a:cs typeface="Arial" panose="020B0604020202020204" pitchFamily="34" charset="0"/>
                </a:rPr>
                <a:t>Duration: 6 months</a:t>
              </a:r>
            </a:p>
            <a:p>
              <a:pPr>
                <a:spcAft>
                  <a:spcPts val="600"/>
                </a:spcAft>
              </a:pPr>
              <a:r>
                <a:rPr lang="en-US" sz="1800" dirty="0">
                  <a:latin typeface="Arial" panose="020B0604020202020204" pitchFamily="34" charset="0"/>
                  <a:cs typeface="Arial" panose="020B0604020202020204" pitchFamily="34" charset="0"/>
                </a:rPr>
                <a:t>Pill burden: 524 – 832</a:t>
              </a:r>
            </a:p>
            <a:p>
              <a:pPr>
                <a:spcAft>
                  <a:spcPts val="600"/>
                </a:spcAft>
              </a:pPr>
              <a:r>
                <a:rPr lang="en-US" sz="1800" dirty="0">
                  <a:latin typeface="Arial" panose="020B0604020202020204" pitchFamily="34" charset="0"/>
                  <a:cs typeface="Arial" panose="020B0604020202020204" pitchFamily="34" charset="0"/>
                </a:rPr>
                <a:t>Cost: US$458 </a:t>
              </a:r>
            </a:p>
          </p:txBody>
        </p:sp>
      </p:grpSp>
      <p:grpSp>
        <p:nvGrpSpPr>
          <p:cNvPr id="7" name="Group 6">
            <a:extLst>
              <a:ext uri="{FF2B5EF4-FFF2-40B4-BE49-F238E27FC236}">
                <a16:creationId xmlns:a16="http://schemas.microsoft.com/office/drawing/2014/main" id="{CF2C7D99-69F0-DCDC-0815-2DC7FDF36F96}"/>
              </a:ext>
            </a:extLst>
          </p:cNvPr>
          <p:cNvGrpSpPr/>
          <p:nvPr/>
        </p:nvGrpSpPr>
        <p:grpSpPr>
          <a:xfrm>
            <a:off x="2103218" y="1345353"/>
            <a:ext cx="1944414" cy="855430"/>
            <a:chOff x="6088117" y="3424957"/>
            <a:chExt cx="1944414" cy="855430"/>
          </a:xfrm>
        </p:grpSpPr>
        <p:sp>
          <p:nvSpPr>
            <p:cNvPr id="35" name="TextBox 34">
              <a:extLst>
                <a:ext uri="{FF2B5EF4-FFF2-40B4-BE49-F238E27FC236}">
                  <a16:creationId xmlns:a16="http://schemas.microsoft.com/office/drawing/2014/main" id="{423AEDA4-6A62-FD92-192D-81C720ED727A}"/>
                </a:ext>
              </a:extLst>
            </p:cNvPr>
            <p:cNvSpPr txBox="1"/>
            <p:nvPr/>
          </p:nvSpPr>
          <p:spPr>
            <a:xfrm>
              <a:off x="6088117" y="3424957"/>
              <a:ext cx="1936531" cy="830997"/>
            </a:xfrm>
            <a:prstGeom prst="rect">
              <a:avLst/>
            </a:prstGeom>
            <a:noFill/>
          </p:spPr>
          <p:txBody>
            <a:bodyPr wrap="square" rtlCol="0">
              <a:spAutoFit/>
            </a:bodyPr>
            <a:lstStyle/>
            <a:p>
              <a:pPr algn="ctr"/>
              <a:r>
                <a:rPr lang="en-US" sz="4800" dirty="0">
                  <a:solidFill>
                    <a:schemeClr val="accent4"/>
                  </a:solidFill>
                  <a:latin typeface="+mj-lt"/>
                </a:rPr>
                <a:t>OLD</a:t>
              </a:r>
            </a:p>
          </p:txBody>
        </p:sp>
        <p:sp>
          <p:nvSpPr>
            <p:cNvPr id="36" name="TextBox 35">
              <a:extLst>
                <a:ext uri="{FF2B5EF4-FFF2-40B4-BE49-F238E27FC236}">
                  <a16:creationId xmlns:a16="http://schemas.microsoft.com/office/drawing/2014/main" id="{BC0607EB-53D8-1E0E-177E-3DFACCDAD82A}"/>
                </a:ext>
              </a:extLst>
            </p:cNvPr>
            <p:cNvSpPr txBox="1"/>
            <p:nvPr/>
          </p:nvSpPr>
          <p:spPr>
            <a:xfrm>
              <a:off x="6128225" y="3449390"/>
              <a:ext cx="1904306" cy="830997"/>
            </a:xfrm>
            <a:prstGeom prst="rect">
              <a:avLst/>
            </a:prstGeom>
            <a:noFill/>
          </p:spPr>
          <p:txBody>
            <a:bodyPr wrap="square" rtlCol="0">
              <a:spAutoFit/>
            </a:bodyPr>
            <a:lstStyle/>
            <a:p>
              <a:pPr algn="ctr"/>
              <a:r>
                <a:rPr lang="en-US" sz="4800" dirty="0">
                  <a:ln>
                    <a:solidFill>
                      <a:sysClr val="windowText" lastClr="000000"/>
                    </a:solidFill>
                  </a:ln>
                  <a:noFill/>
                  <a:latin typeface="+mj-lt"/>
                </a:rPr>
                <a:t>OLD</a:t>
              </a:r>
            </a:p>
          </p:txBody>
        </p:sp>
      </p:grpSp>
      <p:grpSp>
        <p:nvGrpSpPr>
          <p:cNvPr id="53" name="Group 52">
            <a:extLst>
              <a:ext uri="{FF2B5EF4-FFF2-40B4-BE49-F238E27FC236}">
                <a16:creationId xmlns:a16="http://schemas.microsoft.com/office/drawing/2014/main" id="{37BD6D04-5F4F-FCE6-19F7-139610B44B99}"/>
              </a:ext>
            </a:extLst>
          </p:cNvPr>
          <p:cNvGrpSpPr/>
          <p:nvPr/>
        </p:nvGrpSpPr>
        <p:grpSpPr>
          <a:xfrm>
            <a:off x="8098984" y="1317961"/>
            <a:ext cx="1944414" cy="855430"/>
            <a:chOff x="6088117" y="3424957"/>
            <a:chExt cx="1944414" cy="855430"/>
          </a:xfrm>
        </p:grpSpPr>
        <p:sp>
          <p:nvSpPr>
            <p:cNvPr id="54" name="TextBox 53">
              <a:extLst>
                <a:ext uri="{FF2B5EF4-FFF2-40B4-BE49-F238E27FC236}">
                  <a16:creationId xmlns:a16="http://schemas.microsoft.com/office/drawing/2014/main" id="{45850A7A-36FF-7092-7BA8-9D337E191570}"/>
                </a:ext>
              </a:extLst>
            </p:cNvPr>
            <p:cNvSpPr txBox="1"/>
            <p:nvPr/>
          </p:nvSpPr>
          <p:spPr>
            <a:xfrm>
              <a:off x="6088117" y="3424957"/>
              <a:ext cx="1936531" cy="830997"/>
            </a:xfrm>
            <a:prstGeom prst="rect">
              <a:avLst/>
            </a:prstGeom>
            <a:noFill/>
          </p:spPr>
          <p:txBody>
            <a:bodyPr wrap="square" rtlCol="0">
              <a:spAutoFit/>
            </a:bodyPr>
            <a:lstStyle/>
            <a:p>
              <a:pPr algn="ctr"/>
              <a:r>
                <a:rPr lang="en-US" sz="4800" dirty="0">
                  <a:solidFill>
                    <a:schemeClr val="accent4"/>
                  </a:solidFill>
                  <a:latin typeface="+mj-lt"/>
                </a:rPr>
                <a:t>NEW</a:t>
              </a:r>
            </a:p>
          </p:txBody>
        </p:sp>
        <p:sp>
          <p:nvSpPr>
            <p:cNvPr id="55" name="TextBox 54">
              <a:extLst>
                <a:ext uri="{FF2B5EF4-FFF2-40B4-BE49-F238E27FC236}">
                  <a16:creationId xmlns:a16="http://schemas.microsoft.com/office/drawing/2014/main" id="{C69484E8-A1CC-367C-30B6-BEC7A8801F5B}"/>
                </a:ext>
              </a:extLst>
            </p:cNvPr>
            <p:cNvSpPr txBox="1"/>
            <p:nvPr/>
          </p:nvSpPr>
          <p:spPr>
            <a:xfrm>
              <a:off x="6128225" y="3449390"/>
              <a:ext cx="1904306" cy="830997"/>
            </a:xfrm>
            <a:prstGeom prst="rect">
              <a:avLst/>
            </a:prstGeom>
            <a:noFill/>
          </p:spPr>
          <p:txBody>
            <a:bodyPr wrap="square" rtlCol="0">
              <a:spAutoFit/>
            </a:bodyPr>
            <a:lstStyle/>
            <a:p>
              <a:pPr algn="ctr"/>
              <a:r>
                <a:rPr lang="en-US" sz="4800" dirty="0">
                  <a:ln>
                    <a:solidFill>
                      <a:sysClr val="windowText" lastClr="000000"/>
                    </a:solidFill>
                  </a:ln>
                  <a:noFill/>
                  <a:latin typeface="+mj-lt"/>
                </a:rPr>
                <a:t>NEW</a:t>
              </a:r>
            </a:p>
          </p:txBody>
        </p:sp>
      </p:grpSp>
      <p:cxnSp>
        <p:nvCxnSpPr>
          <p:cNvPr id="72" name="Straight Connector 71">
            <a:extLst>
              <a:ext uri="{FF2B5EF4-FFF2-40B4-BE49-F238E27FC236}">
                <a16:creationId xmlns:a16="http://schemas.microsoft.com/office/drawing/2014/main" id="{690C7213-C182-829B-04A2-AB7C97774504}"/>
              </a:ext>
            </a:extLst>
          </p:cNvPr>
          <p:cNvCxnSpPr/>
          <p:nvPr/>
        </p:nvCxnSpPr>
        <p:spPr>
          <a:xfrm>
            <a:off x="6134988" y="1633870"/>
            <a:ext cx="0" cy="45294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1" name="Group 100">
            <a:extLst>
              <a:ext uri="{FF2B5EF4-FFF2-40B4-BE49-F238E27FC236}">
                <a16:creationId xmlns:a16="http://schemas.microsoft.com/office/drawing/2014/main" id="{A4F2926F-E675-35D8-5FEF-870AD85F3B7F}"/>
              </a:ext>
            </a:extLst>
          </p:cNvPr>
          <p:cNvGrpSpPr/>
          <p:nvPr/>
        </p:nvGrpSpPr>
        <p:grpSpPr>
          <a:xfrm>
            <a:off x="584780" y="4175525"/>
            <a:ext cx="4777549" cy="1848701"/>
            <a:chOff x="584780" y="4327925"/>
            <a:chExt cx="4777549" cy="1848701"/>
          </a:xfrm>
        </p:grpSpPr>
        <p:pic>
          <p:nvPicPr>
            <p:cNvPr id="38" name="Graphic 37">
              <a:extLst>
                <a:ext uri="{FF2B5EF4-FFF2-40B4-BE49-F238E27FC236}">
                  <a16:creationId xmlns:a16="http://schemas.microsoft.com/office/drawing/2014/main" id="{140E75B3-2616-D25A-7260-BFBF7807C2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6678" y="4331405"/>
              <a:ext cx="611372" cy="550235"/>
            </a:xfrm>
            <a:prstGeom prst="rect">
              <a:avLst/>
            </a:prstGeom>
          </p:spPr>
        </p:pic>
        <p:pic>
          <p:nvPicPr>
            <p:cNvPr id="39" name="Graphic 38">
              <a:extLst>
                <a:ext uri="{FF2B5EF4-FFF2-40B4-BE49-F238E27FC236}">
                  <a16:creationId xmlns:a16="http://schemas.microsoft.com/office/drawing/2014/main" id="{2A868389-C53E-A24B-1720-E333E949F1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91846" y="4331405"/>
              <a:ext cx="611372" cy="550235"/>
            </a:xfrm>
            <a:prstGeom prst="rect">
              <a:avLst/>
            </a:prstGeom>
          </p:spPr>
        </p:pic>
        <p:pic>
          <p:nvPicPr>
            <p:cNvPr id="40" name="Graphic 39">
              <a:extLst>
                <a:ext uri="{FF2B5EF4-FFF2-40B4-BE49-F238E27FC236}">
                  <a16:creationId xmlns:a16="http://schemas.microsoft.com/office/drawing/2014/main" id="{D61A4C5D-E96A-C863-C23A-7F46CF4EF5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7014" y="4331405"/>
              <a:ext cx="611372" cy="550235"/>
            </a:xfrm>
            <a:prstGeom prst="rect">
              <a:avLst/>
            </a:prstGeom>
          </p:spPr>
        </p:pic>
        <p:pic>
          <p:nvPicPr>
            <p:cNvPr id="41" name="Graphic 40">
              <a:extLst>
                <a:ext uri="{FF2B5EF4-FFF2-40B4-BE49-F238E27FC236}">
                  <a16:creationId xmlns:a16="http://schemas.microsoft.com/office/drawing/2014/main" id="{BED32628-3175-9771-C1D3-D837B5D994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42182" y="4331405"/>
              <a:ext cx="611372" cy="550235"/>
            </a:xfrm>
            <a:prstGeom prst="rect">
              <a:avLst/>
            </a:prstGeom>
          </p:spPr>
        </p:pic>
        <p:pic>
          <p:nvPicPr>
            <p:cNvPr id="42" name="Graphic 41">
              <a:extLst>
                <a:ext uri="{FF2B5EF4-FFF2-40B4-BE49-F238E27FC236}">
                  <a16:creationId xmlns:a16="http://schemas.microsoft.com/office/drawing/2014/main" id="{3D4ABC31-B27F-7919-91F1-50C945CB3D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17350" y="4331405"/>
              <a:ext cx="611372" cy="550235"/>
            </a:xfrm>
            <a:prstGeom prst="rect">
              <a:avLst/>
            </a:prstGeom>
          </p:spPr>
        </p:pic>
        <p:pic>
          <p:nvPicPr>
            <p:cNvPr id="43" name="Graphic 42">
              <a:extLst>
                <a:ext uri="{FF2B5EF4-FFF2-40B4-BE49-F238E27FC236}">
                  <a16:creationId xmlns:a16="http://schemas.microsoft.com/office/drawing/2014/main" id="{E2568176-D93E-313D-1E39-F41E30C554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92518" y="4331405"/>
              <a:ext cx="611372" cy="550235"/>
            </a:xfrm>
            <a:prstGeom prst="rect">
              <a:avLst/>
            </a:prstGeom>
          </p:spPr>
        </p:pic>
        <p:pic>
          <p:nvPicPr>
            <p:cNvPr id="44" name="Graphic 43">
              <a:extLst>
                <a:ext uri="{FF2B5EF4-FFF2-40B4-BE49-F238E27FC236}">
                  <a16:creationId xmlns:a16="http://schemas.microsoft.com/office/drawing/2014/main" id="{0CBA034B-7CE3-01F2-C101-F5300B6CDA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6153" y="4978898"/>
              <a:ext cx="611372" cy="550235"/>
            </a:xfrm>
            <a:prstGeom prst="rect">
              <a:avLst/>
            </a:prstGeom>
          </p:spPr>
        </p:pic>
        <p:pic>
          <p:nvPicPr>
            <p:cNvPr id="45" name="Graphic 44">
              <a:extLst>
                <a:ext uri="{FF2B5EF4-FFF2-40B4-BE49-F238E27FC236}">
                  <a16:creationId xmlns:a16="http://schemas.microsoft.com/office/drawing/2014/main" id="{A4368B07-4304-55C4-C281-1E5AAC8078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11321" y="4978898"/>
              <a:ext cx="611372" cy="550235"/>
            </a:xfrm>
            <a:prstGeom prst="rect">
              <a:avLst/>
            </a:prstGeom>
          </p:spPr>
        </p:pic>
        <p:pic>
          <p:nvPicPr>
            <p:cNvPr id="46" name="Graphic 45">
              <a:extLst>
                <a:ext uri="{FF2B5EF4-FFF2-40B4-BE49-F238E27FC236}">
                  <a16:creationId xmlns:a16="http://schemas.microsoft.com/office/drawing/2014/main" id="{FA8DFBB6-7137-2D9A-848D-A34E28448E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6489" y="4978898"/>
              <a:ext cx="611372" cy="550235"/>
            </a:xfrm>
            <a:prstGeom prst="rect">
              <a:avLst/>
            </a:prstGeom>
          </p:spPr>
        </p:pic>
        <p:pic>
          <p:nvPicPr>
            <p:cNvPr id="47" name="Graphic 46">
              <a:extLst>
                <a:ext uri="{FF2B5EF4-FFF2-40B4-BE49-F238E27FC236}">
                  <a16:creationId xmlns:a16="http://schemas.microsoft.com/office/drawing/2014/main" id="{AA6E8784-E7DE-F95F-52BE-91D6043F5A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61657" y="4978898"/>
              <a:ext cx="611372" cy="550235"/>
            </a:xfrm>
            <a:prstGeom prst="rect">
              <a:avLst/>
            </a:prstGeom>
          </p:spPr>
        </p:pic>
        <p:pic>
          <p:nvPicPr>
            <p:cNvPr id="48" name="Graphic 47">
              <a:extLst>
                <a:ext uri="{FF2B5EF4-FFF2-40B4-BE49-F238E27FC236}">
                  <a16:creationId xmlns:a16="http://schemas.microsoft.com/office/drawing/2014/main" id="{E1F0F267-7F84-D38C-5272-692052226C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36825" y="4978898"/>
              <a:ext cx="611372" cy="550235"/>
            </a:xfrm>
            <a:prstGeom prst="rect">
              <a:avLst/>
            </a:prstGeom>
          </p:spPr>
        </p:pic>
        <p:pic>
          <p:nvPicPr>
            <p:cNvPr id="49" name="Graphic 48">
              <a:extLst>
                <a:ext uri="{FF2B5EF4-FFF2-40B4-BE49-F238E27FC236}">
                  <a16:creationId xmlns:a16="http://schemas.microsoft.com/office/drawing/2014/main" id="{2E76ECED-B8A9-0796-660A-0B469002C8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11993" y="4978898"/>
              <a:ext cx="611372" cy="550235"/>
            </a:xfrm>
            <a:prstGeom prst="rect">
              <a:avLst/>
            </a:prstGeom>
          </p:spPr>
        </p:pic>
        <p:pic>
          <p:nvPicPr>
            <p:cNvPr id="56" name="Graphic 55">
              <a:extLst>
                <a:ext uri="{FF2B5EF4-FFF2-40B4-BE49-F238E27FC236}">
                  <a16:creationId xmlns:a16="http://schemas.microsoft.com/office/drawing/2014/main" id="{D7A03E11-C626-C8B9-0E55-B2621974EB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6153" y="5626391"/>
              <a:ext cx="611372" cy="550235"/>
            </a:xfrm>
            <a:prstGeom prst="rect">
              <a:avLst/>
            </a:prstGeom>
          </p:spPr>
        </p:pic>
        <p:pic>
          <p:nvPicPr>
            <p:cNvPr id="57" name="Graphic 56">
              <a:extLst>
                <a:ext uri="{FF2B5EF4-FFF2-40B4-BE49-F238E27FC236}">
                  <a16:creationId xmlns:a16="http://schemas.microsoft.com/office/drawing/2014/main" id="{7CA9C733-F9F4-0998-8247-F3A9BE4FA6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11321" y="5626391"/>
              <a:ext cx="611372" cy="550235"/>
            </a:xfrm>
            <a:prstGeom prst="rect">
              <a:avLst/>
            </a:prstGeom>
          </p:spPr>
        </p:pic>
        <p:pic>
          <p:nvPicPr>
            <p:cNvPr id="58" name="Graphic 57">
              <a:extLst>
                <a:ext uri="{FF2B5EF4-FFF2-40B4-BE49-F238E27FC236}">
                  <a16:creationId xmlns:a16="http://schemas.microsoft.com/office/drawing/2014/main" id="{754BD6CF-B607-9264-79BF-93D6314BE1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6489" y="5626391"/>
              <a:ext cx="611372" cy="550235"/>
            </a:xfrm>
            <a:prstGeom prst="rect">
              <a:avLst/>
            </a:prstGeom>
          </p:spPr>
        </p:pic>
        <p:pic>
          <p:nvPicPr>
            <p:cNvPr id="59" name="Graphic 58">
              <a:extLst>
                <a:ext uri="{FF2B5EF4-FFF2-40B4-BE49-F238E27FC236}">
                  <a16:creationId xmlns:a16="http://schemas.microsoft.com/office/drawing/2014/main" id="{77BA2D9E-367B-3132-0630-503C239603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61657" y="5626391"/>
              <a:ext cx="611372" cy="550235"/>
            </a:xfrm>
            <a:prstGeom prst="rect">
              <a:avLst/>
            </a:prstGeom>
          </p:spPr>
        </p:pic>
        <p:pic>
          <p:nvPicPr>
            <p:cNvPr id="60" name="Graphic 59">
              <a:extLst>
                <a:ext uri="{FF2B5EF4-FFF2-40B4-BE49-F238E27FC236}">
                  <a16:creationId xmlns:a16="http://schemas.microsoft.com/office/drawing/2014/main" id="{1CD7818B-9EB4-FFA0-14D2-51AD4A6DE7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36825" y="5626391"/>
              <a:ext cx="611372" cy="550235"/>
            </a:xfrm>
            <a:prstGeom prst="rect">
              <a:avLst/>
            </a:prstGeom>
          </p:spPr>
        </p:pic>
        <p:pic>
          <p:nvPicPr>
            <p:cNvPr id="61" name="Graphic 60">
              <a:extLst>
                <a:ext uri="{FF2B5EF4-FFF2-40B4-BE49-F238E27FC236}">
                  <a16:creationId xmlns:a16="http://schemas.microsoft.com/office/drawing/2014/main" id="{1E680619-BA7C-6A7D-0A7A-C690CBD0DF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11993" y="5626391"/>
              <a:ext cx="611372" cy="550235"/>
            </a:xfrm>
            <a:prstGeom prst="rect">
              <a:avLst/>
            </a:prstGeom>
          </p:spPr>
        </p:pic>
        <p:pic>
          <p:nvPicPr>
            <p:cNvPr id="62" name="Graphic 61">
              <a:extLst>
                <a:ext uri="{FF2B5EF4-FFF2-40B4-BE49-F238E27FC236}">
                  <a16:creationId xmlns:a16="http://schemas.microsoft.com/office/drawing/2014/main" id="{D32AC817-A9D0-10EA-3BA3-208BD03FB4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87161" y="4331405"/>
              <a:ext cx="611372" cy="550235"/>
            </a:xfrm>
            <a:prstGeom prst="rect">
              <a:avLst/>
            </a:prstGeom>
          </p:spPr>
        </p:pic>
        <p:pic>
          <p:nvPicPr>
            <p:cNvPr id="63" name="Graphic 62">
              <a:extLst>
                <a:ext uri="{FF2B5EF4-FFF2-40B4-BE49-F238E27FC236}">
                  <a16:creationId xmlns:a16="http://schemas.microsoft.com/office/drawing/2014/main" id="{D8F50669-A46A-81C5-51C1-8260F7AC48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87161" y="4978898"/>
              <a:ext cx="611372" cy="550235"/>
            </a:xfrm>
            <a:prstGeom prst="rect">
              <a:avLst/>
            </a:prstGeom>
          </p:spPr>
        </p:pic>
        <p:sp>
          <p:nvSpPr>
            <p:cNvPr id="73" name="TextBox 72">
              <a:extLst>
                <a:ext uri="{FF2B5EF4-FFF2-40B4-BE49-F238E27FC236}">
                  <a16:creationId xmlns:a16="http://schemas.microsoft.com/office/drawing/2014/main" id="{2264262F-65FD-81CB-0BBA-C0C620C0DBB7}"/>
                </a:ext>
              </a:extLst>
            </p:cNvPr>
            <p:cNvSpPr txBox="1"/>
            <p:nvPr/>
          </p:nvSpPr>
          <p:spPr>
            <a:xfrm>
              <a:off x="584780" y="4327925"/>
              <a:ext cx="675168" cy="184666"/>
            </a:xfrm>
            <a:prstGeom prst="rect">
              <a:avLst/>
            </a:prstGeom>
            <a:noFill/>
          </p:spPr>
          <p:txBody>
            <a:bodyPr wrap="square" rtlCol="0">
              <a:spAutoFit/>
            </a:bodyPr>
            <a:lstStyle/>
            <a:p>
              <a:pPr algn="ctr"/>
              <a:r>
                <a:rPr lang="en-US" sz="600" dirty="0">
                  <a:latin typeface="+mj-lt"/>
                </a:rPr>
                <a:t>MONTH 1</a:t>
              </a:r>
            </a:p>
          </p:txBody>
        </p:sp>
        <p:sp>
          <p:nvSpPr>
            <p:cNvPr id="74" name="TextBox 73">
              <a:extLst>
                <a:ext uri="{FF2B5EF4-FFF2-40B4-BE49-F238E27FC236}">
                  <a16:creationId xmlns:a16="http://schemas.microsoft.com/office/drawing/2014/main" id="{D9E1C7A8-860E-D0BB-5274-03994241843C}"/>
                </a:ext>
              </a:extLst>
            </p:cNvPr>
            <p:cNvSpPr txBox="1"/>
            <p:nvPr/>
          </p:nvSpPr>
          <p:spPr>
            <a:xfrm>
              <a:off x="1260920" y="4327925"/>
              <a:ext cx="675168" cy="184666"/>
            </a:xfrm>
            <a:prstGeom prst="rect">
              <a:avLst/>
            </a:prstGeom>
            <a:noFill/>
          </p:spPr>
          <p:txBody>
            <a:bodyPr wrap="square" rtlCol="0">
              <a:spAutoFit/>
            </a:bodyPr>
            <a:lstStyle/>
            <a:p>
              <a:pPr algn="ctr"/>
              <a:r>
                <a:rPr lang="en-US" sz="600" dirty="0">
                  <a:latin typeface="+mj-lt"/>
                </a:rPr>
                <a:t>MONTH 2</a:t>
              </a:r>
            </a:p>
          </p:txBody>
        </p:sp>
        <p:sp>
          <p:nvSpPr>
            <p:cNvPr id="75" name="TextBox 74">
              <a:extLst>
                <a:ext uri="{FF2B5EF4-FFF2-40B4-BE49-F238E27FC236}">
                  <a16:creationId xmlns:a16="http://schemas.microsoft.com/office/drawing/2014/main" id="{0578A57E-DAA2-531B-0638-D7137CFE009E}"/>
                </a:ext>
              </a:extLst>
            </p:cNvPr>
            <p:cNvSpPr txBox="1"/>
            <p:nvPr/>
          </p:nvSpPr>
          <p:spPr>
            <a:xfrm>
              <a:off x="1940528" y="4327925"/>
              <a:ext cx="675168" cy="184666"/>
            </a:xfrm>
            <a:prstGeom prst="rect">
              <a:avLst/>
            </a:prstGeom>
            <a:noFill/>
          </p:spPr>
          <p:txBody>
            <a:bodyPr wrap="square" rtlCol="0">
              <a:spAutoFit/>
            </a:bodyPr>
            <a:lstStyle/>
            <a:p>
              <a:pPr algn="ctr"/>
              <a:r>
                <a:rPr lang="en-US" sz="600" dirty="0">
                  <a:latin typeface="+mj-lt"/>
                </a:rPr>
                <a:t>MONTH 3</a:t>
              </a:r>
            </a:p>
          </p:txBody>
        </p:sp>
        <p:sp>
          <p:nvSpPr>
            <p:cNvPr id="76" name="TextBox 75">
              <a:extLst>
                <a:ext uri="{FF2B5EF4-FFF2-40B4-BE49-F238E27FC236}">
                  <a16:creationId xmlns:a16="http://schemas.microsoft.com/office/drawing/2014/main" id="{34F352EC-0B2C-3619-A53D-8360D5B8DCF2}"/>
                </a:ext>
              </a:extLst>
            </p:cNvPr>
            <p:cNvSpPr txBox="1"/>
            <p:nvPr/>
          </p:nvSpPr>
          <p:spPr>
            <a:xfrm>
              <a:off x="2630731" y="4327925"/>
              <a:ext cx="675168" cy="184666"/>
            </a:xfrm>
            <a:prstGeom prst="rect">
              <a:avLst/>
            </a:prstGeom>
            <a:noFill/>
          </p:spPr>
          <p:txBody>
            <a:bodyPr wrap="square" rtlCol="0">
              <a:spAutoFit/>
            </a:bodyPr>
            <a:lstStyle/>
            <a:p>
              <a:pPr algn="ctr"/>
              <a:r>
                <a:rPr lang="en-US" sz="600" dirty="0">
                  <a:latin typeface="+mj-lt"/>
                </a:rPr>
                <a:t>MONTH 4</a:t>
              </a:r>
            </a:p>
          </p:txBody>
        </p:sp>
        <p:sp>
          <p:nvSpPr>
            <p:cNvPr id="77" name="TextBox 76">
              <a:extLst>
                <a:ext uri="{FF2B5EF4-FFF2-40B4-BE49-F238E27FC236}">
                  <a16:creationId xmlns:a16="http://schemas.microsoft.com/office/drawing/2014/main" id="{2E15B824-9D55-DE95-0160-7FAE4A131859}"/>
                </a:ext>
              </a:extLst>
            </p:cNvPr>
            <p:cNvSpPr txBox="1"/>
            <p:nvPr/>
          </p:nvSpPr>
          <p:spPr>
            <a:xfrm>
              <a:off x="3295198" y="4327925"/>
              <a:ext cx="675168" cy="184666"/>
            </a:xfrm>
            <a:prstGeom prst="rect">
              <a:avLst/>
            </a:prstGeom>
            <a:noFill/>
          </p:spPr>
          <p:txBody>
            <a:bodyPr wrap="square" rtlCol="0">
              <a:spAutoFit/>
            </a:bodyPr>
            <a:lstStyle/>
            <a:p>
              <a:pPr algn="ctr"/>
              <a:r>
                <a:rPr lang="en-US" sz="600" dirty="0">
                  <a:latin typeface="+mj-lt"/>
                </a:rPr>
                <a:t>MONTH 5</a:t>
              </a:r>
            </a:p>
          </p:txBody>
        </p:sp>
        <p:sp>
          <p:nvSpPr>
            <p:cNvPr id="78" name="TextBox 77">
              <a:extLst>
                <a:ext uri="{FF2B5EF4-FFF2-40B4-BE49-F238E27FC236}">
                  <a16:creationId xmlns:a16="http://schemas.microsoft.com/office/drawing/2014/main" id="{30B1E899-CAFF-2E61-ED5B-1191A538B548}"/>
                </a:ext>
              </a:extLst>
            </p:cNvPr>
            <p:cNvSpPr txBox="1"/>
            <p:nvPr/>
          </p:nvSpPr>
          <p:spPr>
            <a:xfrm>
              <a:off x="3970358" y="4331482"/>
              <a:ext cx="675168" cy="184666"/>
            </a:xfrm>
            <a:prstGeom prst="rect">
              <a:avLst/>
            </a:prstGeom>
            <a:noFill/>
          </p:spPr>
          <p:txBody>
            <a:bodyPr wrap="square" rtlCol="0">
              <a:spAutoFit/>
            </a:bodyPr>
            <a:lstStyle/>
            <a:p>
              <a:pPr algn="ctr"/>
              <a:r>
                <a:rPr lang="en-US" sz="600" dirty="0">
                  <a:latin typeface="+mj-lt"/>
                </a:rPr>
                <a:t>MONTH 6</a:t>
              </a:r>
            </a:p>
          </p:txBody>
        </p:sp>
        <p:sp>
          <p:nvSpPr>
            <p:cNvPr id="79" name="TextBox 78">
              <a:extLst>
                <a:ext uri="{FF2B5EF4-FFF2-40B4-BE49-F238E27FC236}">
                  <a16:creationId xmlns:a16="http://schemas.microsoft.com/office/drawing/2014/main" id="{E96D929E-7700-9A11-D87B-80E48255A69D}"/>
                </a:ext>
              </a:extLst>
            </p:cNvPr>
            <p:cNvSpPr txBox="1"/>
            <p:nvPr/>
          </p:nvSpPr>
          <p:spPr>
            <a:xfrm>
              <a:off x="4666045" y="4331482"/>
              <a:ext cx="675168" cy="184666"/>
            </a:xfrm>
            <a:prstGeom prst="rect">
              <a:avLst/>
            </a:prstGeom>
            <a:noFill/>
          </p:spPr>
          <p:txBody>
            <a:bodyPr wrap="square" rtlCol="0">
              <a:spAutoFit/>
            </a:bodyPr>
            <a:lstStyle/>
            <a:p>
              <a:pPr algn="ctr"/>
              <a:r>
                <a:rPr lang="en-US" sz="600" dirty="0">
                  <a:latin typeface="+mj-lt"/>
                </a:rPr>
                <a:t>MONTH 7</a:t>
              </a:r>
            </a:p>
          </p:txBody>
        </p:sp>
        <p:sp>
          <p:nvSpPr>
            <p:cNvPr id="87" name="TextBox 86">
              <a:extLst>
                <a:ext uri="{FF2B5EF4-FFF2-40B4-BE49-F238E27FC236}">
                  <a16:creationId xmlns:a16="http://schemas.microsoft.com/office/drawing/2014/main" id="{FA2F269C-EDF0-99CE-8CFA-B43A54A544E5}"/>
                </a:ext>
              </a:extLst>
            </p:cNvPr>
            <p:cNvSpPr txBox="1"/>
            <p:nvPr/>
          </p:nvSpPr>
          <p:spPr>
            <a:xfrm>
              <a:off x="605896" y="4971681"/>
              <a:ext cx="675168" cy="184666"/>
            </a:xfrm>
            <a:prstGeom prst="rect">
              <a:avLst/>
            </a:prstGeom>
            <a:noFill/>
          </p:spPr>
          <p:txBody>
            <a:bodyPr wrap="square" rtlCol="0">
              <a:spAutoFit/>
            </a:bodyPr>
            <a:lstStyle/>
            <a:p>
              <a:pPr algn="ctr"/>
              <a:r>
                <a:rPr lang="en-US" sz="600" dirty="0">
                  <a:latin typeface="+mj-lt"/>
                </a:rPr>
                <a:t>MONTH 8</a:t>
              </a:r>
            </a:p>
          </p:txBody>
        </p:sp>
        <p:sp>
          <p:nvSpPr>
            <p:cNvPr id="88" name="TextBox 87">
              <a:extLst>
                <a:ext uri="{FF2B5EF4-FFF2-40B4-BE49-F238E27FC236}">
                  <a16:creationId xmlns:a16="http://schemas.microsoft.com/office/drawing/2014/main" id="{95E69F97-3B82-493A-C6C8-D467C9636C81}"/>
                </a:ext>
              </a:extLst>
            </p:cNvPr>
            <p:cNvSpPr txBox="1"/>
            <p:nvPr/>
          </p:nvSpPr>
          <p:spPr>
            <a:xfrm>
              <a:off x="1282036" y="4971681"/>
              <a:ext cx="675168" cy="184666"/>
            </a:xfrm>
            <a:prstGeom prst="rect">
              <a:avLst/>
            </a:prstGeom>
            <a:noFill/>
          </p:spPr>
          <p:txBody>
            <a:bodyPr wrap="square" rtlCol="0">
              <a:spAutoFit/>
            </a:bodyPr>
            <a:lstStyle/>
            <a:p>
              <a:pPr algn="ctr"/>
              <a:r>
                <a:rPr lang="en-US" sz="600" dirty="0">
                  <a:latin typeface="+mj-lt"/>
                </a:rPr>
                <a:t>MONTH 9</a:t>
              </a:r>
            </a:p>
          </p:txBody>
        </p:sp>
        <p:sp>
          <p:nvSpPr>
            <p:cNvPr id="89" name="TextBox 88">
              <a:extLst>
                <a:ext uri="{FF2B5EF4-FFF2-40B4-BE49-F238E27FC236}">
                  <a16:creationId xmlns:a16="http://schemas.microsoft.com/office/drawing/2014/main" id="{FD28F466-A4BE-691C-7F30-F94ADC66EE95}"/>
                </a:ext>
              </a:extLst>
            </p:cNvPr>
            <p:cNvSpPr txBox="1"/>
            <p:nvPr/>
          </p:nvSpPr>
          <p:spPr>
            <a:xfrm>
              <a:off x="1961644" y="4971681"/>
              <a:ext cx="675168" cy="184666"/>
            </a:xfrm>
            <a:prstGeom prst="rect">
              <a:avLst/>
            </a:prstGeom>
            <a:noFill/>
          </p:spPr>
          <p:txBody>
            <a:bodyPr wrap="square" rtlCol="0">
              <a:spAutoFit/>
            </a:bodyPr>
            <a:lstStyle/>
            <a:p>
              <a:pPr algn="ctr"/>
              <a:r>
                <a:rPr lang="en-US" sz="600" dirty="0">
                  <a:latin typeface="+mj-lt"/>
                </a:rPr>
                <a:t>MONTH 10</a:t>
              </a:r>
            </a:p>
          </p:txBody>
        </p:sp>
        <p:sp>
          <p:nvSpPr>
            <p:cNvPr id="90" name="TextBox 89">
              <a:extLst>
                <a:ext uri="{FF2B5EF4-FFF2-40B4-BE49-F238E27FC236}">
                  <a16:creationId xmlns:a16="http://schemas.microsoft.com/office/drawing/2014/main" id="{8608289A-FBC9-2BFD-7277-18C80B3F64CF}"/>
                </a:ext>
              </a:extLst>
            </p:cNvPr>
            <p:cNvSpPr txBox="1"/>
            <p:nvPr/>
          </p:nvSpPr>
          <p:spPr>
            <a:xfrm>
              <a:off x="2651847" y="4971681"/>
              <a:ext cx="675168" cy="184666"/>
            </a:xfrm>
            <a:prstGeom prst="rect">
              <a:avLst/>
            </a:prstGeom>
            <a:noFill/>
          </p:spPr>
          <p:txBody>
            <a:bodyPr wrap="square" rtlCol="0">
              <a:spAutoFit/>
            </a:bodyPr>
            <a:lstStyle/>
            <a:p>
              <a:pPr algn="ctr"/>
              <a:r>
                <a:rPr lang="en-US" sz="600" dirty="0">
                  <a:latin typeface="+mj-lt"/>
                </a:rPr>
                <a:t>MONTH 11</a:t>
              </a:r>
            </a:p>
          </p:txBody>
        </p:sp>
        <p:sp>
          <p:nvSpPr>
            <p:cNvPr id="91" name="TextBox 90">
              <a:extLst>
                <a:ext uri="{FF2B5EF4-FFF2-40B4-BE49-F238E27FC236}">
                  <a16:creationId xmlns:a16="http://schemas.microsoft.com/office/drawing/2014/main" id="{5D03AF8B-378D-D4D7-D0B3-3868F0474E73}"/>
                </a:ext>
              </a:extLst>
            </p:cNvPr>
            <p:cNvSpPr txBox="1"/>
            <p:nvPr/>
          </p:nvSpPr>
          <p:spPr>
            <a:xfrm>
              <a:off x="3316314" y="4971681"/>
              <a:ext cx="675168" cy="184666"/>
            </a:xfrm>
            <a:prstGeom prst="rect">
              <a:avLst/>
            </a:prstGeom>
            <a:noFill/>
          </p:spPr>
          <p:txBody>
            <a:bodyPr wrap="square" rtlCol="0">
              <a:spAutoFit/>
            </a:bodyPr>
            <a:lstStyle/>
            <a:p>
              <a:pPr algn="ctr"/>
              <a:r>
                <a:rPr lang="en-US" sz="600" dirty="0">
                  <a:latin typeface="+mj-lt"/>
                </a:rPr>
                <a:t>MONTH 12</a:t>
              </a:r>
            </a:p>
          </p:txBody>
        </p:sp>
        <p:sp>
          <p:nvSpPr>
            <p:cNvPr id="92" name="TextBox 91">
              <a:extLst>
                <a:ext uri="{FF2B5EF4-FFF2-40B4-BE49-F238E27FC236}">
                  <a16:creationId xmlns:a16="http://schemas.microsoft.com/office/drawing/2014/main" id="{9E921D83-0472-467A-41E6-646ECDF7C742}"/>
                </a:ext>
              </a:extLst>
            </p:cNvPr>
            <p:cNvSpPr txBox="1"/>
            <p:nvPr/>
          </p:nvSpPr>
          <p:spPr>
            <a:xfrm>
              <a:off x="3991474" y="4975238"/>
              <a:ext cx="675168" cy="184666"/>
            </a:xfrm>
            <a:prstGeom prst="rect">
              <a:avLst/>
            </a:prstGeom>
            <a:noFill/>
          </p:spPr>
          <p:txBody>
            <a:bodyPr wrap="square" rtlCol="0">
              <a:spAutoFit/>
            </a:bodyPr>
            <a:lstStyle/>
            <a:p>
              <a:pPr algn="ctr"/>
              <a:r>
                <a:rPr lang="en-US" sz="600" dirty="0">
                  <a:latin typeface="+mj-lt"/>
                </a:rPr>
                <a:t>MONTH 13</a:t>
              </a:r>
            </a:p>
          </p:txBody>
        </p:sp>
        <p:sp>
          <p:nvSpPr>
            <p:cNvPr id="93" name="TextBox 92">
              <a:extLst>
                <a:ext uri="{FF2B5EF4-FFF2-40B4-BE49-F238E27FC236}">
                  <a16:creationId xmlns:a16="http://schemas.microsoft.com/office/drawing/2014/main" id="{7B2F0D6C-682F-445E-6E71-E3B9DBD50025}"/>
                </a:ext>
              </a:extLst>
            </p:cNvPr>
            <p:cNvSpPr txBox="1"/>
            <p:nvPr/>
          </p:nvSpPr>
          <p:spPr>
            <a:xfrm>
              <a:off x="4687161" y="4975238"/>
              <a:ext cx="675168" cy="184666"/>
            </a:xfrm>
            <a:prstGeom prst="rect">
              <a:avLst/>
            </a:prstGeom>
            <a:noFill/>
          </p:spPr>
          <p:txBody>
            <a:bodyPr wrap="square" rtlCol="0">
              <a:spAutoFit/>
            </a:bodyPr>
            <a:lstStyle/>
            <a:p>
              <a:pPr algn="ctr"/>
              <a:r>
                <a:rPr lang="en-US" sz="600" dirty="0">
                  <a:latin typeface="+mj-lt"/>
                </a:rPr>
                <a:t>MONTH 14</a:t>
              </a:r>
            </a:p>
          </p:txBody>
        </p:sp>
        <p:sp>
          <p:nvSpPr>
            <p:cNvPr id="94" name="TextBox 93">
              <a:extLst>
                <a:ext uri="{FF2B5EF4-FFF2-40B4-BE49-F238E27FC236}">
                  <a16:creationId xmlns:a16="http://schemas.microsoft.com/office/drawing/2014/main" id="{3A9359C4-6B2E-99BF-86B1-4C47B06C40D3}"/>
                </a:ext>
              </a:extLst>
            </p:cNvPr>
            <p:cNvSpPr txBox="1"/>
            <p:nvPr/>
          </p:nvSpPr>
          <p:spPr>
            <a:xfrm>
              <a:off x="605896" y="5615437"/>
              <a:ext cx="675168" cy="184666"/>
            </a:xfrm>
            <a:prstGeom prst="rect">
              <a:avLst/>
            </a:prstGeom>
            <a:noFill/>
          </p:spPr>
          <p:txBody>
            <a:bodyPr wrap="square" rtlCol="0">
              <a:spAutoFit/>
            </a:bodyPr>
            <a:lstStyle/>
            <a:p>
              <a:pPr algn="ctr"/>
              <a:r>
                <a:rPr lang="en-US" sz="600" dirty="0">
                  <a:latin typeface="+mj-lt"/>
                </a:rPr>
                <a:t>MONTH 15</a:t>
              </a:r>
            </a:p>
          </p:txBody>
        </p:sp>
        <p:sp>
          <p:nvSpPr>
            <p:cNvPr id="95" name="TextBox 94">
              <a:extLst>
                <a:ext uri="{FF2B5EF4-FFF2-40B4-BE49-F238E27FC236}">
                  <a16:creationId xmlns:a16="http://schemas.microsoft.com/office/drawing/2014/main" id="{5D583796-EE22-EC5E-A8DC-413804C9CC84}"/>
                </a:ext>
              </a:extLst>
            </p:cNvPr>
            <p:cNvSpPr txBox="1"/>
            <p:nvPr/>
          </p:nvSpPr>
          <p:spPr>
            <a:xfrm>
              <a:off x="1282036" y="5615437"/>
              <a:ext cx="675168" cy="184666"/>
            </a:xfrm>
            <a:prstGeom prst="rect">
              <a:avLst/>
            </a:prstGeom>
            <a:noFill/>
          </p:spPr>
          <p:txBody>
            <a:bodyPr wrap="square" rtlCol="0">
              <a:spAutoFit/>
            </a:bodyPr>
            <a:lstStyle/>
            <a:p>
              <a:pPr algn="ctr"/>
              <a:r>
                <a:rPr lang="en-US" sz="600" dirty="0">
                  <a:latin typeface="+mj-lt"/>
                </a:rPr>
                <a:t>MONTH 16</a:t>
              </a:r>
            </a:p>
          </p:txBody>
        </p:sp>
        <p:sp>
          <p:nvSpPr>
            <p:cNvPr id="96" name="TextBox 95">
              <a:extLst>
                <a:ext uri="{FF2B5EF4-FFF2-40B4-BE49-F238E27FC236}">
                  <a16:creationId xmlns:a16="http://schemas.microsoft.com/office/drawing/2014/main" id="{04A0527A-A7E4-D1DF-C4A1-3AABF8E34A61}"/>
                </a:ext>
              </a:extLst>
            </p:cNvPr>
            <p:cNvSpPr txBox="1"/>
            <p:nvPr/>
          </p:nvSpPr>
          <p:spPr>
            <a:xfrm>
              <a:off x="1961644" y="5615437"/>
              <a:ext cx="675168" cy="184666"/>
            </a:xfrm>
            <a:prstGeom prst="rect">
              <a:avLst/>
            </a:prstGeom>
            <a:noFill/>
          </p:spPr>
          <p:txBody>
            <a:bodyPr wrap="square" rtlCol="0">
              <a:spAutoFit/>
            </a:bodyPr>
            <a:lstStyle/>
            <a:p>
              <a:pPr algn="ctr"/>
              <a:r>
                <a:rPr lang="en-US" sz="600" dirty="0">
                  <a:latin typeface="+mj-lt"/>
                </a:rPr>
                <a:t>MONTH 17</a:t>
              </a:r>
            </a:p>
          </p:txBody>
        </p:sp>
        <p:sp>
          <p:nvSpPr>
            <p:cNvPr id="97" name="TextBox 96">
              <a:extLst>
                <a:ext uri="{FF2B5EF4-FFF2-40B4-BE49-F238E27FC236}">
                  <a16:creationId xmlns:a16="http://schemas.microsoft.com/office/drawing/2014/main" id="{E90F8D7D-6071-F641-7A30-2CF6006FD91E}"/>
                </a:ext>
              </a:extLst>
            </p:cNvPr>
            <p:cNvSpPr txBox="1"/>
            <p:nvPr/>
          </p:nvSpPr>
          <p:spPr>
            <a:xfrm>
              <a:off x="2651847" y="5615437"/>
              <a:ext cx="675168" cy="184666"/>
            </a:xfrm>
            <a:prstGeom prst="rect">
              <a:avLst/>
            </a:prstGeom>
            <a:noFill/>
          </p:spPr>
          <p:txBody>
            <a:bodyPr wrap="square" rtlCol="0">
              <a:spAutoFit/>
            </a:bodyPr>
            <a:lstStyle/>
            <a:p>
              <a:pPr algn="ctr"/>
              <a:r>
                <a:rPr lang="en-US" sz="600" dirty="0">
                  <a:latin typeface="+mj-lt"/>
                </a:rPr>
                <a:t>MONTH 18</a:t>
              </a:r>
            </a:p>
          </p:txBody>
        </p:sp>
        <p:sp>
          <p:nvSpPr>
            <p:cNvPr id="98" name="TextBox 97">
              <a:extLst>
                <a:ext uri="{FF2B5EF4-FFF2-40B4-BE49-F238E27FC236}">
                  <a16:creationId xmlns:a16="http://schemas.microsoft.com/office/drawing/2014/main" id="{2F697ECB-01E4-4C95-EFAD-0C0F09E03969}"/>
                </a:ext>
              </a:extLst>
            </p:cNvPr>
            <p:cNvSpPr txBox="1"/>
            <p:nvPr/>
          </p:nvSpPr>
          <p:spPr>
            <a:xfrm>
              <a:off x="3316314" y="5615437"/>
              <a:ext cx="675168" cy="184666"/>
            </a:xfrm>
            <a:prstGeom prst="rect">
              <a:avLst/>
            </a:prstGeom>
            <a:noFill/>
          </p:spPr>
          <p:txBody>
            <a:bodyPr wrap="square" rtlCol="0">
              <a:spAutoFit/>
            </a:bodyPr>
            <a:lstStyle/>
            <a:p>
              <a:pPr algn="ctr"/>
              <a:r>
                <a:rPr lang="en-US" sz="600" dirty="0">
                  <a:latin typeface="+mj-lt"/>
                </a:rPr>
                <a:t>MONTH 19</a:t>
              </a:r>
            </a:p>
          </p:txBody>
        </p:sp>
        <p:sp>
          <p:nvSpPr>
            <p:cNvPr id="99" name="TextBox 98">
              <a:extLst>
                <a:ext uri="{FF2B5EF4-FFF2-40B4-BE49-F238E27FC236}">
                  <a16:creationId xmlns:a16="http://schemas.microsoft.com/office/drawing/2014/main" id="{D780EC1C-D33A-C2DF-918A-C4575DD56439}"/>
                </a:ext>
              </a:extLst>
            </p:cNvPr>
            <p:cNvSpPr txBox="1"/>
            <p:nvPr/>
          </p:nvSpPr>
          <p:spPr>
            <a:xfrm>
              <a:off x="3991474" y="5618994"/>
              <a:ext cx="675168" cy="184666"/>
            </a:xfrm>
            <a:prstGeom prst="rect">
              <a:avLst/>
            </a:prstGeom>
            <a:noFill/>
          </p:spPr>
          <p:txBody>
            <a:bodyPr wrap="square" rtlCol="0">
              <a:spAutoFit/>
            </a:bodyPr>
            <a:lstStyle/>
            <a:p>
              <a:pPr algn="ctr"/>
              <a:r>
                <a:rPr lang="en-US" sz="600" dirty="0">
                  <a:latin typeface="+mj-lt"/>
                </a:rPr>
                <a:t>MONTH 20</a:t>
              </a:r>
            </a:p>
          </p:txBody>
        </p:sp>
      </p:grpSp>
      <p:grpSp>
        <p:nvGrpSpPr>
          <p:cNvPr id="109" name="Group 108">
            <a:extLst>
              <a:ext uri="{FF2B5EF4-FFF2-40B4-BE49-F238E27FC236}">
                <a16:creationId xmlns:a16="http://schemas.microsoft.com/office/drawing/2014/main" id="{6D5B3770-BE30-5D24-3CE0-10BD486B05F3}"/>
              </a:ext>
            </a:extLst>
          </p:cNvPr>
          <p:cNvGrpSpPr/>
          <p:nvPr/>
        </p:nvGrpSpPr>
        <p:grpSpPr>
          <a:xfrm>
            <a:off x="7018088" y="4175525"/>
            <a:ext cx="4060746" cy="556189"/>
            <a:chOff x="6737871" y="4321065"/>
            <a:chExt cx="4060746" cy="556189"/>
          </a:xfrm>
        </p:grpSpPr>
        <p:pic>
          <p:nvPicPr>
            <p:cNvPr id="64" name="Graphic 63">
              <a:extLst>
                <a:ext uri="{FF2B5EF4-FFF2-40B4-BE49-F238E27FC236}">
                  <a16:creationId xmlns:a16="http://schemas.microsoft.com/office/drawing/2014/main" id="{D1181AC8-D171-B78E-A6AE-A253D1EA10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58088" y="4327019"/>
              <a:ext cx="611372" cy="550235"/>
            </a:xfrm>
            <a:prstGeom prst="rect">
              <a:avLst/>
            </a:prstGeom>
          </p:spPr>
        </p:pic>
        <p:pic>
          <p:nvPicPr>
            <p:cNvPr id="65" name="Graphic 64">
              <a:extLst>
                <a:ext uri="{FF2B5EF4-FFF2-40B4-BE49-F238E27FC236}">
                  <a16:creationId xmlns:a16="http://schemas.microsoft.com/office/drawing/2014/main" id="{83C2FD13-E126-8651-2214-1CAD6D5AB1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33256" y="4327019"/>
              <a:ext cx="611372" cy="550235"/>
            </a:xfrm>
            <a:prstGeom prst="rect">
              <a:avLst/>
            </a:prstGeom>
          </p:spPr>
        </p:pic>
        <p:pic>
          <p:nvPicPr>
            <p:cNvPr id="66" name="Graphic 65">
              <a:extLst>
                <a:ext uri="{FF2B5EF4-FFF2-40B4-BE49-F238E27FC236}">
                  <a16:creationId xmlns:a16="http://schemas.microsoft.com/office/drawing/2014/main" id="{C45160C6-09B5-EC8A-D33B-CE5D1545FE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08424" y="4327019"/>
              <a:ext cx="611372" cy="550235"/>
            </a:xfrm>
            <a:prstGeom prst="rect">
              <a:avLst/>
            </a:prstGeom>
          </p:spPr>
        </p:pic>
        <p:pic>
          <p:nvPicPr>
            <p:cNvPr id="67" name="Graphic 66">
              <a:extLst>
                <a:ext uri="{FF2B5EF4-FFF2-40B4-BE49-F238E27FC236}">
                  <a16:creationId xmlns:a16="http://schemas.microsoft.com/office/drawing/2014/main" id="{1E091D3E-8C5F-90AA-F7E7-EA005C6F76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83592" y="4327019"/>
              <a:ext cx="611372" cy="550235"/>
            </a:xfrm>
            <a:prstGeom prst="rect">
              <a:avLst/>
            </a:prstGeom>
          </p:spPr>
        </p:pic>
        <p:pic>
          <p:nvPicPr>
            <p:cNvPr id="68" name="Graphic 67">
              <a:extLst>
                <a:ext uri="{FF2B5EF4-FFF2-40B4-BE49-F238E27FC236}">
                  <a16:creationId xmlns:a16="http://schemas.microsoft.com/office/drawing/2014/main" id="{121FE846-831F-1943-6947-B8457F520D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58760" y="4327019"/>
              <a:ext cx="611372" cy="550235"/>
            </a:xfrm>
            <a:prstGeom prst="rect">
              <a:avLst/>
            </a:prstGeom>
          </p:spPr>
        </p:pic>
        <p:pic>
          <p:nvPicPr>
            <p:cNvPr id="69" name="Graphic 68">
              <a:extLst>
                <a:ext uri="{FF2B5EF4-FFF2-40B4-BE49-F238E27FC236}">
                  <a16:creationId xmlns:a16="http://schemas.microsoft.com/office/drawing/2014/main" id="{E032AE99-59E4-7BA9-5F95-E588075DB8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33928" y="4327019"/>
              <a:ext cx="611372" cy="550235"/>
            </a:xfrm>
            <a:prstGeom prst="rect">
              <a:avLst/>
            </a:prstGeom>
          </p:spPr>
        </p:pic>
        <p:sp>
          <p:nvSpPr>
            <p:cNvPr id="102" name="TextBox 101">
              <a:extLst>
                <a:ext uri="{FF2B5EF4-FFF2-40B4-BE49-F238E27FC236}">
                  <a16:creationId xmlns:a16="http://schemas.microsoft.com/office/drawing/2014/main" id="{89C93BC5-8329-FFC3-19A0-88715AA965D6}"/>
                </a:ext>
              </a:extLst>
            </p:cNvPr>
            <p:cNvSpPr txBox="1"/>
            <p:nvPr/>
          </p:nvSpPr>
          <p:spPr>
            <a:xfrm>
              <a:off x="6737871" y="4321065"/>
              <a:ext cx="675168" cy="184666"/>
            </a:xfrm>
            <a:prstGeom prst="rect">
              <a:avLst/>
            </a:prstGeom>
            <a:noFill/>
          </p:spPr>
          <p:txBody>
            <a:bodyPr wrap="square" rtlCol="0">
              <a:spAutoFit/>
            </a:bodyPr>
            <a:lstStyle/>
            <a:p>
              <a:pPr algn="ctr"/>
              <a:r>
                <a:rPr lang="en-US" sz="600" dirty="0">
                  <a:latin typeface="+mj-lt"/>
                </a:rPr>
                <a:t>MONTH 1</a:t>
              </a:r>
            </a:p>
          </p:txBody>
        </p:sp>
        <p:sp>
          <p:nvSpPr>
            <p:cNvPr id="103" name="TextBox 102">
              <a:extLst>
                <a:ext uri="{FF2B5EF4-FFF2-40B4-BE49-F238E27FC236}">
                  <a16:creationId xmlns:a16="http://schemas.microsoft.com/office/drawing/2014/main" id="{D8DA041E-0391-6F36-6439-6764F3242AB3}"/>
                </a:ext>
              </a:extLst>
            </p:cNvPr>
            <p:cNvSpPr txBox="1"/>
            <p:nvPr/>
          </p:nvSpPr>
          <p:spPr>
            <a:xfrm>
              <a:off x="7414011" y="4321065"/>
              <a:ext cx="675168" cy="184666"/>
            </a:xfrm>
            <a:prstGeom prst="rect">
              <a:avLst/>
            </a:prstGeom>
            <a:noFill/>
          </p:spPr>
          <p:txBody>
            <a:bodyPr wrap="square" rtlCol="0">
              <a:spAutoFit/>
            </a:bodyPr>
            <a:lstStyle/>
            <a:p>
              <a:pPr algn="ctr"/>
              <a:r>
                <a:rPr lang="en-US" sz="600" dirty="0">
                  <a:latin typeface="+mj-lt"/>
                </a:rPr>
                <a:t>MONTH 2</a:t>
              </a:r>
            </a:p>
          </p:txBody>
        </p:sp>
        <p:sp>
          <p:nvSpPr>
            <p:cNvPr id="104" name="TextBox 103">
              <a:extLst>
                <a:ext uri="{FF2B5EF4-FFF2-40B4-BE49-F238E27FC236}">
                  <a16:creationId xmlns:a16="http://schemas.microsoft.com/office/drawing/2014/main" id="{769B84F8-DEF8-4D41-1ABD-1D8A65301471}"/>
                </a:ext>
              </a:extLst>
            </p:cNvPr>
            <p:cNvSpPr txBox="1"/>
            <p:nvPr/>
          </p:nvSpPr>
          <p:spPr>
            <a:xfrm>
              <a:off x="8093619" y="4321065"/>
              <a:ext cx="675168" cy="184666"/>
            </a:xfrm>
            <a:prstGeom prst="rect">
              <a:avLst/>
            </a:prstGeom>
            <a:noFill/>
          </p:spPr>
          <p:txBody>
            <a:bodyPr wrap="square" rtlCol="0">
              <a:spAutoFit/>
            </a:bodyPr>
            <a:lstStyle/>
            <a:p>
              <a:pPr algn="ctr"/>
              <a:r>
                <a:rPr lang="en-US" sz="600" dirty="0">
                  <a:latin typeface="+mj-lt"/>
                </a:rPr>
                <a:t>MONTH 3</a:t>
              </a:r>
            </a:p>
          </p:txBody>
        </p:sp>
        <p:sp>
          <p:nvSpPr>
            <p:cNvPr id="105" name="TextBox 104">
              <a:extLst>
                <a:ext uri="{FF2B5EF4-FFF2-40B4-BE49-F238E27FC236}">
                  <a16:creationId xmlns:a16="http://schemas.microsoft.com/office/drawing/2014/main" id="{5709B6DC-D053-9F6F-A45A-6D1F2BB0BD8E}"/>
                </a:ext>
              </a:extLst>
            </p:cNvPr>
            <p:cNvSpPr txBox="1"/>
            <p:nvPr/>
          </p:nvSpPr>
          <p:spPr>
            <a:xfrm>
              <a:off x="8783822" y="4321065"/>
              <a:ext cx="675168" cy="184666"/>
            </a:xfrm>
            <a:prstGeom prst="rect">
              <a:avLst/>
            </a:prstGeom>
            <a:noFill/>
          </p:spPr>
          <p:txBody>
            <a:bodyPr wrap="square" rtlCol="0">
              <a:spAutoFit/>
            </a:bodyPr>
            <a:lstStyle/>
            <a:p>
              <a:pPr algn="ctr"/>
              <a:r>
                <a:rPr lang="en-US" sz="600" dirty="0">
                  <a:latin typeface="+mj-lt"/>
                </a:rPr>
                <a:t>MONTH 4</a:t>
              </a:r>
            </a:p>
          </p:txBody>
        </p:sp>
        <p:sp>
          <p:nvSpPr>
            <p:cNvPr id="106" name="TextBox 105">
              <a:extLst>
                <a:ext uri="{FF2B5EF4-FFF2-40B4-BE49-F238E27FC236}">
                  <a16:creationId xmlns:a16="http://schemas.microsoft.com/office/drawing/2014/main" id="{09F96AD4-96BB-7D54-2168-C113335759E2}"/>
                </a:ext>
              </a:extLst>
            </p:cNvPr>
            <p:cNvSpPr txBox="1"/>
            <p:nvPr/>
          </p:nvSpPr>
          <p:spPr>
            <a:xfrm>
              <a:off x="9448289" y="4321065"/>
              <a:ext cx="675168" cy="184666"/>
            </a:xfrm>
            <a:prstGeom prst="rect">
              <a:avLst/>
            </a:prstGeom>
            <a:noFill/>
          </p:spPr>
          <p:txBody>
            <a:bodyPr wrap="square" rtlCol="0">
              <a:spAutoFit/>
            </a:bodyPr>
            <a:lstStyle/>
            <a:p>
              <a:pPr algn="ctr"/>
              <a:r>
                <a:rPr lang="en-US" sz="600" dirty="0">
                  <a:latin typeface="+mj-lt"/>
                </a:rPr>
                <a:t>MONTH 5</a:t>
              </a:r>
            </a:p>
          </p:txBody>
        </p:sp>
        <p:sp>
          <p:nvSpPr>
            <p:cNvPr id="107" name="TextBox 106">
              <a:extLst>
                <a:ext uri="{FF2B5EF4-FFF2-40B4-BE49-F238E27FC236}">
                  <a16:creationId xmlns:a16="http://schemas.microsoft.com/office/drawing/2014/main" id="{29B2356C-24BD-5A94-73C8-AF58E2190F0C}"/>
                </a:ext>
              </a:extLst>
            </p:cNvPr>
            <p:cNvSpPr txBox="1"/>
            <p:nvPr/>
          </p:nvSpPr>
          <p:spPr>
            <a:xfrm>
              <a:off x="10123449" y="4324622"/>
              <a:ext cx="675168" cy="184666"/>
            </a:xfrm>
            <a:prstGeom prst="rect">
              <a:avLst/>
            </a:prstGeom>
            <a:noFill/>
          </p:spPr>
          <p:txBody>
            <a:bodyPr wrap="square" rtlCol="0">
              <a:spAutoFit/>
            </a:bodyPr>
            <a:lstStyle/>
            <a:p>
              <a:pPr algn="ctr"/>
              <a:r>
                <a:rPr lang="en-US" sz="600" dirty="0">
                  <a:latin typeface="+mj-lt"/>
                </a:rPr>
                <a:t>MONTH 6</a:t>
              </a:r>
            </a:p>
          </p:txBody>
        </p:sp>
      </p:grpSp>
    </p:spTree>
    <p:extLst>
      <p:ext uri="{BB962C8B-B14F-4D97-AF65-F5344CB8AC3E}">
        <p14:creationId xmlns:p14="http://schemas.microsoft.com/office/powerpoint/2010/main" val="3220196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D7CE830-AE86-5597-0EA6-A5C032681406}"/>
              </a:ext>
            </a:extLst>
          </p:cNvPr>
          <p:cNvSpPr/>
          <p:nvPr/>
        </p:nvSpPr>
        <p:spPr>
          <a:xfrm>
            <a:off x="0" y="2105247"/>
            <a:ext cx="12192000" cy="426897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16F2D49-4855-9ADE-3281-8F5570C287AD}"/>
              </a:ext>
            </a:extLst>
          </p:cNvPr>
          <p:cNvGrpSpPr/>
          <p:nvPr/>
        </p:nvGrpSpPr>
        <p:grpSpPr>
          <a:xfrm>
            <a:off x="432751" y="425307"/>
            <a:ext cx="10322081" cy="759234"/>
            <a:chOff x="432751" y="425307"/>
            <a:chExt cx="10322081" cy="759234"/>
          </a:xfrm>
        </p:grpSpPr>
        <p:sp>
          <p:nvSpPr>
            <p:cNvPr id="2" name="Rectangle 2">
              <a:extLst>
                <a:ext uri="{FF2B5EF4-FFF2-40B4-BE49-F238E27FC236}">
                  <a16:creationId xmlns:a16="http://schemas.microsoft.com/office/drawing/2014/main" id="{3581082A-BFF1-E027-E62F-0DB010B87D24}"/>
                </a:ext>
              </a:extLst>
            </p:cNvPr>
            <p:cNvSpPr txBox="1">
              <a:spLocks noChangeArrowheads="1"/>
            </p:cNvSpPr>
            <p:nvPr/>
          </p:nvSpPr>
          <p:spPr>
            <a:xfrm>
              <a:off x="432751" y="464286"/>
              <a:ext cx="10322081"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solidFill>
                    <a:schemeClr val="accent4"/>
                  </a:solidFill>
                  <a:latin typeface="Arial Black" charset="0"/>
                  <a:ea typeface="Arial Black" charset="0"/>
                  <a:cs typeface="Arial Black" charset="0"/>
                </a:rPr>
                <a:t>S</a:t>
              </a:r>
              <a:r>
                <a:rPr lang="en-US" sz="3200" b="1" dirty="0">
                  <a:latin typeface="Arial Black" charset="0"/>
                  <a:ea typeface="Arial Black" charset="0"/>
                  <a:cs typeface="Arial Black" charset="0"/>
                </a:rPr>
                <a:t>TAFF, </a:t>
              </a:r>
              <a:r>
                <a:rPr lang="en-US" sz="3200" b="1" dirty="0">
                  <a:solidFill>
                    <a:schemeClr val="accent4"/>
                  </a:solidFill>
                  <a:latin typeface="Arial Black" charset="0"/>
                  <a:ea typeface="Arial Black" charset="0"/>
                  <a:cs typeface="Arial Black" charset="0"/>
                </a:rPr>
                <a:t>S</a:t>
              </a:r>
              <a:r>
                <a:rPr lang="en-US" sz="3200" b="1" dirty="0">
                  <a:latin typeface="Arial Black" charset="0"/>
                  <a:ea typeface="Arial Black" charset="0"/>
                  <a:cs typeface="Arial Black" charset="0"/>
                </a:rPr>
                <a:t>TUFF, </a:t>
              </a:r>
              <a:r>
                <a:rPr lang="en-US" sz="3200" b="1" dirty="0">
                  <a:solidFill>
                    <a:schemeClr val="accent4"/>
                  </a:solidFill>
                  <a:latin typeface="Arial Black" charset="0"/>
                  <a:ea typeface="Arial Black" charset="0"/>
                  <a:cs typeface="Arial Black" charset="0"/>
                </a:rPr>
                <a:t>S</a:t>
              </a:r>
              <a:r>
                <a:rPr lang="en-US" sz="3200" b="1" dirty="0">
                  <a:latin typeface="Arial Black" charset="0"/>
                  <a:ea typeface="Arial Black" charset="0"/>
                  <a:cs typeface="Arial Black" charset="0"/>
                </a:rPr>
                <a:t>PACE, </a:t>
              </a:r>
              <a:r>
                <a:rPr lang="en-US" sz="3200" b="1" dirty="0">
                  <a:solidFill>
                    <a:schemeClr val="accent4"/>
                  </a:solidFill>
                  <a:latin typeface="Arial Black" charset="0"/>
                  <a:ea typeface="Arial Black" charset="0"/>
                  <a:cs typeface="Arial Black" charset="0"/>
                </a:rPr>
                <a:t>S</a:t>
              </a:r>
              <a:r>
                <a:rPr lang="en-US" sz="3200" b="1" dirty="0">
                  <a:latin typeface="Arial Black" charset="0"/>
                  <a:ea typeface="Arial Black" charset="0"/>
                  <a:cs typeface="Arial Black" charset="0"/>
                </a:rPr>
                <a:t>YSTEMS, </a:t>
              </a:r>
              <a:r>
                <a:rPr lang="en-US" sz="3200" b="1" dirty="0">
                  <a:solidFill>
                    <a:schemeClr val="accent4"/>
                  </a:solidFill>
                  <a:latin typeface="Arial Black" charset="0"/>
                  <a:ea typeface="Arial Black" charset="0"/>
                  <a:cs typeface="Arial Black" charset="0"/>
                </a:rPr>
                <a:t>S</a:t>
              </a:r>
              <a:r>
                <a:rPr lang="en-US" sz="3200" b="1" dirty="0">
                  <a:latin typeface="Arial Black" charset="0"/>
                  <a:ea typeface="Arial Black" charset="0"/>
                  <a:cs typeface="Arial Black" charset="0"/>
                </a:rPr>
                <a:t>UPPORT</a:t>
              </a:r>
            </a:p>
          </p:txBody>
        </p:sp>
        <p:sp>
          <p:nvSpPr>
            <p:cNvPr id="10" name="TextBox 9">
              <a:extLst>
                <a:ext uri="{FF2B5EF4-FFF2-40B4-BE49-F238E27FC236}">
                  <a16:creationId xmlns:a16="http://schemas.microsoft.com/office/drawing/2014/main" id="{249F273C-8A26-1CB8-8FAE-C194C2660ECE}"/>
                </a:ext>
              </a:extLst>
            </p:cNvPr>
            <p:cNvSpPr txBox="1"/>
            <p:nvPr/>
          </p:nvSpPr>
          <p:spPr>
            <a:xfrm>
              <a:off x="7920459" y="425307"/>
              <a:ext cx="519666" cy="584775"/>
            </a:xfrm>
            <a:prstGeom prst="rect">
              <a:avLst/>
            </a:prstGeom>
            <a:noFill/>
          </p:spPr>
          <p:txBody>
            <a:bodyPr wrap="square">
              <a:spAutoFit/>
            </a:bodyPr>
            <a:lstStyle/>
            <a:p>
              <a:r>
                <a:rPr kumimoji="0" lang="en-US" sz="3200" b="1" i="0" u="none" strike="noStrike" kern="1200" cap="none" spc="0" normalizeH="0" baseline="0" noProof="0" dirty="0">
                  <a:ln>
                    <a:solidFill>
                      <a:sysClr val="windowText" lastClr="000000"/>
                    </a:solidFill>
                  </a:ln>
                  <a:noFill/>
                  <a:effectLst/>
                  <a:uLnTx/>
                  <a:uFillTx/>
                  <a:latin typeface="Arial Black" charset="0"/>
                  <a:ea typeface="Arial Black" charset="0"/>
                  <a:cs typeface="Arial Black" charset="0"/>
                </a:rPr>
                <a:t>S</a:t>
              </a:r>
              <a:endParaRPr lang="en-US" dirty="0">
                <a:ln>
                  <a:solidFill>
                    <a:sysClr val="windowText" lastClr="000000"/>
                  </a:solidFill>
                </a:ln>
                <a:noFill/>
              </a:endParaRPr>
            </a:p>
          </p:txBody>
        </p:sp>
        <p:sp>
          <p:nvSpPr>
            <p:cNvPr id="9" name="TextBox 8">
              <a:extLst>
                <a:ext uri="{FF2B5EF4-FFF2-40B4-BE49-F238E27FC236}">
                  <a16:creationId xmlns:a16="http://schemas.microsoft.com/office/drawing/2014/main" id="{0A2589BB-84C5-E9D9-8AA3-CE0F916980E5}"/>
                </a:ext>
              </a:extLst>
            </p:cNvPr>
            <p:cNvSpPr txBox="1"/>
            <p:nvPr/>
          </p:nvSpPr>
          <p:spPr>
            <a:xfrm>
              <a:off x="5502707" y="425308"/>
              <a:ext cx="519666" cy="584775"/>
            </a:xfrm>
            <a:prstGeom prst="rect">
              <a:avLst/>
            </a:prstGeom>
            <a:noFill/>
          </p:spPr>
          <p:txBody>
            <a:bodyPr wrap="square">
              <a:spAutoFit/>
            </a:bodyPr>
            <a:lstStyle/>
            <a:p>
              <a:r>
                <a:rPr kumimoji="0" lang="en-US" sz="3200" b="1" i="0" u="none" strike="noStrike" kern="1200" cap="none" spc="0" normalizeH="0" baseline="0" noProof="0" dirty="0">
                  <a:ln>
                    <a:solidFill>
                      <a:sysClr val="windowText" lastClr="000000"/>
                    </a:solidFill>
                  </a:ln>
                  <a:noFill/>
                  <a:effectLst/>
                  <a:uLnTx/>
                  <a:uFillTx/>
                  <a:latin typeface="Arial Black" charset="0"/>
                  <a:ea typeface="Arial Black" charset="0"/>
                  <a:cs typeface="Arial Black" charset="0"/>
                </a:rPr>
                <a:t>S</a:t>
              </a:r>
              <a:endParaRPr lang="en-US" dirty="0">
                <a:ln>
                  <a:solidFill>
                    <a:sysClr val="windowText" lastClr="000000"/>
                  </a:solidFill>
                </a:ln>
                <a:noFill/>
              </a:endParaRPr>
            </a:p>
          </p:txBody>
        </p:sp>
        <p:sp>
          <p:nvSpPr>
            <p:cNvPr id="8" name="TextBox 7">
              <a:extLst>
                <a:ext uri="{FF2B5EF4-FFF2-40B4-BE49-F238E27FC236}">
                  <a16:creationId xmlns:a16="http://schemas.microsoft.com/office/drawing/2014/main" id="{F6AC52B0-B060-4A82-0192-63A0DEA56082}"/>
                </a:ext>
              </a:extLst>
            </p:cNvPr>
            <p:cNvSpPr txBox="1"/>
            <p:nvPr/>
          </p:nvSpPr>
          <p:spPr>
            <a:xfrm>
              <a:off x="3757193" y="425309"/>
              <a:ext cx="519666" cy="584775"/>
            </a:xfrm>
            <a:prstGeom prst="rect">
              <a:avLst/>
            </a:prstGeom>
            <a:noFill/>
          </p:spPr>
          <p:txBody>
            <a:bodyPr wrap="square">
              <a:spAutoFit/>
            </a:bodyPr>
            <a:lstStyle/>
            <a:p>
              <a:r>
                <a:rPr kumimoji="0" lang="en-US" sz="3200" b="1" i="0" u="none" strike="noStrike" kern="1200" cap="none" spc="0" normalizeH="0" baseline="0" noProof="0" dirty="0">
                  <a:ln>
                    <a:solidFill>
                      <a:sysClr val="windowText" lastClr="000000"/>
                    </a:solidFill>
                  </a:ln>
                  <a:noFill/>
                  <a:effectLst/>
                  <a:uLnTx/>
                  <a:uFillTx/>
                  <a:latin typeface="Arial Black" charset="0"/>
                  <a:ea typeface="Arial Black" charset="0"/>
                  <a:cs typeface="Arial Black" charset="0"/>
                </a:rPr>
                <a:t>S</a:t>
              </a:r>
              <a:endParaRPr lang="en-US" dirty="0">
                <a:ln>
                  <a:solidFill>
                    <a:sysClr val="windowText" lastClr="000000"/>
                  </a:solidFill>
                </a:ln>
                <a:noFill/>
              </a:endParaRPr>
            </a:p>
          </p:txBody>
        </p:sp>
        <p:sp>
          <p:nvSpPr>
            <p:cNvPr id="7" name="TextBox 6">
              <a:extLst>
                <a:ext uri="{FF2B5EF4-FFF2-40B4-BE49-F238E27FC236}">
                  <a16:creationId xmlns:a16="http://schemas.microsoft.com/office/drawing/2014/main" id="{A5610A87-5922-AB73-9807-66FC446EE44D}"/>
                </a:ext>
              </a:extLst>
            </p:cNvPr>
            <p:cNvSpPr txBox="1"/>
            <p:nvPr/>
          </p:nvSpPr>
          <p:spPr>
            <a:xfrm>
              <a:off x="2079024" y="430625"/>
              <a:ext cx="519666" cy="584775"/>
            </a:xfrm>
            <a:prstGeom prst="rect">
              <a:avLst/>
            </a:prstGeom>
            <a:noFill/>
          </p:spPr>
          <p:txBody>
            <a:bodyPr wrap="square">
              <a:spAutoFit/>
            </a:bodyPr>
            <a:lstStyle/>
            <a:p>
              <a:r>
                <a:rPr kumimoji="0" lang="en-US" sz="3200" b="1" i="0" u="none" strike="noStrike" kern="1200" cap="none" spc="0" normalizeH="0" baseline="0" noProof="0" dirty="0">
                  <a:ln>
                    <a:solidFill>
                      <a:sysClr val="windowText" lastClr="000000"/>
                    </a:solidFill>
                  </a:ln>
                  <a:noFill/>
                  <a:effectLst/>
                  <a:uLnTx/>
                  <a:uFillTx/>
                  <a:latin typeface="Arial Black" charset="0"/>
                  <a:ea typeface="Arial Black" charset="0"/>
                  <a:cs typeface="Arial Black" charset="0"/>
                </a:rPr>
                <a:t>S</a:t>
              </a:r>
              <a:endParaRPr lang="en-US" dirty="0">
                <a:ln>
                  <a:solidFill>
                    <a:sysClr val="windowText" lastClr="000000"/>
                  </a:solidFill>
                </a:ln>
                <a:noFill/>
              </a:endParaRPr>
            </a:p>
          </p:txBody>
        </p:sp>
        <p:sp>
          <p:nvSpPr>
            <p:cNvPr id="6" name="TextBox 5">
              <a:extLst>
                <a:ext uri="{FF2B5EF4-FFF2-40B4-BE49-F238E27FC236}">
                  <a16:creationId xmlns:a16="http://schemas.microsoft.com/office/drawing/2014/main" id="{298E6F29-DB24-1DFF-F3CE-914B60175541}"/>
                </a:ext>
              </a:extLst>
            </p:cNvPr>
            <p:cNvSpPr txBox="1"/>
            <p:nvPr/>
          </p:nvSpPr>
          <p:spPr>
            <a:xfrm>
              <a:off x="448699" y="425310"/>
              <a:ext cx="519666" cy="584775"/>
            </a:xfrm>
            <a:prstGeom prst="rect">
              <a:avLst/>
            </a:prstGeom>
            <a:noFill/>
          </p:spPr>
          <p:txBody>
            <a:bodyPr wrap="square">
              <a:spAutoFit/>
            </a:bodyPr>
            <a:lstStyle/>
            <a:p>
              <a:r>
                <a:rPr kumimoji="0" lang="en-US" sz="3200" b="1" i="0" u="none" strike="noStrike" kern="1200" cap="none" spc="0" normalizeH="0" baseline="0" noProof="0" dirty="0">
                  <a:ln>
                    <a:solidFill>
                      <a:sysClr val="windowText" lastClr="000000"/>
                    </a:solidFill>
                  </a:ln>
                  <a:noFill/>
                  <a:effectLst/>
                  <a:uLnTx/>
                  <a:uFillTx/>
                  <a:latin typeface="Arial Black" charset="0"/>
                  <a:ea typeface="Arial Black" charset="0"/>
                  <a:cs typeface="Arial Black" charset="0"/>
                </a:rPr>
                <a:t>S</a:t>
              </a:r>
              <a:endParaRPr lang="en-US" dirty="0">
                <a:ln>
                  <a:solidFill>
                    <a:sysClr val="windowText" lastClr="000000"/>
                  </a:solidFill>
                </a:ln>
                <a:noFill/>
              </a:endParaRPr>
            </a:p>
          </p:txBody>
        </p:sp>
      </p:grpSp>
      <p:sp>
        <p:nvSpPr>
          <p:cNvPr id="13" name="TextBox 12">
            <a:extLst>
              <a:ext uri="{FF2B5EF4-FFF2-40B4-BE49-F238E27FC236}">
                <a16:creationId xmlns:a16="http://schemas.microsoft.com/office/drawing/2014/main" id="{D16FB4E9-A790-96C6-7189-552FACCA919A}"/>
              </a:ext>
            </a:extLst>
          </p:cNvPr>
          <p:cNvSpPr txBox="1"/>
          <p:nvPr/>
        </p:nvSpPr>
        <p:spPr>
          <a:xfrm>
            <a:off x="448699" y="2415625"/>
            <a:ext cx="2103120" cy="2585323"/>
          </a:xfrm>
          <a:prstGeom prst="rect">
            <a:avLst/>
          </a:prstGeom>
          <a:noFill/>
        </p:spPr>
        <p:txBody>
          <a:bodyPr wrap="square">
            <a:spAutoFit/>
          </a:bodyPr>
          <a:lstStyle/>
          <a:p>
            <a:pPr algn="l"/>
            <a:r>
              <a:rPr lang="en-US" sz="1800" b="1" dirty="0">
                <a:solidFill>
                  <a:schemeClr val="accent4"/>
                </a:solidFill>
                <a:latin typeface="+mj-lt"/>
                <a:cs typeface="Arial" panose="020B0604020202020204" pitchFamily="34" charset="0"/>
              </a:rPr>
              <a:t>STAFF</a:t>
            </a:r>
            <a:endParaRPr lang="en-US" b="1" dirty="0">
              <a:solidFill>
                <a:schemeClr val="accent4"/>
              </a:solidFill>
              <a:latin typeface="+mj-lt"/>
              <a:cs typeface="Arial" panose="020B0604020202020204" pitchFamily="34" charset="0"/>
            </a:endParaRPr>
          </a:p>
          <a:p>
            <a:pPr algn="l"/>
            <a:r>
              <a:rPr lang="en-US" sz="1600" dirty="0">
                <a:latin typeface="Arial" panose="020B0604020202020204" pitchFamily="34" charset="0"/>
                <a:cs typeface="Arial" panose="020B0604020202020204" pitchFamily="34" charset="0"/>
              </a:rPr>
              <a:t>Healthcare &amp; community workers to conduct clinic and community based active case finding; to conduct TB treatment literacy &amp; to support people requiring treatment.</a:t>
            </a:r>
          </a:p>
        </p:txBody>
      </p:sp>
      <p:sp>
        <p:nvSpPr>
          <p:cNvPr id="15" name="TextBox 14">
            <a:extLst>
              <a:ext uri="{FF2B5EF4-FFF2-40B4-BE49-F238E27FC236}">
                <a16:creationId xmlns:a16="http://schemas.microsoft.com/office/drawing/2014/main" id="{D77E8B3F-7FEC-EF2C-16E2-CFA25D1D85AD}"/>
              </a:ext>
            </a:extLst>
          </p:cNvPr>
          <p:cNvSpPr txBox="1"/>
          <p:nvPr/>
        </p:nvSpPr>
        <p:spPr>
          <a:xfrm>
            <a:off x="2806197" y="2415625"/>
            <a:ext cx="2103120" cy="2585323"/>
          </a:xfrm>
          <a:prstGeom prst="rect">
            <a:avLst/>
          </a:prstGeom>
          <a:noFill/>
        </p:spPr>
        <p:txBody>
          <a:bodyPr wrap="square">
            <a:spAutoFit/>
          </a:bodyPr>
          <a:lstStyle/>
          <a:p>
            <a:pPr algn="l"/>
            <a:r>
              <a:rPr lang="en-US" sz="1800" b="1" dirty="0">
                <a:solidFill>
                  <a:schemeClr val="accent4"/>
                </a:solidFill>
                <a:latin typeface="+mj-lt"/>
                <a:cs typeface="Arial" panose="020B0604020202020204" pitchFamily="34" charset="0"/>
              </a:rPr>
              <a:t>STUFF</a:t>
            </a:r>
            <a:r>
              <a:rPr lang="en-US" sz="1800" dirty="0">
                <a:solidFill>
                  <a:srgbClr val="EF3E42"/>
                </a:solidFill>
                <a:latin typeface="Arial" panose="020B0604020202020204" pitchFamily="34" charset="0"/>
                <a:cs typeface="Arial" panose="020B0604020202020204" pitchFamily="34" charset="0"/>
              </a:rPr>
              <a:t> </a:t>
            </a:r>
          </a:p>
          <a:p>
            <a:pPr algn="l"/>
            <a:r>
              <a:rPr lang="en-US" sz="1600" dirty="0">
                <a:latin typeface="Arial" panose="020B0604020202020204" pitchFamily="34" charset="0"/>
                <a:cs typeface="Arial" panose="020B0604020202020204" pitchFamily="34" charset="0"/>
              </a:rPr>
              <a:t>Bedaquiline, </a:t>
            </a:r>
            <a:r>
              <a:rPr lang="en-US" sz="1600" dirty="0" err="1">
                <a:latin typeface="Arial" panose="020B0604020202020204" pitchFamily="34" charset="0"/>
                <a:cs typeface="Arial" panose="020B0604020202020204" pitchFamily="34" charset="0"/>
              </a:rPr>
              <a:t>pretomanid</a:t>
            </a:r>
            <a:r>
              <a:rPr lang="en-US" sz="1600" dirty="0">
                <a:latin typeface="Arial" panose="020B0604020202020204" pitchFamily="34" charset="0"/>
                <a:cs typeface="Arial" panose="020B0604020202020204" pitchFamily="34" charset="0"/>
              </a:rPr>
              <a:t>, linezolid, and moxifloxacin; TB tests to diagnose TB and drug-resistance and to monitor treatment and test for adverse effects of medicines. </a:t>
            </a:r>
          </a:p>
        </p:txBody>
      </p:sp>
      <p:sp>
        <p:nvSpPr>
          <p:cNvPr id="17" name="TextBox 16">
            <a:extLst>
              <a:ext uri="{FF2B5EF4-FFF2-40B4-BE49-F238E27FC236}">
                <a16:creationId xmlns:a16="http://schemas.microsoft.com/office/drawing/2014/main" id="{7EBA1A92-9194-79EC-F55B-859002DE95CB}"/>
              </a:ext>
            </a:extLst>
          </p:cNvPr>
          <p:cNvSpPr txBox="1"/>
          <p:nvPr/>
        </p:nvSpPr>
        <p:spPr>
          <a:xfrm>
            <a:off x="5163695" y="2415625"/>
            <a:ext cx="2103120" cy="1846659"/>
          </a:xfrm>
          <a:prstGeom prst="rect">
            <a:avLst/>
          </a:prstGeom>
          <a:noFill/>
        </p:spPr>
        <p:txBody>
          <a:bodyPr wrap="square">
            <a:spAutoFit/>
          </a:bodyPr>
          <a:lstStyle/>
          <a:p>
            <a:pPr algn="l"/>
            <a:r>
              <a:rPr lang="en-US" sz="1800" b="1" dirty="0">
                <a:solidFill>
                  <a:schemeClr val="accent4"/>
                </a:solidFill>
                <a:latin typeface="+mj-lt"/>
                <a:cs typeface="Arial" panose="020B0604020202020204" pitchFamily="34" charset="0"/>
              </a:rPr>
              <a:t>SPACE</a:t>
            </a:r>
            <a:endParaRPr lang="en-US" b="1" dirty="0">
              <a:solidFill>
                <a:schemeClr val="accent4"/>
              </a:solidFill>
              <a:latin typeface="+mj-lt"/>
              <a:cs typeface="Arial" panose="020B0604020202020204" pitchFamily="34" charset="0"/>
            </a:endParaRPr>
          </a:p>
          <a:p>
            <a:pPr algn="l"/>
            <a:r>
              <a:rPr lang="en-US" sz="1600" dirty="0">
                <a:latin typeface="Arial" panose="020B0604020202020204" pitchFamily="34" charset="0"/>
                <a:cs typeface="Arial" panose="020B0604020202020204" pitchFamily="34" charset="0"/>
              </a:rPr>
              <a:t>A place for people undergoing TB testing; to collect treatment regimens; to meet with healthcare providers.</a:t>
            </a:r>
          </a:p>
        </p:txBody>
      </p:sp>
      <p:sp>
        <p:nvSpPr>
          <p:cNvPr id="18" name="TextBox 17">
            <a:extLst>
              <a:ext uri="{FF2B5EF4-FFF2-40B4-BE49-F238E27FC236}">
                <a16:creationId xmlns:a16="http://schemas.microsoft.com/office/drawing/2014/main" id="{57CB9A38-085F-8BF6-7DD0-FD8123D51BC1}"/>
              </a:ext>
            </a:extLst>
          </p:cNvPr>
          <p:cNvSpPr txBox="1"/>
          <p:nvPr/>
        </p:nvSpPr>
        <p:spPr>
          <a:xfrm>
            <a:off x="7521193" y="2401703"/>
            <a:ext cx="2103120" cy="3323987"/>
          </a:xfrm>
          <a:prstGeom prst="rect">
            <a:avLst/>
          </a:prstGeom>
          <a:noFill/>
        </p:spPr>
        <p:txBody>
          <a:bodyPr wrap="square">
            <a:spAutoFit/>
          </a:bodyPr>
          <a:lstStyle/>
          <a:p>
            <a:pPr algn="l"/>
            <a:r>
              <a:rPr lang="en-US" sz="1800" b="1" dirty="0">
                <a:solidFill>
                  <a:schemeClr val="accent4"/>
                </a:solidFill>
                <a:latin typeface="+mj-lt"/>
                <a:cs typeface="Arial" panose="020B0604020202020204" pitchFamily="34" charset="0"/>
              </a:rPr>
              <a:t>SYSTEMS</a:t>
            </a:r>
            <a:endParaRPr lang="en-US" b="1" dirty="0">
              <a:solidFill>
                <a:schemeClr val="accent4"/>
              </a:solidFill>
              <a:latin typeface="+mj-lt"/>
              <a:cs typeface="Arial" panose="020B0604020202020204" pitchFamily="34" charset="0"/>
            </a:endParaRPr>
          </a:p>
          <a:p>
            <a:pPr algn="l"/>
            <a:r>
              <a:rPr lang="en-US" sz="1600" dirty="0">
                <a:latin typeface="Arial" panose="020B0604020202020204" pitchFamily="34" charset="0"/>
                <a:cs typeface="Arial" panose="020B0604020202020204" pitchFamily="34" charset="0"/>
              </a:rPr>
              <a:t>Updated national guidelines, medicines lists, and healthcare worker trainings; drug registration or waivers via National Regulatory Authorities; updated tenders to procure “stuff” to support treatment. </a:t>
            </a:r>
          </a:p>
        </p:txBody>
      </p:sp>
      <p:sp>
        <p:nvSpPr>
          <p:cNvPr id="19" name="TextBox 18">
            <a:extLst>
              <a:ext uri="{FF2B5EF4-FFF2-40B4-BE49-F238E27FC236}">
                <a16:creationId xmlns:a16="http://schemas.microsoft.com/office/drawing/2014/main" id="{3B84278E-D5D7-0A0D-ABE2-EA578998601A}"/>
              </a:ext>
            </a:extLst>
          </p:cNvPr>
          <p:cNvSpPr txBox="1"/>
          <p:nvPr/>
        </p:nvSpPr>
        <p:spPr>
          <a:xfrm>
            <a:off x="9878691" y="2415625"/>
            <a:ext cx="2103120" cy="2831544"/>
          </a:xfrm>
          <a:prstGeom prst="rect">
            <a:avLst/>
          </a:prstGeom>
          <a:noFill/>
        </p:spPr>
        <p:txBody>
          <a:bodyPr wrap="square">
            <a:spAutoFit/>
          </a:bodyPr>
          <a:lstStyle/>
          <a:p>
            <a:pPr algn="l"/>
            <a:r>
              <a:rPr lang="en-US" sz="1800" b="1" dirty="0">
                <a:solidFill>
                  <a:schemeClr val="accent4"/>
                </a:solidFill>
                <a:latin typeface="+mj-lt"/>
                <a:cs typeface="Arial" panose="020B0604020202020204" pitchFamily="34" charset="0"/>
              </a:rPr>
              <a:t>SUPPORT</a:t>
            </a:r>
            <a:endParaRPr lang="en-US" b="1" dirty="0">
              <a:solidFill>
                <a:schemeClr val="accent4"/>
              </a:solidFill>
              <a:latin typeface="+mj-lt"/>
              <a:cs typeface="Arial" panose="020B0604020202020204" pitchFamily="34" charset="0"/>
            </a:endParaRPr>
          </a:p>
          <a:p>
            <a:pPr algn="l"/>
            <a:r>
              <a:rPr lang="en-US" sz="1600" dirty="0">
                <a:latin typeface="Arial" panose="020B0604020202020204" pitchFamily="34" charset="0"/>
                <a:cs typeface="Arial" panose="020B0604020202020204" pitchFamily="34" charset="0"/>
              </a:rPr>
              <a:t>Patient-centered models for administering TB treatment, including nutritional, psychosocial and other packages that ensure a holistic approach to treatment support.</a:t>
            </a:r>
          </a:p>
        </p:txBody>
      </p:sp>
      <p:grpSp>
        <p:nvGrpSpPr>
          <p:cNvPr id="3" name="Group 2">
            <a:extLst>
              <a:ext uri="{FF2B5EF4-FFF2-40B4-BE49-F238E27FC236}">
                <a16:creationId xmlns:a16="http://schemas.microsoft.com/office/drawing/2014/main" id="{E314D01B-1F3A-5BC1-4BFF-D81AC27102FC}"/>
              </a:ext>
            </a:extLst>
          </p:cNvPr>
          <p:cNvGrpSpPr/>
          <p:nvPr/>
        </p:nvGrpSpPr>
        <p:grpSpPr>
          <a:xfrm>
            <a:off x="583328" y="1299771"/>
            <a:ext cx="1005840" cy="1005840"/>
            <a:chOff x="583328" y="1299771"/>
            <a:chExt cx="1005840" cy="1005840"/>
          </a:xfrm>
        </p:grpSpPr>
        <p:pic>
          <p:nvPicPr>
            <p:cNvPr id="21" name="Picture 20" descr="Shape, circle&#10;&#10;Description automatically generated">
              <a:extLst>
                <a:ext uri="{FF2B5EF4-FFF2-40B4-BE49-F238E27FC236}">
                  <a16:creationId xmlns:a16="http://schemas.microsoft.com/office/drawing/2014/main" id="{6CCD493E-3AAB-2C81-E0F7-4D2C3A017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328" y="1299771"/>
              <a:ext cx="1005840" cy="1005840"/>
            </a:xfrm>
            <a:prstGeom prst="rect">
              <a:avLst/>
            </a:prstGeom>
          </p:spPr>
        </p:pic>
        <p:pic>
          <p:nvPicPr>
            <p:cNvPr id="27" name="Graphic 26">
              <a:extLst>
                <a:ext uri="{FF2B5EF4-FFF2-40B4-BE49-F238E27FC236}">
                  <a16:creationId xmlns:a16="http://schemas.microsoft.com/office/drawing/2014/main" id="{1B507727-7571-E45F-D723-6CC95FDAD1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402" y="1519724"/>
              <a:ext cx="574158" cy="548640"/>
            </a:xfrm>
            <a:prstGeom prst="rect">
              <a:avLst/>
            </a:prstGeom>
          </p:spPr>
        </p:pic>
      </p:grpSp>
      <p:grpSp>
        <p:nvGrpSpPr>
          <p:cNvPr id="4" name="Group 3">
            <a:extLst>
              <a:ext uri="{FF2B5EF4-FFF2-40B4-BE49-F238E27FC236}">
                <a16:creationId xmlns:a16="http://schemas.microsoft.com/office/drawing/2014/main" id="{B6C6BF1F-DC02-116A-EB99-013FCC6DC5C0}"/>
              </a:ext>
            </a:extLst>
          </p:cNvPr>
          <p:cNvGrpSpPr/>
          <p:nvPr/>
        </p:nvGrpSpPr>
        <p:grpSpPr>
          <a:xfrm>
            <a:off x="2950660" y="1314704"/>
            <a:ext cx="1005840" cy="1005840"/>
            <a:chOff x="2950660" y="1314704"/>
            <a:chExt cx="1005840" cy="1005840"/>
          </a:xfrm>
        </p:grpSpPr>
        <p:pic>
          <p:nvPicPr>
            <p:cNvPr id="22" name="Picture 21" descr="Shape, circle&#10;&#10;Description automatically generated">
              <a:extLst>
                <a:ext uri="{FF2B5EF4-FFF2-40B4-BE49-F238E27FC236}">
                  <a16:creationId xmlns:a16="http://schemas.microsoft.com/office/drawing/2014/main" id="{1F2099DB-D627-A881-5EB6-EC8B254626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0660" y="1314704"/>
              <a:ext cx="1005840" cy="1005840"/>
            </a:xfrm>
            <a:prstGeom prst="rect">
              <a:avLst/>
            </a:prstGeom>
          </p:spPr>
        </p:pic>
        <p:pic>
          <p:nvPicPr>
            <p:cNvPr id="30" name="Graphic 29">
              <a:extLst>
                <a:ext uri="{FF2B5EF4-FFF2-40B4-BE49-F238E27FC236}">
                  <a16:creationId xmlns:a16="http://schemas.microsoft.com/office/drawing/2014/main" id="{939F5897-587B-1232-2E23-5A20A81086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25215" y="1574916"/>
              <a:ext cx="482600" cy="457200"/>
            </a:xfrm>
            <a:prstGeom prst="rect">
              <a:avLst/>
            </a:prstGeom>
          </p:spPr>
        </p:pic>
      </p:grpSp>
      <p:grpSp>
        <p:nvGrpSpPr>
          <p:cNvPr id="5" name="Group 4">
            <a:extLst>
              <a:ext uri="{FF2B5EF4-FFF2-40B4-BE49-F238E27FC236}">
                <a16:creationId xmlns:a16="http://schemas.microsoft.com/office/drawing/2014/main" id="{E2E6E229-18D4-FFDC-DB67-A5598C2C0BD6}"/>
              </a:ext>
            </a:extLst>
          </p:cNvPr>
          <p:cNvGrpSpPr/>
          <p:nvPr/>
        </p:nvGrpSpPr>
        <p:grpSpPr>
          <a:xfrm>
            <a:off x="5326063" y="1302209"/>
            <a:ext cx="1005840" cy="1005840"/>
            <a:chOff x="5326063" y="1302209"/>
            <a:chExt cx="1005840" cy="1005840"/>
          </a:xfrm>
        </p:grpSpPr>
        <p:pic>
          <p:nvPicPr>
            <p:cNvPr id="23" name="Picture 22" descr="Shape, circle&#10;&#10;Description automatically generated">
              <a:extLst>
                <a:ext uri="{FF2B5EF4-FFF2-40B4-BE49-F238E27FC236}">
                  <a16:creationId xmlns:a16="http://schemas.microsoft.com/office/drawing/2014/main" id="{BEC8D629-E996-CC9F-041E-649355CA0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6063" y="1302209"/>
              <a:ext cx="1005840" cy="1005840"/>
            </a:xfrm>
            <a:prstGeom prst="rect">
              <a:avLst/>
            </a:prstGeom>
          </p:spPr>
        </p:pic>
        <p:pic>
          <p:nvPicPr>
            <p:cNvPr id="33" name="Graphic 32">
              <a:extLst>
                <a:ext uri="{FF2B5EF4-FFF2-40B4-BE49-F238E27FC236}">
                  <a16:creationId xmlns:a16="http://schemas.microsoft.com/office/drawing/2014/main" id="{B03C2DE8-7965-B1C9-9D93-EFF2DDE355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75626" y="1565444"/>
              <a:ext cx="495300" cy="457200"/>
            </a:xfrm>
            <a:prstGeom prst="rect">
              <a:avLst/>
            </a:prstGeom>
          </p:spPr>
        </p:pic>
      </p:grpSp>
      <p:grpSp>
        <p:nvGrpSpPr>
          <p:cNvPr id="12" name="Group 11">
            <a:extLst>
              <a:ext uri="{FF2B5EF4-FFF2-40B4-BE49-F238E27FC236}">
                <a16:creationId xmlns:a16="http://schemas.microsoft.com/office/drawing/2014/main" id="{27958D17-4D56-BD3E-58F3-5F4DD9D296D7}"/>
              </a:ext>
            </a:extLst>
          </p:cNvPr>
          <p:cNvGrpSpPr/>
          <p:nvPr/>
        </p:nvGrpSpPr>
        <p:grpSpPr>
          <a:xfrm>
            <a:off x="7665656" y="1308922"/>
            <a:ext cx="1005840" cy="1005840"/>
            <a:chOff x="7665656" y="1308922"/>
            <a:chExt cx="1005840" cy="1005840"/>
          </a:xfrm>
        </p:grpSpPr>
        <p:pic>
          <p:nvPicPr>
            <p:cNvPr id="24" name="Picture 23" descr="Shape, circle&#10;&#10;Description automatically generated">
              <a:extLst>
                <a:ext uri="{FF2B5EF4-FFF2-40B4-BE49-F238E27FC236}">
                  <a16:creationId xmlns:a16="http://schemas.microsoft.com/office/drawing/2014/main" id="{284274E3-0698-3B82-D159-729F336814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656" y="1308922"/>
              <a:ext cx="1005840" cy="1005840"/>
            </a:xfrm>
            <a:prstGeom prst="rect">
              <a:avLst/>
            </a:prstGeom>
          </p:spPr>
        </p:pic>
        <p:pic>
          <p:nvPicPr>
            <p:cNvPr id="35" name="Graphic 34">
              <a:extLst>
                <a:ext uri="{FF2B5EF4-FFF2-40B4-BE49-F238E27FC236}">
                  <a16:creationId xmlns:a16="http://schemas.microsoft.com/office/drawing/2014/main" id="{2AAA56AA-F242-421F-1F97-FEC0471F495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59646" y="1535273"/>
              <a:ext cx="548640" cy="548640"/>
            </a:xfrm>
            <a:prstGeom prst="rect">
              <a:avLst/>
            </a:prstGeom>
          </p:spPr>
        </p:pic>
      </p:grpSp>
      <p:grpSp>
        <p:nvGrpSpPr>
          <p:cNvPr id="14" name="Group 13">
            <a:extLst>
              <a:ext uri="{FF2B5EF4-FFF2-40B4-BE49-F238E27FC236}">
                <a16:creationId xmlns:a16="http://schemas.microsoft.com/office/drawing/2014/main" id="{42836E40-C13C-B842-EBEE-E07509648D96}"/>
              </a:ext>
            </a:extLst>
          </p:cNvPr>
          <p:cNvGrpSpPr/>
          <p:nvPr/>
        </p:nvGrpSpPr>
        <p:grpSpPr>
          <a:xfrm>
            <a:off x="10013321" y="1303911"/>
            <a:ext cx="1005840" cy="1005840"/>
            <a:chOff x="10013321" y="1303911"/>
            <a:chExt cx="1005840" cy="1005840"/>
          </a:xfrm>
        </p:grpSpPr>
        <p:pic>
          <p:nvPicPr>
            <p:cNvPr id="25" name="Picture 24" descr="Shape, circle&#10;&#10;Description automatically generated">
              <a:extLst>
                <a:ext uri="{FF2B5EF4-FFF2-40B4-BE49-F238E27FC236}">
                  <a16:creationId xmlns:a16="http://schemas.microsoft.com/office/drawing/2014/main" id="{DEEA37BB-8DD4-08DB-1060-96F1FE8D7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3321" y="1303911"/>
              <a:ext cx="1005840" cy="1005840"/>
            </a:xfrm>
            <a:prstGeom prst="rect">
              <a:avLst/>
            </a:prstGeom>
          </p:spPr>
        </p:pic>
        <p:pic>
          <p:nvPicPr>
            <p:cNvPr id="39" name="Graphic 38">
              <a:extLst>
                <a:ext uri="{FF2B5EF4-FFF2-40B4-BE49-F238E27FC236}">
                  <a16:creationId xmlns:a16="http://schemas.microsoft.com/office/drawing/2014/main" id="{89173ED9-67CB-85A8-B5D9-70B3C6FA242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35541" y="1540596"/>
              <a:ext cx="561400" cy="548640"/>
            </a:xfrm>
            <a:prstGeom prst="rect">
              <a:avLst/>
            </a:prstGeom>
          </p:spPr>
        </p:pic>
      </p:grpSp>
    </p:spTree>
    <p:extLst>
      <p:ext uri="{BB962C8B-B14F-4D97-AF65-F5344CB8AC3E}">
        <p14:creationId xmlns:p14="http://schemas.microsoft.com/office/powerpoint/2010/main" val="4288630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4FD6FA8-88D8-BB84-6EDF-A322251B1498}"/>
              </a:ext>
            </a:extLst>
          </p:cNvPr>
          <p:cNvSpPr txBox="1">
            <a:spLocks noChangeArrowheads="1"/>
          </p:cNvSpPr>
          <p:nvPr/>
        </p:nvSpPr>
        <p:spPr>
          <a:xfrm>
            <a:off x="432752" y="464286"/>
            <a:ext cx="8516949" cy="720255"/>
          </a:xfrm>
          <a:prstGeom prst="rect">
            <a:avLst/>
          </a:prstGeom>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solidFill>
                  <a:schemeClr val="accent4"/>
                </a:solidFill>
                <a:latin typeface="Arial Black" charset="0"/>
                <a:ea typeface="Arial Black" charset="0"/>
                <a:cs typeface="Arial Black" charset="0"/>
              </a:rPr>
              <a:t>WHAT CAN CIVIL SOCIETY ORGS &amp; COMMUNITY GROUPS DO? </a:t>
            </a:r>
          </a:p>
        </p:txBody>
      </p:sp>
      <p:sp>
        <p:nvSpPr>
          <p:cNvPr id="4" name="TextBox 3">
            <a:extLst>
              <a:ext uri="{FF2B5EF4-FFF2-40B4-BE49-F238E27FC236}">
                <a16:creationId xmlns:a16="http://schemas.microsoft.com/office/drawing/2014/main" id="{3BC3AE21-7397-5C29-5A37-AD9CFBE277C0}"/>
              </a:ext>
            </a:extLst>
          </p:cNvPr>
          <p:cNvSpPr txBox="1"/>
          <p:nvPr/>
        </p:nvSpPr>
        <p:spPr>
          <a:xfrm>
            <a:off x="1322791" y="1683543"/>
            <a:ext cx="4936389" cy="4616648"/>
          </a:xfrm>
          <a:prstGeom prst="rect">
            <a:avLst/>
          </a:prstGeom>
          <a:noFill/>
        </p:spPr>
        <p:txBody>
          <a:bodyPr wrap="square">
            <a:spAutoFit/>
          </a:bodyPr>
          <a:lstStyle/>
          <a:p>
            <a:pPr algn="l">
              <a:spcAft>
                <a:spcPts val="3600"/>
              </a:spcAft>
            </a:pPr>
            <a:r>
              <a:rPr lang="en-US" sz="1800" dirty="0">
                <a:latin typeface="Arial" panose="020B0604020202020204" pitchFamily="34" charset="0"/>
                <a:cs typeface="Arial" panose="020B0604020202020204" pitchFamily="34" charset="0"/>
              </a:rPr>
              <a:t>Push for 6-month regimens to be included in National Guidelines and Strategic Plans (NSPs) and program budgets.</a:t>
            </a:r>
          </a:p>
          <a:p>
            <a:pPr algn="l">
              <a:spcAft>
                <a:spcPts val="3600"/>
              </a:spcAft>
            </a:pPr>
            <a:r>
              <a:rPr lang="en-US" sz="1800" dirty="0">
                <a:latin typeface="Arial" panose="020B0604020202020204" pitchFamily="34" charset="0"/>
                <a:cs typeface="Arial" panose="020B0604020202020204" pitchFamily="34" charset="0"/>
              </a:rPr>
              <a:t>Advocate for more affordable </a:t>
            </a:r>
            <a:r>
              <a:rPr lang="en-US" sz="1800" dirty="0" err="1">
                <a:latin typeface="Arial" panose="020B0604020202020204" pitchFamily="34" charset="0"/>
                <a:cs typeface="Arial" panose="020B0604020202020204" pitchFamily="34" charset="0"/>
              </a:rPr>
              <a:t>bedaquiline</a:t>
            </a:r>
            <a:r>
              <a:rPr lang="en-US" sz="1800" dirty="0">
                <a:latin typeface="Arial" panose="020B0604020202020204" pitchFamily="34" charset="0"/>
                <a:cs typeface="Arial" panose="020B0604020202020204" pitchFamily="34" charset="0"/>
              </a:rPr>
              <a:t> and </a:t>
            </a:r>
            <a:r>
              <a:rPr lang="en-US" sz="1800" dirty="0" err="1">
                <a:latin typeface="Arial" panose="020B0604020202020204" pitchFamily="34" charset="0"/>
                <a:cs typeface="Arial" panose="020B0604020202020204" pitchFamily="34" charset="0"/>
              </a:rPr>
              <a:t>pretomanid</a:t>
            </a:r>
            <a:r>
              <a:rPr lang="en-US" sz="1800" dirty="0">
                <a:latin typeface="Arial" panose="020B0604020202020204" pitchFamily="34" charset="0"/>
                <a:cs typeface="Arial" panose="020B0604020202020204" pitchFamily="34" charset="0"/>
              </a:rPr>
              <a:t> – University of Liverpool researchers estimated with adequate volume and competition, the cost of a 6-month course of </a:t>
            </a:r>
            <a:r>
              <a:rPr lang="en-US" sz="1800" dirty="0" err="1">
                <a:latin typeface="Arial" panose="020B0604020202020204" pitchFamily="34" charset="0"/>
                <a:cs typeface="Arial" panose="020B0604020202020204" pitchFamily="34" charset="0"/>
              </a:rPr>
              <a:t>bedaquiline</a:t>
            </a:r>
            <a:r>
              <a:rPr lang="en-US" sz="1800" dirty="0">
                <a:latin typeface="Arial" panose="020B0604020202020204" pitchFamily="34" charset="0"/>
                <a:cs typeface="Arial" panose="020B0604020202020204" pitchFamily="34" charset="0"/>
              </a:rPr>
              <a:t> and </a:t>
            </a:r>
            <a:r>
              <a:rPr lang="en-US" sz="1800" dirty="0" err="1">
                <a:latin typeface="Arial" panose="020B0604020202020204" pitchFamily="34" charset="0"/>
                <a:cs typeface="Arial" panose="020B0604020202020204" pitchFamily="34" charset="0"/>
              </a:rPr>
              <a:t>pretomanid</a:t>
            </a:r>
            <a:r>
              <a:rPr lang="en-US" sz="1800" dirty="0">
                <a:latin typeface="Arial" panose="020B0604020202020204" pitchFamily="34" charset="0"/>
                <a:cs typeface="Arial" panose="020B0604020202020204" pitchFamily="34" charset="0"/>
              </a:rPr>
              <a:t> could come down to US$65–$205 &amp; US$100, respectively. </a:t>
            </a:r>
          </a:p>
          <a:p>
            <a:pPr algn="l">
              <a:spcAft>
                <a:spcPts val="3600"/>
              </a:spcAft>
            </a:pPr>
            <a:r>
              <a:rPr lang="en-US" sz="1800" dirty="0">
                <a:latin typeface="Arial" panose="020B0604020202020204" pitchFamily="34" charset="0"/>
                <a:cs typeface="Arial" panose="020B0604020202020204" pitchFamily="34" charset="0"/>
              </a:rPr>
              <a:t>Encourage acceleration of research necessary to determine the dose and safety of the 6-month regimens in children and pregnant people.</a:t>
            </a:r>
          </a:p>
        </p:txBody>
      </p:sp>
      <p:sp>
        <p:nvSpPr>
          <p:cNvPr id="7" name="TextBox 6">
            <a:extLst>
              <a:ext uri="{FF2B5EF4-FFF2-40B4-BE49-F238E27FC236}">
                <a16:creationId xmlns:a16="http://schemas.microsoft.com/office/drawing/2014/main" id="{EC16CD97-E9D1-BC62-7C78-D05CF804BB2F}"/>
              </a:ext>
            </a:extLst>
          </p:cNvPr>
          <p:cNvSpPr txBox="1"/>
          <p:nvPr/>
        </p:nvSpPr>
        <p:spPr>
          <a:xfrm>
            <a:off x="7593495" y="1679755"/>
            <a:ext cx="3995531" cy="4616648"/>
          </a:xfrm>
          <a:prstGeom prst="rect">
            <a:avLst/>
          </a:prstGeom>
          <a:noFill/>
        </p:spPr>
        <p:txBody>
          <a:bodyPr wrap="square">
            <a:spAutoFit/>
          </a:bodyPr>
          <a:lstStyle/>
          <a:p>
            <a:pPr algn="l">
              <a:spcAft>
                <a:spcPts val="3600"/>
              </a:spcAft>
            </a:pPr>
            <a:r>
              <a:rPr lang="en-US" sz="1800" dirty="0">
                <a:latin typeface="Arial" panose="020B0604020202020204" pitchFamily="34" charset="0"/>
                <a:cs typeface="Arial" panose="020B0604020202020204" pitchFamily="34" charset="0"/>
              </a:rPr>
              <a:t>Push for expanded access to rapid drug-susceptibility testing important for detecting resistance to the fluoroquinolones (e.g., moxifloxacin) and the development of rapid tests for </a:t>
            </a:r>
            <a:r>
              <a:rPr lang="en-US" sz="1800" dirty="0" err="1">
                <a:latin typeface="Arial" panose="020B0604020202020204" pitchFamily="34" charset="0"/>
                <a:cs typeface="Arial" panose="020B0604020202020204" pitchFamily="34" charset="0"/>
              </a:rPr>
              <a:t>bedaquiline</a:t>
            </a:r>
            <a:r>
              <a:rPr lang="en-US" sz="1800" dirty="0">
                <a:latin typeface="Arial" panose="020B0604020202020204" pitchFamily="34" charset="0"/>
                <a:cs typeface="Arial" panose="020B0604020202020204" pitchFamily="34" charset="0"/>
              </a:rPr>
              <a:t> and </a:t>
            </a:r>
            <a:r>
              <a:rPr lang="en-US" sz="1800" dirty="0" err="1">
                <a:latin typeface="Arial" panose="020B0604020202020204" pitchFamily="34" charset="0"/>
                <a:cs typeface="Arial" panose="020B0604020202020204" pitchFamily="34" charset="0"/>
              </a:rPr>
              <a:t>pretomanid</a:t>
            </a:r>
            <a:r>
              <a:rPr lang="en-US" sz="1800" dirty="0">
                <a:latin typeface="Arial" panose="020B0604020202020204" pitchFamily="34" charset="0"/>
                <a:cs typeface="Arial" panose="020B0604020202020204" pitchFamily="34" charset="0"/>
              </a:rPr>
              <a:t> resistance.</a:t>
            </a:r>
          </a:p>
          <a:p>
            <a:pPr algn="l">
              <a:spcAft>
                <a:spcPts val="3600"/>
              </a:spcAft>
            </a:pPr>
            <a:r>
              <a:rPr lang="en-US" sz="1800" dirty="0">
                <a:latin typeface="Arial" panose="020B0604020202020204" pitchFamily="34" charset="0"/>
                <a:cs typeface="Arial" panose="020B0604020202020204" pitchFamily="34" charset="0"/>
              </a:rPr>
              <a:t>Monitor 6-month regimens availability and implementation (e.g., via community led monitoring mechanisms). </a:t>
            </a:r>
          </a:p>
          <a:p>
            <a:pPr algn="l">
              <a:spcAft>
                <a:spcPts val="3600"/>
              </a:spcAft>
            </a:pPr>
            <a:r>
              <a:rPr lang="en-US" sz="1800" dirty="0">
                <a:latin typeface="Arial" panose="020B0604020202020204" pitchFamily="34" charset="0"/>
                <a:cs typeface="Arial" panose="020B0604020202020204" pitchFamily="34" charset="0"/>
              </a:rPr>
              <a:t>Create demand for 6-month regimens in communities. </a:t>
            </a:r>
          </a:p>
        </p:txBody>
      </p:sp>
      <p:grpSp>
        <p:nvGrpSpPr>
          <p:cNvPr id="22" name="Group 21">
            <a:extLst>
              <a:ext uri="{FF2B5EF4-FFF2-40B4-BE49-F238E27FC236}">
                <a16:creationId xmlns:a16="http://schemas.microsoft.com/office/drawing/2014/main" id="{0F096E7E-4342-7B84-812E-6E1410DFE779}"/>
              </a:ext>
            </a:extLst>
          </p:cNvPr>
          <p:cNvGrpSpPr/>
          <p:nvPr/>
        </p:nvGrpSpPr>
        <p:grpSpPr>
          <a:xfrm>
            <a:off x="514113" y="1679755"/>
            <a:ext cx="11263757" cy="4874757"/>
            <a:chOff x="514113" y="1679755"/>
            <a:chExt cx="11263757" cy="4874757"/>
          </a:xfrm>
        </p:grpSpPr>
        <p:cxnSp>
          <p:nvCxnSpPr>
            <p:cNvPr id="48" name="Straight Connector 47">
              <a:extLst>
                <a:ext uri="{FF2B5EF4-FFF2-40B4-BE49-F238E27FC236}">
                  <a16:creationId xmlns:a16="http://schemas.microsoft.com/office/drawing/2014/main" id="{9346E1AD-FBB1-4A1A-28EE-C0A5A7BBDA4B}"/>
                </a:ext>
              </a:extLst>
            </p:cNvPr>
            <p:cNvCxnSpPr>
              <a:cxnSpLocks/>
            </p:cNvCxnSpPr>
            <p:nvPr/>
          </p:nvCxnSpPr>
          <p:spPr>
            <a:xfrm>
              <a:off x="514113" y="2814062"/>
              <a:ext cx="59619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4E911BD-64D4-F612-C6ED-149A3D95754A}"/>
                </a:ext>
              </a:extLst>
            </p:cNvPr>
            <p:cNvCxnSpPr>
              <a:cxnSpLocks/>
            </p:cNvCxnSpPr>
            <p:nvPr/>
          </p:nvCxnSpPr>
          <p:spPr>
            <a:xfrm>
              <a:off x="514113" y="4893799"/>
              <a:ext cx="59619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F0B45A2-D120-D863-B5AE-3746046EAE6C}"/>
                </a:ext>
              </a:extLst>
            </p:cNvPr>
            <p:cNvCxnSpPr>
              <a:cxnSpLocks/>
            </p:cNvCxnSpPr>
            <p:nvPr/>
          </p:nvCxnSpPr>
          <p:spPr>
            <a:xfrm>
              <a:off x="6476097" y="5399704"/>
              <a:ext cx="53017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7408D59-9FF1-104E-C841-C82E6D21C93A}"/>
                </a:ext>
              </a:extLst>
            </p:cNvPr>
            <p:cNvCxnSpPr>
              <a:cxnSpLocks/>
            </p:cNvCxnSpPr>
            <p:nvPr/>
          </p:nvCxnSpPr>
          <p:spPr>
            <a:xfrm>
              <a:off x="6476097" y="1679755"/>
              <a:ext cx="0" cy="48747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02DA435-F022-306F-AC14-F3A397DF2B71}"/>
                </a:ext>
              </a:extLst>
            </p:cNvPr>
            <p:cNvGrpSpPr/>
            <p:nvPr/>
          </p:nvGrpSpPr>
          <p:grpSpPr>
            <a:xfrm>
              <a:off x="6430377" y="3203857"/>
              <a:ext cx="91440" cy="428560"/>
              <a:chOff x="5810509" y="4712822"/>
              <a:chExt cx="91440" cy="428560"/>
            </a:xfrm>
          </p:grpSpPr>
          <p:sp>
            <p:nvSpPr>
              <p:cNvPr id="3" name="Oval 2">
                <a:extLst>
                  <a:ext uri="{FF2B5EF4-FFF2-40B4-BE49-F238E27FC236}">
                    <a16:creationId xmlns:a16="http://schemas.microsoft.com/office/drawing/2014/main" id="{0C11C230-B15D-3898-69F8-0AB95DE765B6}"/>
                  </a:ext>
                </a:extLst>
              </p:cNvPr>
              <p:cNvSpPr/>
              <p:nvPr/>
            </p:nvSpPr>
            <p:spPr>
              <a:xfrm>
                <a:off x="5833370" y="4712822"/>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1D492FE-4E6C-803A-6A72-7C85BD85A22E}"/>
                  </a:ext>
                </a:extLst>
              </p:cNvPr>
              <p:cNvSpPr/>
              <p:nvPr/>
            </p:nvSpPr>
            <p:spPr>
              <a:xfrm>
                <a:off x="5830257" y="5095663"/>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718E37D-59A7-17AD-F655-9574FCC497F4}"/>
                  </a:ext>
                </a:extLst>
              </p:cNvPr>
              <p:cNvSpPr/>
              <p:nvPr/>
            </p:nvSpPr>
            <p:spPr>
              <a:xfrm>
                <a:off x="5810509" y="4874936"/>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5302DD58-D739-2119-5E0E-CC9E54F421E1}"/>
                </a:ext>
              </a:extLst>
            </p:cNvPr>
            <p:cNvGrpSpPr/>
            <p:nvPr/>
          </p:nvGrpSpPr>
          <p:grpSpPr>
            <a:xfrm rot="16200000">
              <a:off x="11425521" y="5185424"/>
              <a:ext cx="91440" cy="428560"/>
              <a:chOff x="5810509" y="4712822"/>
              <a:chExt cx="91440" cy="428560"/>
            </a:xfrm>
          </p:grpSpPr>
          <p:sp>
            <p:nvSpPr>
              <p:cNvPr id="9" name="Oval 8">
                <a:extLst>
                  <a:ext uri="{FF2B5EF4-FFF2-40B4-BE49-F238E27FC236}">
                    <a16:creationId xmlns:a16="http://schemas.microsoft.com/office/drawing/2014/main" id="{3986173D-D49F-16D3-4F97-9121E000776B}"/>
                  </a:ext>
                </a:extLst>
              </p:cNvPr>
              <p:cNvSpPr/>
              <p:nvPr/>
            </p:nvSpPr>
            <p:spPr>
              <a:xfrm>
                <a:off x="5833370" y="4712822"/>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DD77EF7-DFAD-7938-B44A-B728DEAAAE9E}"/>
                  </a:ext>
                </a:extLst>
              </p:cNvPr>
              <p:cNvSpPr/>
              <p:nvPr/>
            </p:nvSpPr>
            <p:spPr>
              <a:xfrm>
                <a:off x="5830257" y="5095663"/>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AF3A077-4584-529F-A9A4-41A2B21C1505}"/>
                  </a:ext>
                </a:extLst>
              </p:cNvPr>
              <p:cNvSpPr/>
              <p:nvPr/>
            </p:nvSpPr>
            <p:spPr>
              <a:xfrm>
                <a:off x="5810509" y="4874936"/>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9" name="Straight Connector 18">
              <a:extLst>
                <a:ext uri="{FF2B5EF4-FFF2-40B4-BE49-F238E27FC236}">
                  <a16:creationId xmlns:a16="http://schemas.microsoft.com/office/drawing/2014/main" id="{F70A4167-B87C-C376-7C51-48BB1EB1333D}"/>
                </a:ext>
              </a:extLst>
            </p:cNvPr>
            <p:cNvCxnSpPr>
              <a:cxnSpLocks/>
            </p:cNvCxnSpPr>
            <p:nvPr/>
          </p:nvCxnSpPr>
          <p:spPr>
            <a:xfrm>
              <a:off x="6476097" y="3907178"/>
              <a:ext cx="53017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C61A2B82-4251-09A4-342C-9BC1DE719D4F}"/>
              </a:ext>
            </a:extLst>
          </p:cNvPr>
          <p:cNvGrpSpPr/>
          <p:nvPr/>
        </p:nvGrpSpPr>
        <p:grpSpPr>
          <a:xfrm>
            <a:off x="484631" y="1701049"/>
            <a:ext cx="743114" cy="816317"/>
            <a:chOff x="484631" y="1701049"/>
            <a:chExt cx="743114" cy="816317"/>
          </a:xfrm>
        </p:grpSpPr>
        <p:sp>
          <p:nvSpPr>
            <p:cNvPr id="10" name="Oval 9">
              <a:extLst>
                <a:ext uri="{FF2B5EF4-FFF2-40B4-BE49-F238E27FC236}">
                  <a16:creationId xmlns:a16="http://schemas.microsoft.com/office/drawing/2014/main" id="{4D42E563-664F-46A1-9FAD-5DE32EE493E0}"/>
                </a:ext>
              </a:extLst>
            </p:cNvPr>
            <p:cNvSpPr/>
            <p:nvPr/>
          </p:nvSpPr>
          <p:spPr>
            <a:xfrm>
              <a:off x="507490" y="1701049"/>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C50077A0-2244-0120-47FF-A9C445FD8D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4631" y="1877286"/>
              <a:ext cx="595004" cy="640080"/>
            </a:xfrm>
            <a:prstGeom prst="rect">
              <a:avLst/>
            </a:prstGeom>
          </p:spPr>
        </p:pic>
      </p:grpSp>
      <p:grpSp>
        <p:nvGrpSpPr>
          <p:cNvPr id="15" name="Group 14">
            <a:extLst>
              <a:ext uri="{FF2B5EF4-FFF2-40B4-BE49-F238E27FC236}">
                <a16:creationId xmlns:a16="http://schemas.microsoft.com/office/drawing/2014/main" id="{0B57525A-7E47-D10E-F520-7D35E8233822}"/>
              </a:ext>
            </a:extLst>
          </p:cNvPr>
          <p:cNvGrpSpPr/>
          <p:nvPr/>
        </p:nvGrpSpPr>
        <p:grpSpPr>
          <a:xfrm>
            <a:off x="484606" y="3445787"/>
            <a:ext cx="749762" cy="742565"/>
            <a:chOff x="484606" y="3445787"/>
            <a:chExt cx="749762" cy="742565"/>
          </a:xfrm>
        </p:grpSpPr>
        <p:sp>
          <p:nvSpPr>
            <p:cNvPr id="37" name="Oval 36">
              <a:extLst>
                <a:ext uri="{FF2B5EF4-FFF2-40B4-BE49-F238E27FC236}">
                  <a16:creationId xmlns:a16="http://schemas.microsoft.com/office/drawing/2014/main" id="{CA1CE3F8-7E34-1FDF-D9B3-03714A6EE96A}"/>
                </a:ext>
              </a:extLst>
            </p:cNvPr>
            <p:cNvSpPr/>
            <p:nvPr/>
          </p:nvSpPr>
          <p:spPr>
            <a:xfrm>
              <a:off x="514113" y="3468097"/>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a:extLst>
                <a:ext uri="{FF2B5EF4-FFF2-40B4-BE49-F238E27FC236}">
                  <a16:creationId xmlns:a16="http://schemas.microsoft.com/office/drawing/2014/main" id="{6E0D5486-98DD-BC31-36E4-B32B27C90C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4606" y="3445787"/>
              <a:ext cx="699622" cy="640080"/>
            </a:xfrm>
            <a:prstGeom prst="rect">
              <a:avLst/>
            </a:prstGeom>
          </p:spPr>
        </p:pic>
      </p:grpSp>
      <p:grpSp>
        <p:nvGrpSpPr>
          <p:cNvPr id="16" name="Group 15">
            <a:extLst>
              <a:ext uri="{FF2B5EF4-FFF2-40B4-BE49-F238E27FC236}">
                <a16:creationId xmlns:a16="http://schemas.microsoft.com/office/drawing/2014/main" id="{C3059900-6373-0D34-7A1F-CDCAB8B71448}"/>
              </a:ext>
            </a:extLst>
          </p:cNvPr>
          <p:cNvGrpSpPr/>
          <p:nvPr/>
        </p:nvGrpSpPr>
        <p:grpSpPr>
          <a:xfrm>
            <a:off x="427499" y="5559157"/>
            <a:ext cx="811287" cy="720255"/>
            <a:chOff x="427499" y="5559157"/>
            <a:chExt cx="811287" cy="720255"/>
          </a:xfrm>
        </p:grpSpPr>
        <p:sp>
          <p:nvSpPr>
            <p:cNvPr id="40" name="Oval 39">
              <a:extLst>
                <a:ext uri="{FF2B5EF4-FFF2-40B4-BE49-F238E27FC236}">
                  <a16:creationId xmlns:a16="http://schemas.microsoft.com/office/drawing/2014/main" id="{FCF99533-FAA3-D18D-76D6-F5741BF898E6}"/>
                </a:ext>
              </a:extLst>
            </p:cNvPr>
            <p:cNvSpPr/>
            <p:nvPr/>
          </p:nvSpPr>
          <p:spPr>
            <a:xfrm>
              <a:off x="518531" y="5559157"/>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7BD39C5B-430C-8766-BCA8-5A6BDFE46AF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7499" y="5641728"/>
              <a:ext cx="723900" cy="523875"/>
            </a:xfrm>
            <a:prstGeom prst="rect">
              <a:avLst/>
            </a:prstGeom>
          </p:spPr>
        </p:pic>
      </p:grpSp>
      <p:sp>
        <p:nvSpPr>
          <p:cNvPr id="47" name="Oval 46">
            <a:extLst>
              <a:ext uri="{FF2B5EF4-FFF2-40B4-BE49-F238E27FC236}">
                <a16:creationId xmlns:a16="http://schemas.microsoft.com/office/drawing/2014/main" id="{0FE13D7F-5408-FE68-0867-02106E5FECA6}"/>
              </a:ext>
            </a:extLst>
          </p:cNvPr>
          <p:cNvSpPr/>
          <p:nvPr/>
        </p:nvSpPr>
        <p:spPr>
          <a:xfrm>
            <a:off x="6748283" y="1729613"/>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A89E3FF4-B5A0-174B-34C7-131248C040F2}"/>
              </a:ext>
            </a:extLst>
          </p:cNvPr>
          <p:cNvGrpSpPr/>
          <p:nvPr/>
        </p:nvGrpSpPr>
        <p:grpSpPr>
          <a:xfrm>
            <a:off x="6748282" y="4340208"/>
            <a:ext cx="720255" cy="720255"/>
            <a:chOff x="6748282" y="4340208"/>
            <a:chExt cx="720255" cy="720255"/>
          </a:xfrm>
        </p:grpSpPr>
        <p:sp>
          <p:nvSpPr>
            <p:cNvPr id="51" name="Oval 50">
              <a:extLst>
                <a:ext uri="{FF2B5EF4-FFF2-40B4-BE49-F238E27FC236}">
                  <a16:creationId xmlns:a16="http://schemas.microsoft.com/office/drawing/2014/main" id="{930422CB-C3AE-AC56-322F-6B1970DECD57}"/>
                </a:ext>
              </a:extLst>
            </p:cNvPr>
            <p:cNvSpPr/>
            <p:nvPr/>
          </p:nvSpPr>
          <p:spPr>
            <a:xfrm>
              <a:off x="6748282" y="4340208"/>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a:extLst>
                <a:ext uri="{FF2B5EF4-FFF2-40B4-BE49-F238E27FC236}">
                  <a16:creationId xmlns:a16="http://schemas.microsoft.com/office/drawing/2014/main" id="{675C5365-C5EF-652B-84AE-4C4B4FD45B1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16818" y="4357251"/>
              <a:ext cx="651718" cy="640080"/>
            </a:xfrm>
            <a:prstGeom prst="rect">
              <a:avLst/>
            </a:prstGeom>
          </p:spPr>
        </p:pic>
      </p:grpSp>
      <p:grpSp>
        <p:nvGrpSpPr>
          <p:cNvPr id="20" name="Group 19">
            <a:extLst>
              <a:ext uri="{FF2B5EF4-FFF2-40B4-BE49-F238E27FC236}">
                <a16:creationId xmlns:a16="http://schemas.microsoft.com/office/drawing/2014/main" id="{6E8AD070-095E-99AD-7735-6E2DBBCE3E89}"/>
              </a:ext>
            </a:extLst>
          </p:cNvPr>
          <p:cNvGrpSpPr/>
          <p:nvPr/>
        </p:nvGrpSpPr>
        <p:grpSpPr>
          <a:xfrm>
            <a:off x="6748281" y="5559156"/>
            <a:ext cx="766687" cy="720255"/>
            <a:chOff x="6748281" y="5559156"/>
            <a:chExt cx="766687" cy="720255"/>
          </a:xfrm>
        </p:grpSpPr>
        <p:sp>
          <p:nvSpPr>
            <p:cNvPr id="52" name="Oval 51">
              <a:extLst>
                <a:ext uri="{FF2B5EF4-FFF2-40B4-BE49-F238E27FC236}">
                  <a16:creationId xmlns:a16="http://schemas.microsoft.com/office/drawing/2014/main" id="{E2C3E426-4146-2965-0619-88BC285F942A}"/>
                </a:ext>
              </a:extLst>
            </p:cNvPr>
            <p:cNvSpPr/>
            <p:nvPr/>
          </p:nvSpPr>
          <p:spPr>
            <a:xfrm>
              <a:off x="6748281" y="5559156"/>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a:extLst>
                <a:ext uri="{FF2B5EF4-FFF2-40B4-BE49-F238E27FC236}">
                  <a16:creationId xmlns:a16="http://schemas.microsoft.com/office/drawing/2014/main" id="{B3770D8E-255E-CA65-3161-DBF12B72BD1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770385" y="5702610"/>
              <a:ext cx="744583" cy="548640"/>
            </a:xfrm>
            <a:prstGeom prst="rect">
              <a:avLst/>
            </a:prstGeom>
          </p:spPr>
        </p:pic>
      </p:grpSp>
      <p:pic>
        <p:nvPicPr>
          <p:cNvPr id="26" name="Graphic 25">
            <a:extLst>
              <a:ext uri="{FF2B5EF4-FFF2-40B4-BE49-F238E27FC236}">
                <a16:creationId xmlns:a16="http://schemas.microsoft.com/office/drawing/2014/main" id="{E7C18863-DF6B-CA88-9DAE-9B1A42F730D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887512" y="1818497"/>
            <a:ext cx="535798" cy="720253"/>
          </a:xfrm>
          <a:prstGeom prst="rect">
            <a:avLst/>
          </a:prstGeom>
        </p:spPr>
      </p:pic>
    </p:spTree>
    <p:extLst>
      <p:ext uri="{BB962C8B-B14F-4D97-AF65-F5344CB8AC3E}">
        <p14:creationId xmlns:p14="http://schemas.microsoft.com/office/powerpoint/2010/main" val="3683927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C80B27C-633F-9BA6-D53D-35AD9E00C869}"/>
              </a:ext>
            </a:extLst>
          </p:cNvPr>
          <p:cNvSpPr/>
          <p:nvPr/>
        </p:nvSpPr>
        <p:spPr>
          <a:xfrm>
            <a:off x="6314907" y="1032641"/>
            <a:ext cx="2253371" cy="423112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20000"/>
                  <a:lumOff val="80000"/>
                </a:schemeClr>
              </a:solidFill>
            </a:endParaRPr>
          </a:p>
        </p:txBody>
      </p:sp>
      <p:pic>
        <p:nvPicPr>
          <p:cNvPr id="9" name="Graphic 8">
            <a:extLst>
              <a:ext uri="{FF2B5EF4-FFF2-40B4-BE49-F238E27FC236}">
                <a16:creationId xmlns:a16="http://schemas.microsoft.com/office/drawing/2014/main" id="{5181EFE9-2C1C-52A7-A9D9-F1515C29EA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82510" y="1263808"/>
            <a:ext cx="1622951" cy="1607784"/>
          </a:xfrm>
          <a:prstGeom prst="rect">
            <a:avLst/>
          </a:prstGeom>
        </p:spPr>
      </p:pic>
      <p:pic>
        <p:nvPicPr>
          <p:cNvPr id="6" name="Graphic 5">
            <a:extLst>
              <a:ext uri="{FF2B5EF4-FFF2-40B4-BE49-F238E27FC236}">
                <a16:creationId xmlns:a16="http://schemas.microsoft.com/office/drawing/2014/main" id="{B9FD80D4-CBDB-DFE1-55D0-4656910457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11409" y="1263808"/>
            <a:ext cx="1280160" cy="1292410"/>
          </a:xfrm>
          <a:prstGeom prst="rect">
            <a:avLst/>
          </a:prstGeom>
        </p:spPr>
      </p:pic>
      <p:pic>
        <p:nvPicPr>
          <p:cNvPr id="31" name="Picture 30">
            <a:extLst>
              <a:ext uri="{FF2B5EF4-FFF2-40B4-BE49-F238E27FC236}">
                <a16:creationId xmlns:a16="http://schemas.microsoft.com/office/drawing/2014/main" id="{4603BDF1-BAB5-555A-CEC9-B25DA3B74E13}"/>
              </a:ext>
            </a:extLst>
          </p:cNvPr>
          <p:cNvPicPr>
            <a:picLocks noChangeAspect="1"/>
          </p:cNvPicPr>
          <p:nvPr/>
        </p:nvPicPr>
        <p:blipFill rotWithShape="1">
          <a:blip r:embed="rId7">
            <a:extLst>
              <a:ext uri="{28A0092B-C50C-407E-A947-70E740481C1C}">
                <a14:useLocalDpi xmlns:a14="http://schemas.microsoft.com/office/drawing/2010/main" val="0"/>
              </a:ext>
            </a:extLst>
          </a:blip>
          <a:srcRect l="16043"/>
          <a:stretch/>
        </p:blipFill>
        <p:spPr>
          <a:xfrm>
            <a:off x="0" y="5473336"/>
            <a:ext cx="8398328" cy="1147168"/>
          </a:xfrm>
          <a:prstGeom prst="rect">
            <a:avLst/>
          </a:prstGeom>
        </p:spPr>
      </p:pic>
      <p:sp>
        <p:nvSpPr>
          <p:cNvPr id="2" name="Rectangle 2">
            <a:extLst>
              <a:ext uri="{FF2B5EF4-FFF2-40B4-BE49-F238E27FC236}">
                <a16:creationId xmlns:a16="http://schemas.microsoft.com/office/drawing/2014/main" id="{FAE578DC-9C31-A733-0398-FE9E37C7D6A3}"/>
              </a:ext>
            </a:extLst>
          </p:cNvPr>
          <p:cNvSpPr txBox="1">
            <a:spLocks noChangeArrowheads="1"/>
          </p:cNvSpPr>
          <p:nvPr/>
        </p:nvSpPr>
        <p:spPr>
          <a:xfrm>
            <a:off x="432752" y="464286"/>
            <a:ext cx="8516949" cy="720255"/>
          </a:xfrm>
          <a:prstGeom prst="rect">
            <a:avLst/>
          </a:prstGeom>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WHAT DOES IT MEAN?</a:t>
            </a:r>
          </a:p>
        </p:txBody>
      </p:sp>
      <p:grpSp>
        <p:nvGrpSpPr>
          <p:cNvPr id="25" name="Group 24">
            <a:extLst>
              <a:ext uri="{FF2B5EF4-FFF2-40B4-BE49-F238E27FC236}">
                <a16:creationId xmlns:a16="http://schemas.microsoft.com/office/drawing/2014/main" id="{C90AA279-8CAE-2E9F-220F-39155B2E79CF}"/>
              </a:ext>
            </a:extLst>
          </p:cNvPr>
          <p:cNvGrpSpPr/>
          <p:nvPr/>
        </p:nvGrpSpPr>
        <p:grpSpPr>
          <a:xfrm>
            <a:off x="6888236" y="1462938"/>
            <a:ext cx="1080594" cy="1139800"/>
            <a:chOff x="6888236" y="1717377"/>
            <a:chExt cx="1080594" cy="1139800"/>
          </a:xfrm>
        </p:grpSpPr>
        <p:sp>
          <p:nvSpPr>
            <p:cNvPr id="19" name="TextBox 18">
              <a:extLst>
                <a:ext uri="{FF2B5EF4-FFF2-40B4-BE49-F238E27FC236}">
                  <a16:creationId xmlns:a16="http://schemas.microsoft.com/office/drawing/2014/main" id="{2CBD11A1-F2EF-BA5B-6B21-985F0D01FC99}"/>
                </a:ext>
              </a:extLst>
            </p:cNvPr>
            <p:cNvSpPr txBox="1"/>
            <p:nvPr/>
          </p:nvSpPr>
          <p:spPr>
            <a:xfrm>
              <a:off x="6888236" y="1717377"/>
              <a:ext cx="1057524" cy="1107996"/>
            </a:xfrm>
            <a:prstGeom prst="rect">
              <a:avLst/>
            </a:prstGeom>
            <a:noFill/>
          </p:spPr>
          <p:txBody>
            <a:bodyPr wrap="square" rtlCol="0">
              <a:spAutoFit/>
            </a:bodyPr>
            <a:lstStyle/>
            <a:p>
              <a:pPr algn="ctr"/>
              <a:r>
                <a:rPr lang="en-US" sz="6600" dirty="0">
                  <a:solidFill>
                    <a:schemeClr val="accent4"/>
                  </a:solidFill>
                  <a:latin typeface="+mj-lt"/>
                </a:rPr>
                <a:t>6</a:t>
              </a:r>
            </a:p>
          </p:txBody>
        </p:sp>
        <p:sp>
          <p:nvSpPr>
            <p:cNvPr id="20" name="TextBox 19">
              <a:extLst>
                <a:ext uri="{FF2B5EF4-FFF2-40B4-BE49-F238E27FC236}">
                  <a16:creationId xmlns:a16="http://schemas.microsoft.com/office/drawing/2014/main" id="{203E7AF3-8011-6A1D-3CDF-F69EF3136735}"/>
                </a:ext>
              </a:extLst>
            </p:cNvPr>
            <p:cNvSpPr txBox="1"/>
            <p:nvPr/>
          </p:nvSpPr>
          <p:spPr>
            <a:xfrm>
              <a:off x="6911306" y="1749181"/>
              <a:ext cx="1057524" cy="1107996"/>
            </a:xfrm>
            <a:prstGeom prst="rect">
              <a:avLst/>
            </a:prstGeom>
            <a:noFill/>
          </p:spPr>
          <p:txBody>
            <a:bodyPr wrap="square" rtlCol="0">
              <a:spAutoFit/>
            </a:bodyPr>
            <a:lstStyle/>
            <a:p>
              <a:pPr algn="ctr"/>
              <a:r>
                <a:rPr lang="en-US" sz="6600" dirty="0">
                  <a:ln>
                    <a:solidFill>
                      <a:schemeClr val="tx1"/>
                    </a:solidFill>
                  </a:ln>
                  <a:noFill/>
                  <a:latin typeface="+mj-lt"/>
                </a:rPr>
                <a:t>6</a:t>
              </a:r>
            </a:p>
          </p:txBody>
        </p:sp>
      </p:grpSp>
      <p:grpSp>
        <p:nvGrpSpPr>
          <p:cNvPr id="24" name="Group 23">
            <a:extLst>
              <a:ext uri="{FF2B5EF4-FFF2-40B4-BE49-F238E27FC236}">
                <a16:creationId xmlns:a16="http://schemas.microsoft.com/office/drawing/2014/main" id="{CF35CD9E-412B-71A0-87B3-290C0A79CF32}"/>
              </a:ext>
            </a:extLst>
          </p:cNvPr>
          <p:cNvGrpSpPr/>
          <p:nvPr/>
        </p:nvGrpSpPr>
        <p:grpSpPr>
          <a:xfrm>
            <a:off x="3856805" y="1526546"/>
            <a:ext cx="1080594" cy="739690"/>
            <a:chOff x="4021600" y="1780985"/>
            <a:chExt cx="1080594" cy="739690"/>
          </a:xfrm>
        </p:grpSpPr>
        <p:sp>
          <p:nvSpPr>
            <p:cNvPr id="17" name="TextBox 16">
              <a:extLst>
                <a:ext uri="{FF2B5EF4-FFF2-40B4-BE49-F238E27FC236}">
                  <a16:creationId xmlns:a16="http://schemas.microsoft.com/office/drawing/2014/main" id="{C0F21C90-F88C-CBA6-6C30-60EDCECCFE41}"/>
                </a:ext>
              </a:extLst>
            </p:cNvPr>
            <p:cNvSpPr txBox="1"/>
            <p:nvPr/>
          </p:nvSpPr>
          <p:spPr>
            <a:xfrm>
              <a:off x="4021600" y="1780985"/>
              <a:ext cx="1057524" cy="707886"/>
            </a:xfrm>
            <a:prstGeom prst="rect">
              <a:avLst/>
            </a:prstGeom>
            <a:noFill/>
          </p:spPr>
          <p:txBody>
            <a:bodyPr wrap="square" rtlCol="0">
              <a:spAutoFit/>
            </a:bodyPr>
            <a:lstStyle/>
            <a:p>
              <a:pPr algn="ctr"/>
              <a:r>
                <a:rPr lang="en-US" sz="4000" dirty="0">
                  <a:solidFill>
                    <a:schemeClr val="accent4"/>
                  </a:solidFill>
                  <a:latin typeface="+mj-lt"/>
                </a:rPr>
                <a:t>4</a:t>
              </a:r>
            </a:p>
          </p:txBody>
        </p:sp>
        <p:sp>
          <p:nvSpPr>
            <p:cNvPr id="18" name="TextBox 17">
              <a:extLst>
                <a:ext uri="{FF2B5EF4-FFF2-40B4-BE49-F238E27FC236}">
                  <a16:creationId xmlns:a16="http://schemas.microsoft.com/office/drawing/2014/main" id="{C01C3F92-0A7B-01EF-EA16-A6C8FD4F154B}"/>
                </a:ext>
              </a:extLst>
            </p:cNvPr>
            <p:cNvSpPr txBox="1"/>
            <p:nvPr/>
          </p:nvSpPr>
          <p:spPr>
            <a:xfrm>
              <a:off x="4044670" y="1812789"/>
              <a:ext cx="1057524" cy="707886"/>
            </a:xfrm>
            <a:prstGeom prst="rect">
              <a:avLst/>
            </a:prstGeom>
            <a:noFill/>
          </p:spPr>
          <p:txBody>
            <a:bodyPr wrap="square" rtlCol="0">
              <a:spAutoFit/>
            </a:bodyPr>
            <a:lstStyle/>
            <a:p>
              <a:pPr algn="ctr"/>
              <a:r>
                <a:rPr lang="en-US" sz="4000" dirty="0">
                  <a:ln>
                    <a:solidFill>
                      <a:schemeClr val="tx1"/>
                    </a:solidFill>
                  </a:ln>
                  <a:noFill/>
                  <a:latin typeface="+mj-lt"/>
                </a:rPr>
                <a:t>4</a:t>
              </a:r>
            </a:p>
          </p:txBody>
        </p:sp>
      </p:grpSp>
      <p:pic>
        <p:nvPicPr>
          <p:cNvPr id="4" name="Graphic 3">
            <a:extLst>
              <a:ext uri="{FF2B5EF4-FFF2-40B4-BE49-F238E27FC236}">
                <a16:creationId xmlns:a16="http://schemas.microsoft.com/office/drawing/2014/main" id="{1EF0F299-37E3-BE88-4303-901D3A7FF1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2390" y="1248640"/>
            <a:ext cx="1280160" cy="1268196"/>
          </a:xfrm>
          <a:prstGeom prst="rect">
            <a:avLst/>
          </a:prstGeom>
        </p:spPr>
      </p:pic>
      <p:pic>
        <p:nvPicPr>
          <p:cNvPr id="8" name="Graphic 7">
            <a:extLst>
              <a:ext uri="{FF2B5EF4-FFF2-40B4-BE49-F238E27FC236}">
                <a16:creationId xmlns:a16="http://schemas.microsoft.com/office/drawing/2014/main" id="{74E82D55-3C88-5197-C2A1-64718E3708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25341" y="1822290"/>
            <a:ext cx="1188720" cy="57428"/>
          </a:xfrm>
          <a:prstGeom prst="rect">
            <a:avLst/>
          </a:prstGeom>
        </p:spPr>
      </p:pic>
      <p:pic>
        <p:nvPicPr>
          <p:cNvPr id="10" name="Graphic 9">
            <a:extLst>
              <a:ext uri="{FF2B5EF4-FFF2-40B4-BE49-F238E27FC236}">
                <a16:creationId xmlns:a16="http://schemas.microsoft.com/office/drawing/2014/main" id="{AE22B029-7CD4-33B2-BA3E-0E15B36A14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91529" y="1248640"/>
            <a:ext cx="1280160" cy="1292410"/>
          </a:xfrm>
          <a:prstGeom prst="rect">
            <a:avLst/>
          </a:prstGeom>
        </p:spPr>
      </p:pic>
      <p:pic>
        <p:nvPicPr>
          <p:cNvPr id="12" name="Graphic 11">
            <a:extLst>
              <a:ext uri="{FF2B5EF4-FFF2-40B4-BE49-F238E27FC236}">
                <a16:creationId xmlns:a16="http://schemas.microsoft.com/office/drawing/2014/main" id="{C4E9F8DD-48A4-CE6E-A10A-FE8B79878D6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45116" y="2388158"/>
            <a:ext cx="1188720" cy="57428"/>
          </a:xfrm>
          <a:prstGeom prst="rect">
            <a:avLst/>
          </a:prstGeom>
        </p:spPr>
      </p:pic>
      <p:pic>
        <p:nvPicPr>
          <p:cNvPr id="13" name="Graphic 12">
            <a:extLst>
              <a:ext uri="{FF2B5EF4-FFF2-40B4-BE49-F238E27FC236}">
                <a16:creationId xmlns:a16="http://schemas.microsoft.com/office/drawing/2014/main" id="{5E031203-4F5F-7166-A865-7A0EAE5CDB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05461" y="1817823"/>
            <a:ext cx="1188720" cy="57428"/>
          </a:xfrm>
          <a:prstGeom prst="rect">
            <a:avLst/>
          </a:prstGeom>
        </p:spPr>
      </p:pic>
      <p:grpSp>
        <p:nvGrpSpPr>
          <p:cNvPr id="23" name="Group 22">
            <a:extLst>
              <a:ext uri="{FF2B5EF4-FFF2-40B4-BE49-F238E27FC236}">
                <a16:creationId xmlns:a16="http://schemas.microsoft.com/office/drawing/2014/main" id="{5934563B-78C9-AC48-3314-76EDD66015F0}"/>
              </a:ext>
            </a:extLst>
          </p:cNvPr>
          <p:cNvGrpSpPr/>
          <p:nvPr/>
        </p:nvGrpSpPr>
        <p:grpSpPr>
          <a:xfrm>
            <a:off x="961793" y="1494742"/>
            <a:ext cx="1080594" cy="739690"/>
            <a:chOff x="1089328" y="1749181"/>
            <a:chExt cx="1080594" cy="739690"/>
          </a:xfrm>
        </p:grpSpPr>
        <p:sp>
          <p:nvSpPr>
            <p:cNvPr id="15" name="TextBox 14">
              <a:extLst>
                <a:ext uri="{FF2B5EF4-FFF2-40B4-BE49-F238E27FC236}">
                  <a16:creationId xmlns:a16="http://schemas.microsoft.com/office/drawing/2014/main" id="{ABB1189F-5181-DC17-5A9D-6A5C4E6BEF99}"/>
                </a:ext>
              </a:extLst>
            </p:cNvPr>
            <p:cNvSpPr txBox="1"/>
            <p:nvPr/>
          </p:nvSpPr>
          <p:spPr>
            <a:xfrm>
              <a:off x="1089328" y="1749181"/>
              <a:ext cx="1057524" cy="707886"/>
            </a:xfrm>
            <a:prstGeom prst="rect">
              <a:avLst/>
            </a:prstGeom>
            <a:noFill/>
          </p:spPr>
          <p:txBody>
            <a:bodyPr wrap="square" rtlCol="0">
              <a:spAutoFit/>
            </a:bodyPr>
            <a:lstStyle/>
            <a:p>
              <a:pPr algn="ctr"/>
              <a:r>
                <a:rPr lang="en-US" sz="4000" dirty="0">
                  <a:solidFill>
                    <a:schemeClr val="accent4"/>
                  </a:solidFill>
                  <a:latin typeface="+mj-lt"/>
                </a:rPr>
                <a:t>1</a:t>
              </a:r>
            </a:p>
          </p:txBody>
        </p:sp>
        <p:sp>
          <p:nvSpPr>
            <p:cNvPr id="16" name="TextBox 15">
              <a:extLst>
                <a:ext uri="{FF2B5EF4-FFF2-40B4-BE49-F238E27FC236}">
                  <a16:creationId xmlns:a16="http://schemas.microsoft.com/office/drawing/2014/main" id="{B5F55185-35E9-2DBE-0536-09ECCA92B0A2}"/>
                </a:ext>
              </a:extLst>
            </p:cNvPr>
            <p:cNvSpPr txBox="1"/>
            <p:nvPr/>
          </p:nvSpPr>
          <p:spPr>
            <a:xfrm>
              <a:off x="1112398" y="1780985"/>
              <a:ext cx="1057524" cy="707886"/>
            </a:xfrm>
            <a:prstGeom prst="rect">
              <a:avLst/>
            </a:prstGeom>
            <a:noFill/>
          </p:spPr>
          <p:txBody>
            <a:bodyPr wrap="square" rtlCol="0">
              <a:spAutoFit/>
            </a:bodyPr>
            <a:lstStyle/>
            <a:p>
              <a:pPr algn="ctr"/>
              <a:r>
                <a:rPr lang="en-US" sz="4000" dirty="0">
                  <a:ln>
                    <a:solidFill>
                      <a:schemeClr val="tx1"/>
                    </a:solidFill>
                  </a:ln>
                  <a:noFill/>
                  <a:latin typeface="+mj-lt"/>
                </a:rPr>
                <a:t>1</a:t>
              </a:r>
            </a:p>
          </p:txBody>
        </p:sp>
      </p:grpSp>
      <p:grpSp>
        <p:nvGrpSpPr>
          <p:cNvPr id="26" name="Group 25">
            <a:extLst>
              <a:ext uri="{FF2B5EF4-FFF2-40B4-BE49-F238E27FC236}">
                <a16:creationId xmlns:a16="http://schemas.microsoft.com/office/drawing/2014/main" id="{3EF97A48-CD1F-B48D-A7E2-0C5F4C0DF267}"/>
              </a:ext>
            </a:extLst>
          </p:cNvPr>
          <p:cNvGrpSpPr/>
          <p:nvPr/>
        </p:nvGrpSpPr>
        <p:grpSpPr>
          <a:xfrm>
            <a:off x="9666659" y="1642661"/>
            <a:ext cx="1070434" cy="534704"/>
            <a:chOff x="9807351" y="2071652"/>
            <a:chExt cx="1070434" cy="534704"/>
          </a:xfrm>
        </p:grpSpPr>
        <p:sp>
          <p:nvSpPr>
            <p:cNvPr id="21" name="TextBox 20">
              <a:extLst>
                <a:ext uri="{FF2B5EF4-FFF2-40B4-BE49-F238E27FC236}">
                  <a16:creationId xmlns:a16="http://schemas.microsoft.com/office/drawing/2014/main" id="{98B3180A-8401-B0F0-256F-61256B61944B}"/>
                </a:ext>
              </a:extLst>
            </p:cNvPr>
            <p:cNvSpPr txBox="1"/>
            <p:nvPr/>
          </p:nvSpPr>
          <p:spPr>
            <a:xfrm>
              <a:off x="9807351" y="2071652"/>
              <a:ext cx="1057524" cy="523220"/>
            </a:xfrm>
            <a:prstGeom prst="rect">
              <a:avLst/>
            </a:prstGeom>
            <a:noFill/>
          </p:spPr>
          <p:txBody>
            <a:bodyPr wrap="square" rtlCol="0">
              <a:spAutoFit/>
            </a:bodyPr>
            <a:lstStyle/>
            <a:p>
              <a:pPr algn="ctr"/>
              <a:r>
                <a:rPr lang="en-US" sz="2800" dirty="0">
                  <a:solidFill>
                    <a:schemeClr val="accent4"/>
                  </a:solidFill>
                  <a:latin typeface="+mj-lt"/>
                </a:rPr>
                <a:t>x24</a:t>
              </a:r>
            </a:p>
          </p:txBody>
        </p:sp>
        <p:sp>
          <p:nvSpPr>
            <p:cNvPr id="22" name="TextBox 21">
              <a:extLst>
                <a:ext uri="{FF2B5EF4-FFF2-40B4-BE49-F238E27FC236}">
                  <a16:creationId xmlns:a16="http://schemas.microsoft.com/office/drawing/2014/main" id="{CCBDB35F-9FF1-1EE9-669F-EC0A8B1950B0}"/>
                </a:ext>
              </a:extLst>
            </p:cNvPr>
            <p:cNvSpPr txBox="1"/>
            <p:nvPr/>
          </p:nvSpPr>
          <p:spPr>
            <a:xfrm>
              <a:off x="9820261" y="2083136"/>
              <a:ext cx="1057524" cy="523220"/>
            </a:xfrm>
            <a:prstGeom prst="rect">
              <a:avLst/>
            </a:prstGeom>
            <a:noFill/>
          </p:spPr>
          <p:txBody>
            <a:bodyPr wrap="square" rtlCol="0">
              <a:spAutoFit/>
            </a:bodyPr>
            <a:lstStyle/>
            <a:p>
              <a:pPr algn="ctr"/>
              <a:r>
                <a:rPr lang="en-US" sz="2800" dirty="0">
                  <a:ln>
                    <a:solidFill>
                      <a:schemeClr val="tx1"/>
                    </a:solidFill>
                  </a:ln>
                  <a:noFill/>
                  <a:latin typeface="+mj-lt"/>
                </a:rPr>
                <a:t>x24</a:t>
              </a:r>
            </a:p>
          </p:txBody>
        </p:sp>
      </p:grpSp>
      <p:sp>
        <p:nvSpPr>
          <p:cNvPr id="28" name="Rectangle 2">
            <a:extLst>
              <a:ext uri="{FF2B5EF4-FFF2-40B4-BE49-F238E27FC236}">
                <a16:creationId xmlns:a16="http://schemas.microsoft.com/office/drawing/2014/main" id="{B84042AE-423E-EEF7-8A9F-4433A6E92D28}"/>
              </a:ext>
            </a:extLst>
          </p:cNvPr>
          <p:cNvSpPr txBox="1">
            <a:spLocks noChangeArrowheads="1"/>
          </p:cNvSpPr>
          <p:nvPr/>
        </p:nvSpPr>
        <p:spPr>
          <a:xfrm>
            <a:off x="538198" y="2984647"/>
            <a:ext cx="1950854" cy="720255"/>
          </a:xfrm>
          <a:prstGeom prst="rect">
            <a:avLst/>
          </a:prstGeom>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ea typeface="+mn-ea"/>
                <a:cs typeface="Arial" panose="020B0604020202020204" pitchFamily="34" charset="0"/>
              </a:rPr>
              <a:t>one-month or once weekly treatment regimens for </a:t>
            </a:r>
            <a:r>
              <a:rPr kumimoji="0" lang="en-US" sz="1200" b="1" i="0" u="sng" strike="noStrike" kern="1200" cap="none" spc="0" normalizeH="0" baseline="0" noProof="0" dirty="0">
                <a:ln>
                  <a:noFill/>
                </a:ln>
                <a:solidFill>
                  <a:prstClr val="black"/>
                </a:solidFill>
                <a:effectLst/>
                <a:uLnTx/>
                <a:uFillTx/>
                <a:ea typeface="+mn-ea"/>
                <a:cs typeface="Arial" panose="020B0604020202020204" pitchFamily="34" charset="0"/>
              </a:rPr>
              <a:t>TB prevention</a:t>
            </a:r>
            <a:r>
              <a:rPr kumimoji="0" lang="en-US" sz="1200" b="1" i="0" u="none" strike="noStrike" kern="1200" cap="none" spc="0" normalizeH="0" baseline="0" noProof="0" dirty="0">
                <a:ln>
                  <a:noFill/>
                </a:ln>
                <a:solidFill>
                  <a:prstClr val="black"/>
                </a:solidFill>
                <a:effectLst/>
                <a:uLnTx/>
                <a:uFillTx/>
                <a:ea typeface="+mn-ea"/>
                <a:cs typeface="Arial" panose="020B0604020202020204" pitchFamily="34" charset="0"/>
              </a:rPr>
              <a:t>. </a:t>
            </a:r>
            <a:endParaRPr lang="en-US" sz="1200" b="1" dirty="0">
              <a:solidFill>
                <a:prstClr val="black"/>
              </a:solidFill>
              <a:ea typeface="+mn-ea"/>
              <a:cs typeface="Arial" panose="020B0604020202020204" pitchFamily="34" charset="0"/>
            </a:endParaRPr>
          </a:p>
        </p:txBody>
      </p:sp>
      <p:sp>
        <p:nvSpPr>
          <p:cNvPr id="29" name="Rectangle 2">
            <a:extLst>
              <a:ext uri="{FF2B5EF4-FFF2-40B4-BE49-F238E27FC236}">
                <a16:creationId xmlns:a16="http://schemas.microsoft.com/office/drawing/2014/main" id="{9B16FA46-D82C-B443-9D12-82A2CF6A40F2}"/>
              </a:ext>
            </a:extLst>
          </p:cNvPr>
          <p:cNvSpPr txBox="1">
            <a:spLocks noChangeArrowheads="1"/>
          </p:cNvSpPr>
          <p:nvPr/>
        </p:nvSpPr>
        <p:spPr>
          <a:xfrm>
            <a:off x="3281951" y="2984647"/>
            <a:ext cx="2253371" cy="720255"/>
          </a:xfrm>
          <a:prstGeom prst="rect">
            <a:avLst/>
          </a:prstGeom>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ea typeface="+mn-ea"/>
                <a:cs typeface="Arial" panose="020B0604020202020204" pitchFamily="34" charset="0"/>
              </a:rPr>
              <a:t>four-month treatment regimens for drug-sensitive TB.  </a:t>
            </a:r>
            <a:endParaRPr lang="en-US" sz="1200" b="1" dirty="0">
              <a:solidFill>
                <a:prstClr val="black"/>
              </a:solidFill>
              <a:ea typeface="+mn-ea"/>
              <a:cs typeface="Arial" panose="020B0604020202020204" pitchFamily="34" charset="0"/>
            </a:endParaRPr>
          </a:p>
        </p:txBody>
      </p:sp>
      <p:sp>
        <p:nvSpPr>
          <p:cNvPr id="30" name="Rectangle 2">
            <a:extLst>
              <a:ext uri="{FF2B5EF4-FFF2-40B4-BE49-F238E27FC236}">
                <a16:creationId xmlns:a16="http://schemas.microsoft.com/office/drawing/2014/main" id="{C6EE183F-A025-52E2-5FD2-760FDC400562}"/>
              </a:ext>
            </a:extLst>
          </p:cNvPr>
          <p:cNvSpPr txBox="1">
            <a:spLocks noChangeArrowheads="1"/>
          </p:cNvSpPr>
          <p:nvPr/>
        </p:nvSpPr>
        <p:spPr>
          <a:xfrm>
            <a:off x="6313382" y="2984647"/>
            <a:ext cx="2253371" cy="720255"/>
          </a:xfrm>
          <a:prstGeom prst="rect">
            <a:avLst/>
          </a:prstGeom>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ea typeface="+mn-ea"/>
                <a:cs typeface="Arial" panose="020B0604020202020204" pitchFamily="34" charset="0"/>
              </a:rPr>
              <a:t>six-month treatment regimens for </a:t>
            </a:r>
            <a:br>
              <a:rPr kumimoji="0" lang="en-US" sz="1600" b="1" i="0" u="none" strike="noStrike" kern="1200" cap="none" spc="0" normalizeH="0" baseline="0" noProof="0" dirty="0">
                <a:ln>
                  <a:noFill/>
                </a:ln>
                <a:solidFill>
                  <a:prstClr val="black"/>
                </a:solidFill>
                <a:effectLst/>
                <a:uLnTx/>
                <a:uFillTx/>
                <a:ea typeface="+mn-ea"/>
                <a:cs typeface="Arial" panose="020B0604020202020204" pitchFamily="34" charset="0"/>
              </a:rPr>
            </a:br>
            <a:r>
              <a:rPr kumimoji="0" lang="en-US" sz="1600" b="1" i="0" u="none" strike="noStrike" kern="1200" cap="none" spc="0" normalizeH="0" baseline="0" noProof="0" dirty="0">
                <a:ln>
                  <a:noFill/>
                </a:ln>
                <a:solidFill>
                  <a:prstClr val="black"/>
                </a:solidFill>
                <a:effectLst/>
                <a:uLnTx/>
                <a:uFillTx/>
                <a:ea typeface="+mn-ea"/>
                <a:cs typeface="Arial" panose="020B0604020202020204" pitchFamily="34" charset="0"/>
              </a:rPr>
              <a:t>drug-resistant TB.  </a:t>
            </a:r>
            <a:endParaRPr lang="en-US" sz="1600" b="1" dirty="0">
              <a:solidFill>
                <a:prstClr val="black"/>
              </a:solidFill>
              <a:ea typeface="+mn-ea"/>
              <a:cs typeface="Arial" panose="020B0604020202020204" pitchFamily="34" charset="0"/>
            </a:endParaRPr>
          </a:p>
        </p:txBody>
      </p:sp>
      <p:sp>
        <p:nvSpPr>
          <p:cNvPr id="32" name="Rectangle 2">
            <a:extLst>
              <a:ext uri="{FF2B5EF4-FFF2-40B4-BE49-F238E27FC236}">
                <a16:creationId xmlns:a16="http://schemas.microsoft.com/office/drawing/2014/main" id="{800740CF-BE0E-D28D-596C-08A7DBA747A8}"/>
              </a:ext>
            </a:extLst>
          </p:cNvPr>
          <p:cNvSpPr txBox="1">
            <a:spLocks noChangeArrowheads="1"/>
          </p:cNvSpPr>
          <p:nvPr/>
        </p:nvSpPr>
        <p:spPr>
          <a:xfrm>
            <a:off x="9081645" y="2984647"/>
            <a:ext cx="2253371" cy="720255"/>
          </a:xfrm>
          <a:prstGeom prst="rect">
            <a:avLst/>
          </a:prstGeom>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ea typeface="+mn-ea"/>
                <a:cs typeface="Arial" panose="020B0604020202020204" pitchFamily="34" charset="0"/>
              </a:rPr>
              <a:t>by the end </a:t>
            </a:r>
            <a:br>
              <a:rPr kumimoji="0" lang="en-US" sz="1200" b="1" i="0" u="none" strike="noStrike" kern="1200" cap="none" spc="0" normalizeH="0" baseline="0" noProof="0" dirty="0">
                <a:ln>
                  <a:noFill/>
                </a:ln>
                <a:solidFill>
                  <a:prstClr val="black"/>
                </a:solidFill>
                <a:effectLst/>
                <a:uLnTx/>
                <a:uFillTx/>
                <a:ea typeface="+mn-ea"/>
                <a:cs typeface="Arial" panose="020B0604020202020204" pitchFamily="34" charset="0"/>
              </a:rPr>
            </a:br>
            <a:r>
              <a:rPr kumimoji="0" lang="en-US" sz="1200" b="1" i="0" u="none" strike="noStrike" kern="1200" cap="none" spc="0" normalizeH="0" baseline="0" noProof="0" dirty="0">
                <a:ln>
                  <a:noFill/>
                </a:ln>
                <a:solidFill>
                  <a:prstClr val="black"/>
                </a:solidFill>
                <a:effectLst/>
                <a:uLnTx/>
                <a:uFillTx/>
                <a:ea typeface="+mn-ea"/>
                <a:cs typeface="Arial" panose="020B0604020202020204" pitchFamily="34" charset="0"/>
              </a:rPr>
              <a:t>of 2024. </a:t>
            </a:r>
            <a:endParaRPr lang="en-US" sz="1200" b="1" dirty="0">
              <a:solidFill>
                <a:prstClr val="black"/>
              </a:solidFill>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Arial" panose="020B0604020202020204" pitchFamily="34" charset="0"/>
              </a:rPr>
              <a:t>A deadline for having in place the “staff, stuff, space, systems, and support” needed for shorter TB regimens to be made accessible to everyone, everywhere as a human right.</a:t>
            </a:r>
          </a:p>
        </p:txBody>
      </p:sp>
      <p:sp>
        <p:nvSpPr>
          <p:cNvPr id="37" name="Rectangle 2">
            <a:extLst>
              <a:ext uri="{FF2B5EF4-FFF2-40B4-BE49-F238E27FC236}">
                <a16:creationId xmlns:a16="http://schemas.microsoft.com/office/drawing/2014/main" id="{1F761CB8-1D4E-DE6D-E5AC-DAB4ECB622EA}"/>
              </a:ext>
            </a:extLst>
          </p:cNvPr>
          <p:cNvSpPr txBox="1">
            <a:spLocks noChangeArrowheads="1"/>
          </p:cNvSpPr>
          <p:nvPr/>
        </p:nvSpPr>
        <p:spPr>
          <a:xfrm>
            <a:off x="324428" y="5618736"/>
            <a:ext cx="7394344" cy="1062199"/>
          </a:xfrm>
          <a:prstGeom prst="rect">
            <a:avLst/>
          </a:prstGeom>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u="none" strike="noStrike" kern="1200" cap="none" spc="0" normalizeH="0" baseline="0" noProof="0" dirty="0">
                <a:ln>
                  <a:noFill/>
                </a:ln>
                <a:solidFill>
                  <a:schemeClr val="bg1"/>
                </a:solidFill>
                <a:effectLst/>
                <a:uLnTx/>
                <a:uFillTx/>
                <a:ea typeface="+mn-ea"/>
                <a:cs typeface="Arial" panose="020B0604020202020204" pitchFamily="34" charset="0"/>
              </a:rPr>
              <a:t>The short-course regimens under the “6” include:</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1" u="none" strike="noStrike" kern="1200" cap="none" spc="0" normalizeH="0" baseline="0" noProof="0" dirty="0">
                <a:ln>
                  <a:noFill/>
                </a:ln>
                <a:solidFill>
                  <a:schemeClr val="bg1"/>
                </a:solidFill>
                <a:effectLst/>
                <a:uLnTx/>
                <a:uFillTx/>
                <a:ea typeface="+mn-ea"/>
                <a:cs typeface="Arial" panose="020B0604020202020204" pitchFamily="34" charset="0"/>
              </a:rPr>
              <a:t>6BPaLM: </a:t>
            </a:r>
            <a:r>
              <a:rPr kumimoji="0" lang="en-US" sz="1600" i="1" u="none" strike="noStrike" kern="1200" cap="none" spc="0" normalizeH="0" baseline="0" noProof="0" dirty="0">
                <a:ln>
                  <a:noFill/>
                </a:ln>
                <a:solidFill>
                  <a:schemeClr val="bg1"/>
                </a:solidFill>
                <a:effectLst/>
                <a:uLnTx/>
                <a:uFillTx/>
                <a:latin typeface="+mn-lt"/>
                <a:ea typeface="+mn-ea"/>
                <a:cs typeface="Arial" panose="020B0604020202020204" pitchFamily="34" charset="0"/>
              </a:rPr>
              <a:t>six-months of </a:t>
            </a:r>
            <a:r>
              <a:rPr kumimoji="0" lang="en-US" sz="1600" i="1" u="none" strike="noStrike" kern="1200" cap="none" spc="0" normalizeH="0" baseline="0" noProof="0" dirty="0" err="1">
                <a:ln>
                  <a:noFill/>
                </a:ln>
                <a:solidFill>
                  <a:schemeClr val="bg1"/>
                </a:solidFill>
                <a:effectLst/>
                <a:uLnTx/>
                <a:uFillTx/>
                <a:latin typeface="+mn-lt"/>
                <a:ea typeface="+mn-ea"/>
                <a:cs typeface="Arial" panose="020B0604020202020204" pitchFamily="34" charset="0"/>
              </a:rPr>
              <a:t>bedaquiline</a:t>
            </a:r>
            <a:r>
              <a:rPr kumimoji="0" lang="en-US" sz="1600" i="1" u="none" strike="noStrike" kern="1200" cap="none" spc="0" normalizeH="0" baseline="0" noProof="0" dirty="0">
                <a:ln>
                  <a:noFill/>
                </a:ln>
                <a:solidFill>
                  <a:schemeClr val="bg1"/>
                </a:solidFill>
                <a:effectLst/>
                <a:uLnTx/>
                <a:uFillTx/>
                <a:latin typeface="+mn-lt"/>
                <a:ea typeface="+mn-ea"/>
                <a:cs typeface="Arial" panose="020B0604020202020204" pitchFamily="34" charset="0"/>
              </a:rPr>
              <a:t>, </a:t>
            </a:r>
            <a:r>
              <a:rPr kumimoji="0" lang="en-US" sz="1600" i="1" u="none" strike="noStrike" kern="1200" cap="none" spc="0" normalizeH="0" baseline="0" noProof="0" dirty="0" err="1">
                <a:ln>
                  <a:noFill/>
                </a:ln>
                <a:solidFill>
                  <a:schemeClr val="bg1"/>
                </a:solidFill>
                <a:effectLst/>
                <a:uLnTx/>
                <a:uFillTx/>
                <a:latin typeface="+mn-lt"/>
                <a:ea typeface="+mn-ea"/>
                <a:cs typeface="Arial" panose="020B0604020202020204" pitchFamily="34" charset="0"/>
              </a:rPr>
              <a:t>pretomanid</a:t>
            </a:r>
            <a:r>
              <a:rPr kumimoji="0" lang="en-US" sz="1600" i="1" u="none" strike="noStrike" kern="1200" cap="none" spc="0" normalizeH="0" baseline="0" noProof="0" dirty="0">
                <a:ln>
                  <a:noFill/>
                </a:ln>
                <a:solidFill>
                  <a:schemeClr val="bg1"/>
                </a:solidFill>
                <a:effectLst/>
                <a:uLnTx/>
                <a:uFillTx/>
                <a:latin typeface="+mn-lt"/>
                <a:ea typeface="+mn-ea"/>
                <a:cs typeface="Arial" panose="020B0604020202020204" pitchFamily="34" charset="0"/>
              </a:rPr>
              <a:t>, linezolid, moxifloxacin</a:t>
            </a:r>
            <a:endParaRPr kumimoji="0" lang="en-US" sz="1600" b="1" i="1"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1" u="none" strike="noStrike" kern="1200" cap="none" spc="0" normalizeH="0" baseline="0" noProof="0" dirty="0">
                <a:ln>
                  <a:noFill/>
                </a:ln>
                <a:solidFill>
                  <a:schemeClr val="bg1"/>
                </a:solidFill>
                <a:effectLst/>
                <a:uLnTx/>
                <a:uFillTx/>
                <a:ea typeface="+mn-ea"/>
                <a:cs typeface="Arial" panose="020B0604020202020204" pitchFamily="34" charset="0"/>
              </a:rPr>
              <a:t>6BPaL: </a:t>
            </a:r>
            <a:r>
              <a:rPr kumimoji="0" lang="en-US" sz="1600" i="1" u="none" strike="noStrike" kern="1200" cap="none" spc="0" normalizeH="0" baseline="0" noProof="0" dirty="0">
                <a:ln>
                  <a:noFill/>
                </a:ln>
                <a:solidFill>
                  <a:schemeClr val="bg1"/>
                </a:solidFill>
                <a:effectLst/>
                <a:uLnTx/>
                <a:uFillTx/>
                <a:latin typeface="+mn-lt"/>
                <a:ea typeface="+mn-ea"/>
                <a:cs typeface="Arial" panose="020B0604020202020204" pitchFamily="34" charset="0"/>
              </a:rPr>
              <a:t>six-months of </a:t>
            </a:r>
            <a:r>
              <a:rPr kumimoji="0" lang="en-US" sz="1600" i="1" u="none" strike="noStrike" kern="1200" cap="none" spc="0" normalizeH="0" baseline="0" noProof="0" dirty="0" err="1">
                <a:ln>
                  <a:noFill/>
                </a:ln>
                <a:solidFill>
                  <a:schemeClr val="bg1"/>
                </a:solidFill>
                <a:effectLst/>
                <a:uLnTx/>
                <a:uFillTx/>
                <a:latin typeface="+mn-lt"/>
                <a:ea typeface="+mn-ea"/>
                <a:cs typeface="Arial" panose="020B0604020202020204" pitchFamily="34" charset="0"/>
              </a:rPr>
              <a:t>bedaquiline</a:t>
            </a:r>
            <a:r>
              <a:rPr lang="en-US" sz="1600" i="1" dirty="0">
                <a:solidFill>
                  <a:schemeClr val="bg1"/>
                </a:solidFill>
                <a:latin typeface="+mn-lt"/>
                <a:ea typeface="+mn-ea"/>
                <a:cs typeface="Arial" panose="020B0604020202020204" pitchFamily="34" charset="0"/>
              </a:rPr>
              <a:t>, </a:t>
            </a:r>
            <a:r>
              <a:rPr lang="en-US" sz="1600" i="1" dirty="0" err="1">
                <a:solidFill>
                  <a:schemeClr val="bg1"/>
                </a:solidFill>
                <a:latin typeface="+mn-lt"/>
                <a:ea typeface="+mn-ea"/>
                <a:cs typeface="Arial" panose="020B0604020202020204" pitchFamily="34" charset="0"/>
              </a:rPr>
              <a:t>pretomanid</a:t>
            </a:r>
            <a:r>
              <a:rPr lang="en-US" sz="1600" i="1" dirty="0">
                <a:solidFill>
                  <a:schemeClr val="bg1"/>
                </a:solidFill>
                <a:latin typeface="+mn-lt"/>
                <a:ea typeface="+mn-ea"/>
                <a:cs typeface="Arial" panose="020B0604020202020204" pitchFamily="34" charset="0"/>
              </a:rPr>
              <a:t>, linezolid</a:t>
            </a:r>
            <a:endParaRPr kumimoji="0" lang="en-US" sz="1600" b="1" i="1"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p:txBody>
      </p:sp>
      <p:pic>
        <p:nvPicPr>
          <p:cNvPr id="7" name="Graphic 6">
            <a:extLst>
              <a:ext uri="{FF2B5EF4-FFF2-40B4-BE49-F238E27FC236}">
                <a16:creationId xmlns:a16="http://schemas.microsoft.com/office/drawing/2014/main" id="{83F70C11-33E3-99EF-B899-BF678E86583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460209" y="5788998"/>
            <a:ext cx="822960" cy="721673"/>
          </a:xfrm>
          <a:prstGeom prst="rect">
            <a:avLst/>
          </a:prstGeom>
        </p:spPr>
      </p:pic>
    </p:spTree>
    <p:extLst>
      <p:ext uri="{BB962C8B-B14F-4D97-AF65-F5344CB8AC3E}">
        <p14:creationId xmlns:p14="http://schemas.microsoft.com/office/powerpoint/2010/main" val="3009235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 circle&#10;&#10;Description automatically generated">
            <a:extLst>
              <a:ext uri="{FF2B5EF4-FFF2-40B4-BE49-F238E27FC236}">
                <a16:creationId xmlns:a16="http://schemas.microsoft.com/office/drawing/2014/main" id="{D273A18D-5C26-F306-225E-608558A45795}"/>
              </a:ext>
            </a:extLst>
          </p:cNvPr>
          <p:cNvPicPr>
            <a:picLocks noChangeAspect="1"/>
          </p:cNvPicPr>
          <p:nvPr/>
        </p:nvPicPr>
        <p:blipFill rotWithShape="1">
          <a:blip r:embed="rId2">
            <a:extLst>
              <a:ext uri="{28A0092B-C50C-407E-A947-70E740481C1C}">
                <a14:useLocalDpi xmlns:a14="http://schemas.microsoft.com/office/drawing/2010/main" val="0"/>
              </a:ext>
            </a:extLst>
          </a:blip>
          <a:srcRect r="8012" b="5219"/>
          <a:stretch/>
        </p:blipFill>
        <p:spPr>
          <a:xfrm>
            <a:off x="8287045" y="2834500"/>
            <a:ext cx="3904955" cy="4023500"/>
          </a:xfrm>
          <a:prstGeom prst="rect">
            <a:avLst/>
          </a:prstGeom>
        </p:spPr>
      </p:pic>
      <p:sp>
        <p:nvSpPr>
          <p:cNvPr id="2" name="Rectangle 2">
            <a:extLst>
              <a:ext uri="{FF2B5EF4-FFF2-40B4-BE49-F238E27FC236}">
                <a16:creationId xmlns:a16="http://schemas.microsoft.com/office/drawing/2014/main" id="{4929F95E-82E3-CF34-34C2-D32B951BC899}"/>
              </a:ext>
            </a:extLst>
          </p:cNvPr>
          <p:cNvSpPr txBox="1">
            <a:spLocks noChangeArrowheads="1"/>
          </p:cNvSpPr>
          <p:nvPr/>
        </p:nvSpPr>
        <p:spPr>
          <a:xfrm>
            <a:off x="432752" y="464286"/>
            <a:ext cx="9184396" cy="720255"/>
          </a:xfrm>
          <a:prstGeom prst="rect">
            <a:avLst/>
          </a:prstGeom>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OTHER IDEAS FOR </a:t>
            </a:r>
            <a:r>
              <a:rPr lang="en-US" sz="3200" b="1" dirty="0">
                <a:solidFill>
                  <a:schemeClr val="accent4"/>
                </a:solidFill>
                <a:latin typeface="Arial Black" charset="0"/>
                <a:ea typeface="Arial Black" charset="0"/>
                <a:cs typeface="Arial Black" charset="0"/>
              </a:rPr>
              <a:t>NEXT STEPS</a:t>
            </a:r>
            <a:r>
              <a:rPr lang="en-US" sz="3200" b="1" dirty="0">
                <a:latin typeface="Arial Black" charset="0"/>
                <a:ea typeface="Arial Black" charset="0"/>
                <a:cs typeface="Arial Black" charset="0"/>
              </a:rPr>
              <a:t>? </a:t>
            </a:r>
            <a:br>
              <a:rPr lang="en-US" sz="3200" b="1" dirty="0">
                <a:latin typeface="Arial Black" charset="0"/>
                <a:ea typeface="Arial Black" charset="0"/>
                <a:cs typeface="Arial Black" charset="0"/>
              </a:rPr>
            </a:br>
            <a:r>
              <a:rPr lang="en-US" sz="3200" b="1" dirty="0">
                <a:latin typeface="Arial Black" charset="0"/>
                <a:ea typeface="Arial Black" charset="0"/>
                <a:cs typeface="Arial Black" charset="0"/>
              </a:rPr>
              <a:t>COUNTRY SPECIFIC CONSIDERATIONS?</a:t>
            </a:r>
            <a:br>
              <a:rPr lang="en-US" sz="3200" b="1" dirty="0">
                <a:latin typeface="Arial Black" charset="0"/>
                <a:ea typeface="Arial Black" charset="0"/>
                <a:cs typeface="Arial Black" charset="0"/>
              </a:rPr>
            </a:br>
            <a:r>
              <a:rPr lang="en-US" sz="3200" b="1" dirty="0">
                <a:latin typeface="Arial Black" charset="0"/>
                <a:ea typeface="Arial Black" charset="0"/>
                <a:cs typeface="Arial Black" charset="0"/>
              </a:rPr>
              <a:t>COUNTRY SPECIFIC OPPORTUNITES?</a:t>
            </a:r>
          </a:p>
        </p:txBody>
      </p:sp>
      <p:sp>
        <p:nvSpPr>
          <p:cNvPr id="3" name="TextBox 2">
            <a:extLst>
              <a:ext uri="{FF2B5EF4-FFF2-40B4-BE49-F238E27FC236}">
                <a16:creationId xmlns:a16="http://schemas.microsoft.com/office/drawing/2014/main" id="{77BB4041-3441-36E5-6838-1FC9BD741C0F}"/>
              </a:ext>
            </a:extLst>
          </p:cNvPr>
          <p:cNvSpPr txBox="1"/>
          <p:nvPr/>
        </p:nvSpPr>
        <p:spPr>
          <a:xfrm>
            <a:off x="4727299" y="428200"/>
            <a:ext cx="3048414" cy="584775"/>
          </a:xfrm>
          <a:prstGeom prst="rect">
            <a:avLst/>
          </a:prstGeom>
          <a:noFill/>
        </p:spPr>
        <p:txBody>
          <a:bodyPr wrap="square">
            <a:spAutoFit/>
          </a:bodyPr>
          <a:lstStyle/>
          <a:p>
            <a:r>
              <a:rPr kumimoji="0" lang="en-US" sz="3200" b="1" i="0" u="none" strike="noStrike" kern="1200" cap="none" spc="0" normalizeH="0" baseline="0" noProof="0" dirty="0">
                <a:ln>
                  <a:solidFill>
                    <a:schemeClr val="tx1"/>
                  </a:solidFill>
                </a:ln>
                <a:noFill/>
                <a:effectLst/>
                <a:uLnTx/>
                <a:uFillTx/>
                <a:latin typeface="Arial Black" charset="0"/>
                <a:ea typeface="Arial Black" charset="0"/>
                <a:cs typeface="Arial Black" charset="0"/>
              </a:rPr>
              <a:t>NEXT STEPS</a:t>
            </a:r>
            <a:endParaRPr lang="en-US" dirty="0">
              <a:ln>
                <a:solidFill>
                  <a:schemeClr val="tx1"/>
                </a:solidFill>
              </a:ln>
              <a:noFill/>
            </a:endParaRPr>
          </a:p>
        </p:txBody>
      </p:sp>
      <p:pic>
        <p:nvPicPr>
          <p:cNvPr id="16" name="Picture 15" descr="Shape&#10;&#10;Description automatically generated with medium confidence">
            <a:extLst>
              <a:ext uri="{FF2B5EF4-FFF2-40B4-BE49-F238E27FC236}">
                <a16:creationId xmlns:a16="http://schemas.microsoft.com/office/drawing/2014/main" id="{F35B9F44-164C-9ED0-CB87-E5AA7A8F4064}"/>
              </a:ext>
            </a:extLst>
          </p:cNvPr>
          <p:cNvPicPr>
            <a:picLocks noChangeAspect="1"/>
          </p:cNvPicPr>
          <p:nvPr/>
        </p:nvPicPr>
        <p:blipFill rotWithShape="1">
          <a:blip r:embed="rId3">
            <a:extLst>
              <a:ext uri="{28A0092B-C50C-407E-A947-70E740481C1C}">
                <a14:useLocalDpi xmlns:a14="http://schemas.microsoft.com/office/drawing/2010/main" val="0"/>
              </a:ext>
            </a:extLst>
          </a:blip>
          <a:srcRect r="-2120"/>
          <a:stretch/>
        </p:blipFill>
        <p:spPr>
          <a:xfrm>
            <a:off x="8287044" y="2889969"/>
            <a:ext cx="3904955" cy="3912562"/>
          </a:xfrm>
          <a:prstGeom prst="rect">
            <a:avLst/>
          </a:prstGeom>
        </p:spPr>
      </p:pic>
      <p:pic>
        <p:nvPicPr>
          <p:cNvPr id="5" name="Graphic 4">
            <a:extLst>
              <a:ext uri="{FF2B5EF4-FFF2-40B4-BE49-F238E27FC236}">
                <a16:creationId xmlns:a16="http://schemas.microsoft.com/office/drawing/2014/main" id="{14835C0F-5498-4601-79D2-F54CDE051F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29675" y="3886200"/>
            <a:ext cx="2468880" cy="2290713"/>
          </a:xfrm>
          <a:prstGeom prst="rect">
            <a:avLst/>
          </a:prstGeom>
        </p:spPr>
      </p:pic>
    </p:spTree>
    <p:extLst>
      <p:ext uri="{BB962C8B-B14F-4D97-AF65-F5344CB8AC3E}">
        <p14:creationId xmlns:p14="http://schemas.microsoft.com/office/powerpoint/2010/main" val="106916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295B311-1A1A-F103-1418-7717EC0E6C9C}"/>
              </a:ext>
            </a:extLst>
          </p:cNvPr>
          <p:cNvGrpSpPr/>
          <p:nvPr/>
        </p:nvGrpSpPr>
        <p:grpSpPr>
          <a:xfrm>
            <a:off x="10886594" y="239699"/>
            <a:ext cx="894285" cy="842335"/>
            <a:chOff x="10886594" y="239699"/>
            <a:chExt cx="894285" cy="842335"/>
          </a:xfrm>
        </p:grpSpPr>
        <p:sp>
          <p:nvSpPr>
            <p:cNvPr id="9" name="Oval 8">
              <a:extLst>
                <a:ext uri="{FF2B5EF4-FFF2-40B4-BE49-F238E27FC236}">
                  <a16:creationId xmlns:a16="http://schemas.microsoft.com/office/drawing/2014/main" id="{11605CD8-F9B3-7B59-F043-89F73858D29F}"/>
                </a:ext>
              </a:extLst>
            </p:cNvPr>
            <p:cNvSpPr/>
            <p:nvPr/>
          </p:nvSpPr>
          <p:spPr>
            <a:xfrm>
              <a:off x="11060624" y="310427"/>
              <a:ext cx="720255" cy="7202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Megaphone1 with solid fill">
              <a:extLst>
                <a:ext uri="{FF2B5EF4-FFF2-40B4-BE49-F238E27FC236}">
                  <a16:creationId xmlns:a16="http://schemas.microsoft.com/office/drawing/2014/main" id="{4F32623B-AF2D-5BF4-71AC-4EF75BFEE4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86594" y="239699"/>
              <a:ext cx="822960" cy="822960"/>
            </a:xfrm>
            <a:prstGeom prst="rect">
              <a:avLst/>
            </a:prstGeom>
          </p:spPr>
        </p:pic>
        <p:pic>
          <p:nvPicPr>
            <p:cNvPr id="11" name="Graphic 10" descr="Megaphone1 outline">
              <a:extLst>
                <a:ext uri="{FF2B5EF4-FFF2-40B4-BE49-F238E27FC236}">
                  <a16:creationId xmlns:a16="http://schemas.microsoft.com/office/drawing/2014/main" id="{7D6AED8B-B2BA-373B-DC4E-280401A2C1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6288" y="259074"/>
              <a:ext cx="822960" cy="822960"/>
            </a:xfrm>
            <a:prstGeom prst="rect">
              <a:avLst/>
            </a:prstGeom>
          </p:spPr>
        </p:pic>
      </p:grpSp>
      <p:sp>
        <p:nvSpPr>
          <p:cNvPr id="2" name="Rectangle 2">
            <a:extLst>
              <a:ext uri="{FF2B5EF4-FFF2-40B4-BE49-F238E27FC236}">
                <a16:creationId xmlns:a16="http://schemas.microsoft.com/office/drawing/2014/main" id="{CC4A2DC9-9FC4-3198-A4BF-4BAB492403D7}"/>
              </a:ext>
            </a:extLst>
          </p:cNvPr>
          <p:cNvSpPr txBox="1">
            <a:spLocks noChangeArrowheads="1"/>
          </p:cNvSpPr>
          <p:nvPr/>
        </p:nvSpPr>
        <p:spPr>
          <a:xfrm>
            <a:off x="432752" y="464286"/>
            <a:ext cx="9263698"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CAMPAIGN RESOURCES (1/3)</a:t>
            </a:r>
            <a:br>
              <a:rPr lang="en-US" sz="3200" b="1" dirty="0">
                <a:latin typeface="Arial Black" charset="0"/>
                <a:ea typeface="Arial Black" charset="0"/>
                <a:cs typeface="Arial Black" charset="0"/>
              </a:rPr>
            </a:br>
            <a:r>
              <a:rPr lang="en-US" sz="3200" b="1" dirty="0">
                <a:solidFill>
                  <a:schemeClr val="accent4"/>
                </a:solidFill>
                <a:latin typeface="Arial Black" charset="0"/>
                <a:ea typeface="Arial Black" charset="0"/>
                <a:cs typeface="Arial Black" charset="0"/>
              </a:rPr>
              <a:t>ACTIVIST GUIDES</a:t>
            </a:r>
          </a:p>
        </p:txBody>
      </p:sp>
      <p:pic>
        <p:nvPicPr>
          <p:cNvPr id="4" name="Picture 3" descr="Graphical user interface, application&#10;&#10;Description automatically generated">
            <a:extLst>
              <a:ext uri="{FF2B5EF4-FFF2-40B4-BE49-F238E27FC236}">
                <a16:creationId xmlns:a16="http://schemas.microsoft.com/office/drawing/2014/main" id="{488044F2-292A-D2A3-BDE9-44F32A6E08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515" y="1697927"/>
            <a:ext cx="8116841" cy="3352807"/>
          </a:xfrm>
          <a:prstGeom prst="rect">
            <a:avLst/>
          </a:prstGeom>
        </p:spPr>
      </p:pic>
      <p:sp>
        <p:nvSpPr>
          <p:cNvPr id="6" name="TextBox 5">
            <a:extLst>
              <a:ext uri="{FF2B5EF4-FFF2-40B4-BE49-F238E27FC236}">
                <a16:creationId xmlns:a16="http://schemas.microsoft.com/office/drawing/2014/main" id="{D0ED9116-C3C5-C567-F468-FB0BEF4D794D}"/>
              </a:ext>
            </a:extLst>
          </p:cNvPr>
          <p:cNvSpPr txBox="1"/>
          <p:nvPr/>
        </p:nvSpPr>
        <p:spPr>
          <a:xfrm>
            <a:off x="322794" y="5236637"/>
            <a:ext cx="2806562" cy="1000274"/>
          </a:xfrm>
          <a:prstGeom prst="rect">
            <a:avLst/>
          </a:prstGeom>
          <a:noFill/>
        </p:spPr>
        <p:txBody>
          <a:bodyPr wrap="square">
            <a:spAutoFit/>
          </a:bodyPr>
          <a:lstStyle/>
          <a:p>
            <a:pPr algn="ctr">
              <a:spcAft>
                <a:spcPts val="600"/>
              </a:spcAft>
            </a:pPr>
            <a:r>
              <a:rPr lang="en-US" sz="1200" dirty="0">
                <a:latin typeface="+mj-lt"/>
                <a:cs typeface="Arial" panose="020B0604020202020204" pitchFamily="34" charset="0"/>
              </a:rPr>
              <a:t>An Activist’s Guide to Rifapentine for TB Infection:</a:t>
            </a:r>
          </a:p>
          <a:p>
            <a:pPr algn="ctr">
              <a:spcAft>
                <a:spcPts val="600"/>
              </a:spcAft>
            </a:pPr>
            <a:r>
              <a:rPr lang="en-US" sz="1000" dirty="0">
                <a:latin typeface="Arial" panose="020B0604020202020204" pitchFamily="34" charset="0"/>
                <a:cs typeface="Arial" panose="020B0604020202020204" pitchFamily="34" charset="0"/>
                <a:hlinkClick r:id="rId7"/>
              </a:rPr>
              <a:t>https://www.treatmentactiongroup.org/publication/an-activists-guide-to-rifapentine-for-the-treatment-of-tb-infection/</a:t>
            </a:r>
            <a:endParaRPr lang="en-US" sz="1000" dirty="0"/>
          </a:p>
        </p:txBody>
      </p:sp>
      <p:sp>
        <p:nvSpPr>
          <p:cNvPr id="7" name="TextBox 6">
            <a:extLst>
              <a:ext uri="{FF2B5EF4-FFF2-40B4-BE49-F238E27FC236}">
                <a16:creationId xmlns:a16="http://schemas.microsoft.com/office/drawing/2014/main" id="{B0825394-2DBD-51E0-95A6-7F98A6846E3F}"/>
              </a:ext>
            </a:extLst>
          </p:cNvPr>
          <p:cNvSpPr txBox="1"/>
          <p:nvPr/>
        </p:nvSpPr>
        <p:spPr>
          <a:xfrm>
            <a:off x="3089184" y="5236637"/>
            <a:ext cx="2806562" cy="1184940"/>
          </a:xfrm>
          <a:prstGeom prst="rect">
            <a:avLst/>
          </a:prstGeom>
          <a:noFill/>
        </p:spPr>
        <p:txBody>
          <a:bodyPr wrap="square">
            <a:spAutoFit/>
          </a:bodyPr>
          <a:lstStyle/>
          <a:p>
            <a:pPr algn="ctr">
              <a:spcAft>
                <a:spcPts val="600"/>
              </a:spcAft>
            </a:pPr>
            <a:r>
              <a:rPr lang="en-US" sz="1200" dirty="0">
                <a:latin typeface="+mj-lt"/>
                <a:cs typeface="Arial" panose="020B0604020202020204" pitchFamily="34" charset="0"/>
              </a:rPr>
              <a:t>An Activist’s Guide to Shorter Treatment for Drug-Sensitive Tuberculosis:</a:t>
            </a:r>
          </a:p>
          <a:p>
            <a:pPr algn="ctr">
              <a:spcAft>
                <a:spcPts val="600"/>
              </a:spcAft>
            </a:pPr>
            <a:r>
              <a:rPr lang="en-US" sz="1000" dirty="0">
                <a:latin typeface="Arial" panose="020B0604020202020204" pitchFamily="34" charset="0"/>
                <a:cs typeface="Arial" panose="020B0604020202020204" pitchFamily="34" charset="0"/>
                <a:hlinkClick r:id="rId8"/>
              </a:rPr>
              <a:t>https://www.treatmentactiongroup.org/publication/an-activists-guide-to-shorter-treatment-for-drug-sensitive-tuberculosis/</a:t>
            </a:r>
            <a:endParaRPr lang="en-US" sz="1000" dirty="0"/>
          </a:p>
        </p:txBody>
      </p:sp>
      <p:sp>
        <p:nvSpPr>
          <p:cNvPr id="8" name="TextBox 7">
            <a:extLst>
              <a:ext uri="{FF2B5EF4-FFF2-40B4-BE49-F238E27FC236}">
                <a16:creationId xmlns:a16="http://schemas.microsoft.com/office/drawing/2014/main" id="{A41EF02C-221A-590D-9CF3-44CCEB8A2ED3}"/>
              </a:ext>
            </a:extLst>
          </p:cNvPr>
          <p:cNvSpPr txBox="1"/>
          <p:nvPr/>
        </p:nvSpPr>
        <p:spPr>
          <a:xfrm>
            <a:off x="5946158" y="5236637"/>
            <a:ext cx="2806562" cy="1000274"/>
          </a:xfrm>
          <a:prstGeom prst="rect">
            <a:avLst/>
          </a:prstGeom>
          <a:noFill/>
        </p:spPr>
        <p:txBody>
          <a:bodyPr wrap="square">
            <a:spAutoFit/>
          </a:bodyPr>
          <a:lstStyle/>
          <a:p>
            <a:pPr algn="ctr">
              <a:spcAft>
                <a:spcPts val="600"/>
              </a:spcAft>
            </a:pPr>
            <a:r>
              <a:rPr lang="en-US" sz="1200" dirty="0">
                <a:latin typeface="+mj-lt"/>
                <a:cs typeface="Arial" panose="020B0604020202020204" pitchFamily="34" charset="0"/>
              </a:rPr>
              <a:t>An Activist’s Guide to Tuberculosis Diagnostic Tools:</a:t>
            </a:r>
          </a:p>
          <a:p>
            <a:pPr algn="ctr">
              <a:spcAft>
                <a:spcPts val="600"/>
              </a:spcAft>
            </a:pPr>
            <a:r>
              <a:rPr lang="en-US" sz="1000" dirty="0">
                <a:latin typeface="Arial" panose="020B0604020202020204" pitchFamily="34" charset="0"/>
                <a:cs typeface="Arial" panose="020B0604020202020204" pitchFamily="34" charset="0"/>
                <a:hlinkClick r:id="rId9"/>
              </a:rPr>
              <a:t>https://www.treatmentactiongroup.org/publication/an-activists-guide-to-tuberculosis-diagnostic-tools/</a:t>
            </a:r>
            <a:endParaRPr lang="en-US" sz="1000" dirty="0"/>
          </a:p>
        </p:txBody>
      </p:sp>
      <p:pic>
        <p:nvPicPr>
          <p:cNvPr id="5" name="Picture 4" descr="Text&#10;&#10;Description automatically generated">
            <a:extLst>
              <a:ext uri="{FF2B5EF4-FFF2-40B4-BE49-F238E27FC236}">
                <a16:creationId xmlns:a16="http://schemas.microsoft.com/office/drawing/2014/main" id="{D794843D-AF1D-AAC7-5626-5942CDB2250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437" y="1697927"/>
            <a:ext cx="2443309" cy="3352806"/>
          </a:xfrm>
          <a:prstGeom prst="rect">
            <a:avLst/>
          </a:prstGeom>
          <a:ln>
            <a:solidFill>
              <a:schemeClr val="tx1"/>
            </a:solidFill>
          </a:ln>
        </p:spPr>
      </p:pic>
      <p:sp>
        <p:nvSpPr>
          <p:cNvPr id="12" name="TextBox 11">
            <a:extLst>
              <a:ext uri="{FF2B5EF4-FFF2-40B4-BE49-F238E27FC236}">
                <a16:creationId xmlns:a16="http://schemas.microsoft.com/office/drawing/2014/main" id="{791C3AF8-8601-F63C-CF46-D97DE902B5DB}"/>
              </a:ext>
            </a:extLst>
          </p:cNvPr>
          <p:cNvSpPr txBox="1"/>
          <p:nvPr/>
        </p:nvSpPr>
        <p:spPr>
          <a:xfrm>
            <a:off x="8971436" y="5236636"/>
            <a:ext cx="2443309" cy="815608"/>
          </a:xfrm>
          <a:prstGeom prst="rect">
            <a:avLst/>
          </a:prstGeom>
          <a:noFill/>
        </p:spPr>
        <p:txBody>
          <a:bodyPr wrap="square">
            <a:spAutoFit/>
          </a:bodyPr>
          <a:lstStyle/>
          <a:p>
            <a:pPr algn="ctr">
              <a:spcAft>
                <a:spcPts val="600"/>
              </a:spcAft>
            </a:pPr>
            <a:r>
              <a:rPr lang="en-US" sz="1200" dirty="0">
                <a:latin typeface="+mj-lt"/>
                <a:cs typeface="Arial" panose="020B0604020202020204" pitchFamily="34" charset="0"/>
              </a:rPr>
              <a:t>GFAN Advocacy Briefs:</a:t>
            </a:r>
          </a:p>
          <a:p>
            <a:pPr algn="ctr">
              <a:spcAft>
                <a:spcPts val="600"/>
              </a:spcAft>
            </a:pPr>
            <a:r>
              <a:rPr lang="en-US" sz="1000" dirty="0">
                <a:latin typeface="Arial" panose="020B0604020202020204" pitchFamily="34" charset="0"/>
                <a:cs typeface="Arial" panose="020B0604020202020204" pitchFamily="34" charset="0"/>
                <a:hlinkClick r:id="rId11"/>
              </a:rPr>
              <a:t>https://www.globalfundadvocatesnetwork.org/resource/advocacy-guides-to-1-4-6x24-shorter-regimens-for-tb/</a:t>
            </a:r>
            <a:r>
              <a:rPr lang="en-US" sz="1000" dirty="0">
                <a:latin typeface="Arial" panose="020B0604020202020204" pitchFamily="34" charset="0"/>
                <a:cs typeface="Arial" panose="020B0604020202020204" pitchFamily="34" charset="0"/>
              </a:rPr>
              <a:t> </a:t>
            </a:r>
            <a:endParaRPr lang="en-US" sz="1000" dirty="0"/>
          </a:p>
        </p:txBody>
      </p:sp>
    </p:spTree>
    <p:extLst>
      <p:ext uri="{BB962C8B-B14F-4D97-AF65-F5344CB8AC3E}">
        <p14:creationId xmlns:p14="http://schemas.microsoft.com/office/powerpoint/2010/main" val="1464017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C4A2DC9-9FC4-3198-A4BF-4BAB492403D7}"/>
              </a:ext>
            </a:extLst>
          </p:cNvPr>
          <p:cNvSpPr txBox="1">
            <a:spLocks noChangeArrowheads="1"/>
          </p:cNvSpPr>
          <p:nvPr/>
        </p:nvSpPr>
        <p:spPr>
          <a:xfrm>
            <a:off x="432752" y="464286"/>
            <a:ext cx="9263698" cy="720255"/>
          </a:xfrm>
          <a:prstGeom prst="rect">
            <a:avLst/>
          </a:prstGeom>
          <a:noFill/>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CAMPAIGN RESOURCES (2/3)</a:t>
            </a:r>
            <a:br>
              <a:rPr lang="en-US" sz="3200" b="1" dirty="0">
                <a:latin typeface="Arial Black" charset="0"/>
                <a:ea typeface="Arial Black" charset="0"/>
                <a:cs typeface="Arial Black" charset="0"/>
              </a:rPr>
            </a:br>
            <a:r>
              <a:rPr lang="en-US" sz="3200" b="1" dirty="0">
                <a:solidFill>
                  <a:schemeClr val="accent4"/>
                </a:solidFill>
                <a:latin typeface="Arial Black" charset="0"/>
                <a:ea typeface="Arial Black" charset="0"/>
                <a:cs typeface="Arial Black" charset="0"/>
              </a:rPr>
              <a:t>LANDMARK STUDIES</a:t>
            </a:r>
          </a:p>
        </p:txBody>
      </p:sp>
      <p:sp>
        <p:nvSpPr>
          <p:cNvPr id="3" name="Subtitle 1">
            <a:extLst>
              <a:ext uri="{FF2B5EF4-FFF2-40B4-BE49-F238E27FC236}">
                <a16:creationId xmlns:a16="http://schemas.microsoft.com/office/drawing/2014/main" id="{00D942EE-E227-D5BB-834D-844C0A5D4C63}"/>
              </a:ext>
            </a:extLst>
          </p:cNvPr>
          <p:cNvSpPr txBox="1">
            <a:spLocks/>
          </p:cNvSpPr>
          <p:nvPr/>
        </p:nvSpPr>
        <p:spPr>
          <a:xfrm>
            <a:off x="4169464" y="4753213"/>
            <a:ext cx="7178303" cy="138210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latin typeface="+mj-lt"/>
                <a:cs typeface="Arial" panose="020B0604020202020204" pitchFamily="34" charset="0"/>
              </a:rPr>
              <a:t>A 24-Week, All-Oral Regimen for Rifampin-Resistant Tuberculosis </a:t>
            </a:r>
          </a:p>
          <a:p>
            <a:pPr marL="0" indent="0">
              <a:buNone/>
            </a:pPr>
            <a:r>
              <a:rPr lang="en-US" sz="1400" dirty="0" err="1">
                <a:cs typeface="Arial" panose="020B0604020202020204" pitchFamily="34" charset="0"/>
              </a:rPr>
              <a:t>Nyang’wa</a:t>
            </a:r>
            <a:r>
              <a:rPr lang="en-US" sz="1400" dirty="0">
                <a:cs typeface="Arial" panose="020B0604020202020204" pitchFamily="34" charset="0"/>
              </a:rPr>
              <a:t> BT, Berry C, </a:t>
            </a:r>
            <a:r>
              <a:rPr lang="en-US" sz="1400" dirty="0" err="1">
                <a:cs typeface="Arial" panose="020B0604020202020204" pitchFamily="34" charset="0"/>
              </a:rPr>
              <a:t>Kazounis</a:t>
            </a:r>
            <a:r>
              <a:rPr lang="en-US" sz="1400" dirty="0">
                <a:cs typeface="Arial" panose="020B0604020202020204" pitchFamily="34" charset="0"/>
              </a:rPr>
              <a:t> E, et al. A 24-Week, All-Oral Regimen for Rifampin-Resistant Tuberculosis. 2022 December 22. N </a:t>
            </a:r>
            <a:r>
              <a:rPr lang="en-US" sz="1400" dirty="0" err="1">
                <a:cs typeface="Arial" panose="020B0604020202020204" pitchFamily="34" charset="0"/>
              </a:rPr>
              <a:t>Engl</a:t>
            </a:r>
            <a:r>
              <a:rPr lang="en-US" sz="1400" dirty="0">
                <a:cs typeface="Arial" panose="020B0604020202020204" pitchFamily="34" charset="0"/>
              </a:rPr>
              <a:t> J Med;387:2331-2343. </a:t>
            </a:r>
            <a:r>
              <a:rPr lang="en-US" sz="1400" dirty="0" err="1">
                <a:cs typeface="Arial" panose="020B0604020202020204" pitchFamily="34" charset="0"/>
              </a:rPr>
              <a:t>doi</a:t>
            </a:r>
            <a:r>
              <a:rPr lang="en-US" sz="1400" dirty="0">
                <a:cs typeface="Arial" panose="020B0604020202020204" pitchFamily="34" charset="0"/>
              </a:rPr>
              <a:t>: 10.1056/NEJMoa2117166. </a:t>
            </a:r>
          </a:p>
        </p:txBody>
      </p:sp>
      <p:sp>
        <p:nvSpPr>
          <p:cNvPr id="15" name="Subtitle 1">
            <a:extLst>
              <a:ext uri="{FF2B5EF4-FFF2-40B4-BE49-F238E27FC236}">
                <a16:creationId xmlns:a16="http://schemas.microsoft.com/office/drawing/2014/main" id="{5A8C3E53-0909-3DF9-C11E-7A878846101B}"/>
              </a:ext>
            </a:extLst>
          </p:cNvPr>
          <p:cNvSpPr txBox="1">
            <a:spLocks/>
          </p:cNvSpPr>
          <p:nvPr/>
        </p:nvSpPr>
        <p:spPr>
          <a:xfrm>
            <a:off x="4169465" y="3015824"/>
            <a:ext cx="7178303" cy="16520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err="1">
                <a:latin typeface="+mj-lt"/>
                <a:cs typeface="Arial" panose="020B0604020202020204" pitchFamily="34" charset="0"/>
              </a:rPr>
              <a:t>Bedaquiline</a:t>
            </a:r>
            <a:r>
              <a:rPr lang="en-US" sz="1400" dirty="0">
                <a:latin typeface="+mj-lt"/>
                <a:cs typeface="Arial" panose="020B0604020202020204" pitchFamily="34" charset="0"/>
              </a:rPr>
              <a:t>-</a:t>
            </a:r>
            <a:r>
              <a:rPr lang="en-US" sz="1400" dirty="0" err="1">
                <a:latin typeface="+mj-lt"/>
                <a:cs typeface="Arial" panose="020B0604020202020204" pitchFamily="34" charset="0"/>
              </a:rPr>
              <a:t>Pretomanid</a:t>
            </a:r>
            <a:r>
              <a:rPr lang="en-US" sz="1400" dirty="0">
                <a:latin typeface="+mj-lt"/>
                <a:cs typeface="Arial" panose="020B0604020202020204" pitchFamily="34" charset="0"/>
              </a:rPr>
              <a:t>-Linezolid Regimens for Drug-Resistant Tuberculosis </a:t>
            </a:r>
          </a:p>
          <a:p>
            <a:pPr marL="0" indent="0">
              <a:buNone/>
            </a:pPr>
            <a:r>
              <a:rPr lang="en-US" sz="1400" dirty="0">
                <a:latin typeface="Arial" panose="020B0604020202020204" pitchFamily="34" charset="0"/>
                <a:cs typeface="Arial" panose="020B0604020202020204" pitchFamily="34" charset="0"/>
              </a:rPr>
              <a:t>Conradie F, </a:t>
            </a:r>
            <a:r>
              <a:rPr lang="en-US" sz="1400" dirty="0" err="1">
                <a:latin typeface="Arial" panose="020B0604020202020204" pitchFamily="34" charset="0"/>
                <a:cs typeface="Arial" panose="020B0604020202020204" pitchFamily="34" charset="0"/>
              </a:rPr>
              <a:t>Bagdasaryan</a:t>
            </a:r>
            <a:r>
              <a:rPr lang="en-US" sz="1400" dirty="0">
                <a:latin typeface="Arial" panose="020B0604020202020204" pitchFamily="34" charset="0"/>
                <a:cs typeface="Arial" panose="020B0604020202020204" pitchFamily="34" charset="0"/>
              </a:rPr>
              <a:t> TR, Borisov S, et al. </a:t>
            </a:r>
            <a:r>
              <a:rPr lang="en-US" sz="1400" dirty="0" err="1">
                <a:cs typeface="Arial" panose="020B0604020202020204" pitchFamily="34" charset="0"/>
              </a:rPr>
              <a:t>Bedaquiline</a:t>
            </a:r>
            <a:r>
              <a:rPr lang="en-US" sz="1400" dirty="0">
                <a:cs typeface="Arial" panose="020B0604020202020204" pitchFamily="34" charset="0"/>
              </a:rPr>
              <a:t>-</a:t>
            </a:r>
            <a:r>
              <a:rPr lang="en-US" sz="1400" dirty="0" err="1">
                <a:cs typeface="Arial" panose="020B0604020202020204" pitchFamily="34" charset="0"/>
              </a:rPr>
              <a:t>Pretomanid</a:t>
            </a:r>
            <a:r>
              <a:rPr lang="en-US" sz="1400" dirty="0">
                <a:cs typeface="Arial" panose="020B0604020202020204" pitchFamily="34" charset="0"/>
              </a:rPr>
              <a:t>-Linezolid Regimens for Drug-Resistant Tuberculosis. N </a:t>
            </a:r>
            <a:r>
              <a:rPr lang="en-US" sz="1400" dirty="0" err="1">
                <a:cs typeface="Arial" panose="020B0604020202020204" pitchFamily="34" charset="0"/>
              </a:rPr>
              <a:t>Engl</a:t>
            </a:r>
            <a:r>
              <a:rPr lang="en-US" sz="1400" dirty="0">
                <a:cs typeface="Arial" panose="020B0604020202020204" pitchFamily="34" charset="0"/>
              </a:rPr>
              <a:t> J Med. 2022 Sep 1;387(9):810-823. </a:t>
            </a:r>
            <a:r>
              <a:rPr lang="en-US" sz="1400" dirty="0" err="1">
                <a:cs typeface="Arial" panose="020B0604020202020204" pitchFamily="34" charset="0"/>
              </a:rPr>
              <a:t>doi</a:t>
            </a:r>
            <a:r>
              <a:rPr lang="en-US" sz="1400" dirty="0">
                <a:cs typeface="Arial" panose="020B0604020202020204" pitchFamily="34" charset="0"/>
              </a:rPr>
              <a:t>: 10.1056/NEJMoa2119430.</a:t>
            </a:r>
          </a:p>
        </p:txBody>
      </p:sp>
      <p:cxnSp>
        <p:nvCxnSpPr>
          <p:cNvPr id="19" name="Straight Connector 18">
            <a:extLst>
              <a:ext uri="{FF2B5EF4-FFF2-40B4-BE49-F238E27FC236}">
                <a16:creationId xmlns:a16="http://schemas.microsoft.com/office/drawing/2014/main" id="{4E7E4B7E-C039-B96A-8F21-B6333F0A3903}"/>
              </a:ext>
            </a:extLst>
          </p:cNvPr>
          <p:cNvCxnSpPr/>
          <p:nvPr/>
        </p:nvCxnSpPr>
        <p:spPr>
          <a:xfrm>
            <a:off x="650287" y="2827670"/>
            <a:ext cx="110083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D2C7E9C-8EA0-0FE7-4DD1-62857C4C70A4}"/>
              </a:ext>
            </a:extLst>
          </p:cNvPr>
          <p:cNvGrpSpPr/>
          <p:nvPr/>
        </p:nvGrpSpPr>
        <p:grpSpPr>
          <a:xfrm>
            <a:off x="701241" y="4500403"/>
            <a:ext cx="11008313" cy="91440"/>
            <a:chOff x="701241" y="4800395"/>
            <a:chExt cx="11008313" cy="91440"/>
          </a:xfrm>
        </p:grpSpPr>
        <p:cxnSp>
          <p:nvCxnSpPr>
            <p:cNvPr id="9" name="Straight Connector 8">
              <a:extLst>
                <a:ext uri="{FF2B5EF4-FFF2-40B4-BE49-F238E27FC236}">
                  <a16:creationId xmlns:a16="http://schemas.microsoft.com/office/drawing/2014/main" id="{E418D610-768E-7532-3763-F6B6AFB39E71}"/>
                </a:ext>
              </a:extLst>
            </p:cNvPr>
            <p:cNvCxnSpPr/>
            <p:nvPr/>
          </p:nvCxnSpPr>
          <p:spPr>
            <a:xfrm>
              <a:off x="701241" y="4843649"/>
              <a:ext cx="110083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6C66E1D-FD2F-BD42-5A38-C7E25C3150DB}"/>
                </a:ext>
              </a:extLst>
            </p:cNvPr>
            <p:cNvGrpSpPr/>
            <p:nvPr/>
          </p:nvGrpSpPr>
          <p:grpSpPr>
            <a:xfrm rot="16200000">
              <a:off x="11398600" y="4631835"/>
              <a:ext cx="91440" cy="428560"/>
              <a:chOff x="5810509" y="4712822"/>
              <a:chExt cx="91440" cy="428560"/>
            </a:xfrm>
          </p:grpSpPr>
          <p:sp>
            <p:nvSpPr>
              <p:cNvPr id="12" name="Oval 11">
                <a:extLst>
                  <a:ext uri="{FF2B5EF4-FFF2-40B4-BE49-F238E27FC236}">
                    <a16:creationId xmlns:a16="http://schemas.microsoft.com/office/drawing/2014/main" id="{9760318F-64EA-48C7-7B5C-2E4D5FDF17A9}"/>
                  </a:ext>
                </a:extLst>
              </p:cNvPr>
              <p:cNvSpPr/>
              <p:nvPr/>
            </p:nvSpPr>
            <p:spPr>
              <a:xfrm>
                <a:off x="5833370" y="4712822"/>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361E95A-36B5-CBCE-AA12-90A176CD431A}"/>
                  </a:ext>
                </a:extLst>
              </p:cNvPr>
              <p:cNvSpPr/>
              <p:nvPr/>
            </p:nvSpPr>
            <p:spPr>
              <a:xfrm>
                <a:off x="5830257" y="5095663"/>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4D40938-24FC-B77C-34B4-629E104891F0}"/>
                  </a:ext>
                </a:extLst>
              </p:cNvPr>
              <p:cNvSpPr/>
              <p:nvPr/>
            </p:nvSpPr>
            <p:spPr>
              <a:xfrm>
                <a:off x="5810509" y="4874936"/>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 name="Group 3">
            <a:extLst>
              <a:ext uri="{FF2B5EF4-FFF2-40B4-BE49-F238E27FC236}">
                <a16:creationId xmlns:a16="http://schemas.microsoft.com/office/drawing/2014/main" id="{66A3CBB8-92D1-1DD1-0738-68C5ECD33A9B}"/>
              </a:ext>
            </a:extLst>
          </p:cNvPr>
          <p:cNvGrpSpPr/>
          <p:nvPr/>
        </p:nvGrpSpPr>
        <p:grpSpPr>
          <a:xfrm>
            <a:off x="10886594" y="239699"/>
            <a:ext cx="894285" cy="842335"/>
            <a:chOff x="10886594" y="239699"/>
            <a:chExt cx="894285" cy="842335"/>
          </a:xfrm>
        </p:grpSpPr>
        <p:sp>
          <p:nvSpPr>
            <p:cNvPr id="5" name="Oval 4">
              <a:extLst>
                <a:ext uri="{FF2B5EF4-FFF2-40B4-BE49-F238E27FC236}">
                  <a16:creationId xmlns:a16="http://schemas.microsoft.com/office/drawing/2014/main" id="{0995AFF0-EBBC-8F5F-4188-74DB7B017359}"/>
                </a:ext>
              </a:extLst>
            </p:cNvPr>
            <p:cNvSpPr/>
            <p:nvPr/>
          </p:nvSpPr>
          <p:spPr>
            <a:xfrm>
              <a:off x="11060624" y="310427"/>
              <a:ext cx="720255" cy="7202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Megaphone1 with solid fill">
              <a:extLst>
                <a:ext uri="{FF2B5EF4-FFF2-40B4-BE49-F238E27FC236}">
                  <a16:creationId xmlns:a16="http://schemas.microsoft.com/office/drawing/2014/main" id="{07C599D0-13A7-4AA0-2EC4-7058D5A1C6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86594" y="239699"/>
              <a:ext cx="822960" cy="822960"/>
            </a:xfrm>
            <a:prstGeom prst="rect">
              <a:avLst/>
            </a:prstGeom>
          </p:spPr>
        </p:pic>
        <p:pic>
          <p:nvPicPr>
            <p:cNvPr id="7" name="Graphic 6" descr="Megaphone1 outline">
              <a:extLst>
                <a:ext uri="{FF2B5EF4-FFF2-40B4-BE49-F238E27FC236}">
                  <a16:creationId xmlns:a16="http://schemas.microsoft.com/office/drawing/2014/main" id="{805278AA-5732-6BCA-4C7A-2737DC42D2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6288" y="259074"/>
              <a:ext cx="822960" cy="822960"/>
            </a:xfrm>
            <a:prstGeom prst="rect">
              <a:avLst/>
            </a:prstGeom>
          </p:spPr>
        </p:pic>
      </p:grpSp>
      <p:sp>
        <p:nvSpPr>
          <p:cNvPr id="10" name="Subtitle 1">
            <a:extLst>
              <a:ext uri="{FF2B5EF4-FFF2-40B4-BE49-F238E27FC236}">
                <a16:creationId xmlns:a16="http://schemas.microsoft.com/office/drawing/2014/main" id="{D6ED563F-6F3C-5042-FC03-492A90622C73}"/>
              </a:ext>
            </a:extLst>
          </p:cNvPr>
          <p:cNvSpPr txBox="1">
            <a:spLocks/>
          </p:cNvSpPr>
          <p:nvPr/>
        </p:nvSpPr>
        <p:spPr>
          <a:xfrm>
            <a:off x="4169463" y="1650716"/>
            <a:ext cx="7178303" cy="138210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latin typeface="+mj-lt"/>
                <a:cs typeface="Arial" panose="020B0604020202020204" pitchFamily="34" charset="0"/>
              </a:rPr>
              <a:t>Treatment of Highly Drug-Resistant Pulmonary Tuberculosis</a:t>
            </a:r>
          </a:p>
          <a:p>
            <a:pPr marL="0" indent="0">
              <a:buNone/>
            </a:pPr>
            <a:r>
              <a:rPr lang="en-US" sz="1400" dirty="0">
                <a:cs typeface="Arial" panose="020B0604020202020204" pitchFamily="34" charset="0"/>
              </a:rPr>
              <a:t>Conradie F, </a:t>
            </a:r>
            <a:r>
              <a:rPr lang="en-US" sz="1400" dirty="0" err="1">
                <a:cs typeface="Arial" panose="020B0604020202020204" pitchFamily="34" charset="0"/>
              </a:rPr>
              <a:t>Diacon</a:t>
            </a:r>
            <a:r>
              <a:rPr lang="en-US" sz="1400" dirty="0">
                <a:cs typeface="Arial" panose="020B0604020202020204" pitchFamily="34" charset="0"/>
              </a:rPr>
              <a:t> AH, Ngubane N, et al. Treatment of Highly Drug-Resistant Pulmonary Tuberculosis. N </a:t>
            </a:r>
            <a:r>
              <a:rPr lang="en-US" sz="1400" dirty="0" err="1">
                <a:cs typeface="Arial" panose="020B0604020202020204" pitchFamily="34" charset="0"/>
              </a:rPr>
              <a:t>Engl</a:t>
            </a:r>
            <a:r>
              <a:rPr lang="en-US" sz="1400" dirty="0">
                <a:cs typeface="Arial" panose="020B0604020202020204" pitchFamily="34" charset="0"/>
              </a:rPr>
              <a:t> J Med. 2020 Mar 5;382(10):893-902. </a:t>
            </a:r>
            <a:r>
              <a:rPr lang="en-US" sz="1400" dirty="0" err="1">
                <a:cs typeface="Arial" panose="020B0604020202020204" pitchFamily="34" charset="0"/>
              </a:rPr>
              <a:t>doi</a:t>
            </a:r>
            <a:r>
              <a:rPr lang="en-US" sz="1400" dirty="0">
                <a:cs typeface="Arial" panose="020B0604020202020204" pitchFamily="34" charset="0"/>
              </a:rPr>
              <a:t>: 10.1056/NEJMoa1901814.</a:t>
            </a:r>
            <a:endParaRPr lang="en-US" sz="1400" b="1" dirty="0">
              <a:latin typeface="+mj-lt"/>
              <a:cs typeface="Arial" panose="020B0604020202020204" pitchFamily="34" charset="0"/>
            </a:endParaRPr>
          </a:p>
        </p:txBody>
      </p:sp>
      <p:pic>
        <p:nvPicPr>
          <p:cNvPr id="16" name="Picture 15">
            <a:extLst>
              <a:ext uri="{FF2B5EF4-FFF2-40B4-BE49-F238E27FC236}">
                <a16:creationId xmlns:a16="http://schemas.microsoft.com/office/drawing/2014/main" id="{6CCCAAF6-A6A7-0F37-0206-2A9567ABC5F3}"/>
              </a:ext>
            </a:extLst>
          </p:cNvPr>
          <p:cNvPicPr>
            <a:picLocks noChangeAspect="1"/>
          </p:cNvPicPr>
          <p:nvPr/>
        </p:nvPicPr>
        <p:blipFill>
          <a:blip r:embed="rId6"/>
          <a:stretch>
            <a:fillRect/>
          </a:stretch>
        </p:blipFill>
        <p:spPr>
          <a:xfrm>
            <a:off x="650287" y="1686716"/>
            <a:ext cx="3093843" cy="952801"/>
          </a:xfrm>
          <a:prstGeom prst="rect">
            <a:avLst/>
          </a:prstGeom>
          <a:ln>
            <a:solidFill>
              <a:schemeClr val="tx1"/>
            </a:solidFill>
          </a:ln>
        </p:spPr>
      </p:pic>
      <p:pic>
        <p:nvPicPr>
          <p:cNvPr id="26" name="Picture 25">
            <a:extLst>
              <a:ext uri="{FF2B5EF4-FFF2-40B4-BE49-F238E27FC236}">
                <a16:creationId xmlns:a16="http://schemas.microsoft.com/office/drawing/2014/main" id="{93FC15FA-BA85-C508-7D25-86B2C454C8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287" y="3116001"/>
            <a:ext cx="3200052" cy="992223"/>
          </a:xfrm>
          <a:prstGeom prst="rect">
            <a:avLst/>
          </a:prstGeom>
          <a:ln>
            <a:solidFill>
              <a:schemeClr val="tx1"/>
            </a:solidFill>
          </a:ln>
        </p:spPr>
      </p:pic>
      <p:pic>
        <p:nvPicPr>
          <p:cNvPr id="21" name="Picture 20" descr="Graphical user interface, text, application, email&#10;&#10;Description automatically generated">
            <a:extLst>
              <a:ext uri="{FF2B5EF4-FFF2-40B4-BE49-F238E27FC236}">
                <a16:creationId xmlns:a16="http://schemas.microsoft.com/office/drawing/2014/main" id="{5DDAEB39-ED58-E7E6-A572-3CCBCE35251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0286" y="4798596"/>
            <a:ext cx="3200097" cy="1025609"/>
          </a:xfrm>
          <a:prstGeom prst="rect">
            <a:avLst/>
          </a:prstGeom>
          <a:ln>
            <a:solidFill>
              <a:schemeClr val="tx1"/>
            </a:solidFill>
          </a:ln>
        </p:spPr>
      </p:pic>
    </p:spTree>
    <p:extLst>
      <p:ext uri="{BB962C8B-B14F-4D97-AF65-F5344CB8AC3E}">
        <p14:creationId xmlns:p14="http://schemas.microsoft.com/office/powerpoint/2010/main" val="514492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C4A2DC9-9FC4-3198-A4BF-4BAB492403D7}"/>
              </a:ext>
            </a:extLst>
          </p:cNvPr>
          <p:cNvSpPr txBox="1">
            <a:spLocks noChangeArrowheads="1"/>
          </p:cNvSpPr>
          <p:nvPr/>
        </p:nvSpPr>
        <p:spPr>
          <a:xfrm>
            <a:off x="432752" y="464286"/>
            <a:ext cx="9263698" cy="720255"/>
          </a:xfrm>
          <a:prstGeom prst="rect">
            <a:avLst/>
          </a:prstGeom>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CAMPAIGN RESOURCES (3/3)</a:t>
            </a:r>
            <a:br>
              <a:rPr lang="en-US" sz="3200" b="1" dirty="0">
                <a:latin typeface="Arial Black" charset="0"/>
                <a:ea typeface="Arial Black" charset="0"/>
                <a:cs typeface="Arial Black" charset="0"/>
              </a:rPr>
            </a:br>
            <a:r>
              <a:rPr lang="en-US" sz="2400" b="1" dirty="0">
                <a:solidFill>
                  <a:schemeClr val="accent4"/>
                </a:solidFill>
                <a:latin typeface="Arial Black" charset="0"/>
                <a:ea typeface="Arial Black" charset="0"/>
                <a:cs typeface="Arial Black" charset="0"/>
              </a:rPr>
              <a:t>WORLD HEALTH ORGANIZATION GUIDELINES+</a:t>
            </a:r>
            <a:endParaRPr lang="en-US" sz="3200" b="1" dirty="0">
              <a:solidFill>
                <a:schemeClr val="accent4"/>
              </a:solidFill>
              <a:latin typeface="Arial Black" charset="0"/>
              <a:ea typeface="Arial Black" charset="0"/>
              <a:cs typeface="Arial Black" charset="0"/>
            </a:endParaRPr>
          </a:p>
        </p:txBody>
      </p:sp>
      <p:sp>
        <p:nvSpPr>
          <p:cNvPr id="8" name="TextBox 7">
            <a:extLst>
              <a:ext uri="{FF2B5EF4-FFF2-40B4-BE49-F238E27FC236}">
                <a16:creationId xmlns:a16="http://schemas.microsoft.com/office/drawing/2014/main" id="{A41EF02C-221A-590D-9CF3-44CCEB8A2ED3}"/>
              </a:ext>
            </a:extLst>
          </p:cNvPr>
          <p:cNvSpPr txBox="1"/>
          <p:nvPr/>
        </p:nvSpPr>
        <p:spPr>
          <a:xfrm>
            <a:off x="6239656" y="5186942"/>
            <a:ext cx="2806562" cy="1031051"/>
          </a:xfrm>
          <a:prstGeom prst="rect">
            <a:avLst/>
          </a:prstGeom>
          <a:noFill/>
        </p:spPr>
        <p:txBody>
          <a:bodyPr wrap="square">
            <a:spAutoFit/>
          </a:bodyPr>
          <a:lstStyle/>
          <a:p>
            <a:pPr algn="ctr">
              <a:spcAft>
                <a:spcPts val="600"/>
              </a:spcAft>
            </a:pPr>
            <a:r>
              <a:rPr lang="en-US" sz="1200" dirty="0">
                <a:latin typeface="+mj-lt"/>
                <a:cs typeface="Arial" panose="020B0604020202020204" pitchFamily="34" charset="0"/>
              </a:rPr>
              <a:t>Global Fund Tuberculosis Information Note, Allocation Period 2023–2025:</a:t>
            </a:r>
          </a:p>
          <a:p>
            <a:pPr algn="ctr">
              <a:spcAft>
                <a:spcPts val="600"/>
              </a:spcAft>
            </a:pPr>
            <a:r>
              <a:rPr lang="en-US" sz="1000" dirty="0">
                <a:hlinkClick r:id="rId2"/>
              </a:rPr>
              <a:t>https://www.theglobalfund.org/media/4762/core_tuberculosis_infonote_en.pdf</a:t>
            </a:r>
            <a:endParaRPr lang="en-US" sz="1000" dirty="0"/>
          </a:p>
        </p:txBody>
      </p:sp>
      <p:pic>
        <p:nvPicPr>
          <p:cNvPr id="14" name="Picture 13" descr="Diagram&#10;&#10;Description automatically generated with medium confidence">
            <a:extLst>
              <a:ext uri="{FF2B5EF4-FFF2-40B4-BE49-F238E27FC236}">
                <a16:creationId xmlns:a16="http://schemas.microsoft.com/office/drawing/2014/main" id="{B85DE653-91C7-2C70-4F80-40EC57447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3545" y="1824825"/>
            <a:ext cx="2198783" cy="3108960"/>
          </a:xfrm>
          <a:prstGeom prst="rect">
            <a:avLst/>
          </a:prstGeom>
          <a:ln>
            <a:solidFill>
              <a:schemeClr val="tx1"/>
            </a:solidFill>
          </a:ln>
        </p:spPr>
      </p:pic>
      <p:grpSp>
        <p:nvGrpSpPr>
          <p:cNvPr id="13" name="Group 12">
            <a:extLst>
              <a:ext uri="{FF2B5EF4-FFF2-40B4-BE49-F238E27FC236}">
                <a16:creationId xmlns:a16="http://schemas.microsoft.com/office/drawing/2014/main" id="{7B769EE1-BC37-504E-9ADE-56214E1962D6}"/>
              </a:ext>
            </a:extLst>
          </p:cNvPr>
          <p:cNvGrpSpPr/>
          <p:nvPr/>
        </p:nvGrpSpPr>
        <p:grpSpPr>
          <a:xfrm>
            <a:off x="10886594" y="239699"/>
            <a:ext cx="894285" cy="842335"/>
            <a:chOff x="10886594" y="239699"/>
            <a:chExt cx="894285" cy="842335"/>
          </a:xfrm>
        </p:grpSpPr>
        <p:sp>
          <p:nvSpPr>
            <p:cNvPr id="15" name="Oval 14">
              <a:extLst>
                <a:ext uri="{FF2B5EF4-FFF2-40B4-BE49-F238E27FC236}">
                  <a16:creationId xmlns:a16="http://schemas.microsoft.com/office/drawing/2014/main" id="{2EFBF0EA-206C-56C9-58F7-60B8708A095D}"/>
                </a:ext>
              </a:extLst>
            </p:cNvPr>
            <p:cNvSpPr/>
            <p:nvPr/>
          </p:nvSpPr>
          <p:spPr>
            <a:xfrm>
              <a:off x="11060624" y="310427"/>
              <a:ext cx="720255" cy="7202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Megaphone1 with solid fill">
              <a:extLst>
                <a:ext uri="{FF2B5EF4-FFF2-40B4-BE49-F238E27FC236}">
                  <a16:creationId xmlns:a16="http://schemas.microsoft.com/office/drawing/2014/main" id="{6D63914F-95D0-B09F-8724-3918B7CFB55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86594" y="239699"/>
              <a:ext cx="822960" cy="822960"/>
            </a:xfrm>
            <a:prstGeom prst="rect">
              <a:avLst/>
            </a:prstGeom>
          </p:spPr>
        </p:pic>
        <p:pic>
          <p:nvPicPr>
            <p:cNvPr id="17" name="Graphic 16" descr="Megaphone1 outline">
              <a:extLst>
                <a:ext uri="{FF2B5EF4-FFF2-40B4-BE49-F238E27FC236}">
                  <a16:creationId xmlns:a16="http://schemas.microsoft.com/office/drawing/2014/main" id="{6AB1EACC-C63C-A196-E63D-36CB53C734A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36288" y="259074"/>
              <a:ext cx="822960" cy="822960"/>
            </a:xfrm>
            <a:prstGeom prst="rect">
              <a:avLst/>
            </a:prstGeom>
          </p:spPr>
        </p:pic>
      </p:grpSp>
      <p:sp>
        <p:nvSpPr>
          <p:cNvPr id="3" name="TextBox 2">
            <a:extLst>
              <a:ext uri="{FF2B5EF4-FFF2-40B4-BE49-F238E27FC236}">
                <a16:creationId xmlns:a16="http://schemas.microsoft.com/office/drawing/2014/main" id="{BB300DEC-705E-C3AF-0319-19CF1521C1BA}"/>
              </a:ext>
            </a:extLst>
          </p:cNvPr>
          <p:cNvSpPr txBox="1"/>
          <p:nvPr/>
        </p:nvSpPr>
        <p:spPr>
          <a:xfrm>
            <a:off x="2998695" y="5151103"/>
            <a:ext cx="2678396" cy="1215717"/>
          </a:xfrm>
          <a:prstGeom prst="rect">
            <a:avLst/>
          </a:prstGeom>
          <a:noFill/>
        </p:spPr>
        <p:txBody>
          <a:bodyPr wrap="square">
            <a:spAutoFit/>
          </a:bodyPr>
          <a:lstStyle/>
          <a:p>
            <a:pPr algn="ctr">
              <a:spcAft>
                <a:spcPts val="600"/>
              </a:spcAft>
            </a:pPr>
            <a:r>
              <a:rPr lang="en-US" sz="1200" dirty="0">
                <a:latin typeface="+mj-lt"/>
                <a:cs typeface="Arial" panose="020B0604020202020204" pitchFamily="34" charset="0"/>
              </a:rPr>
              <a:t>WHO consolidated guidelines on tuberculosis, Module 4: </a:t>
            </a:r>
            <a:br>
              <a:rPr lang="en-US" sz="1200" dirty="0">
                <a:latin typeface="+mj-lt"/>
                <a:cs typeface="Arial" panose="020B0604020202020204" pitchFamily="34" charset="0"/>
              </a:rPr>
            </a:br>
            <a:r>
              <a:rPr lang="en-US" sz="1200" dirty="0">
                <a:latin typeface="+mj-lt"/>
                <a:cs typeface="Arial" panose="020B0604020202020204" pitchFamily="34" charset="0"/>
              </a:rPr>
              <a:t>Treatment of </a:t>
            </a:r>
            <a:br>
              <a:rPr lang="en-US" sz="1200" dirty="0">
                <a:latin typeface="+mj-lt"/>
                <a:cs typeface="Arial" panose="020B0604020202020204" pitchFamily="34" charset="0"/>
              </a:rPr>
            </a:br>
            <a:r>
              <a:rPr lang="en-US" sz="1200" dirty="0">
                <a:latin typeface="+mj-lt"/>
                <a:cs typeface="Arial" panose="020B0604020202020204" pitchFamily="34" charset="0"/>
              </a:rPr>
              <a:t>drug-resistant tuberculosis:</a:t>
            </a:r>
          </a:p>
          <a:p>
            <a:pPr algn="ctr">
              <a:spcAft>
                <a:spcPts val="600"/>
              </a:spcAft>
            </a:pPr>
            <a:r>
              <a:rPr lang="en-US" sz="1000" dirty="0">
                <a:hlinkClick r:id="rId8"/>
              </a:rPr>
              <a:t>https://www.who.int/publications/i/item/9789240063129</a:t>
            </a:r>
            <a:r>
              <a:rPr lang="en-US" sz="1000" dirty="0"/>
              <a:t> </a:t>
            </a:r>
          </a:p>
        </p:txBody>
      </p:sp>
      <p:pic>
        <p:nvPicPr>
          <p:cNvPr id="4" name="Picture 2" descr="WHO consolidated guidelines on tuberculosis. Module 4: treatment - drug-resistant tuberculosis treatment, 2022 update">
            <a:extLst>
              <a:ext uri="{FF2B5EF4-FFF2-40B4-BE49-F238E27FC236}">
                <a16:creationId xmlns:a16="http://schemas.microsoft.com/office/drawing/2014/main" id="{2BC4E375-E748-84E3-5FD5-2CB943F28E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61284" y="1824825"/>
            <a:ext cx="2202181" cy="31089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943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9F03F4-18DC-F108-F9C5-3E44D74374F1}"/>
              </a:ext>
            </a:extLst>
          </p:cNvPr>
          <p:cNvSpPr txBox="1"/>
          <p:nvPr/>
        </p:nvSpPr>
        <p:spPr>
          <a:xfrm>
            <a:off x="255181" y="287722"/>
            <a:ext cx="11653284" cy="1323439"/>
          </a:xfrm>
          <a:prstGeom prst="rect">
            <a:avLst/>
          </a:prstGeom>
          <a:noFill/>
        </p:spPr>
        <p:txBody>
          <a:bodyPr wrap="square">
            <a:spAutoFit/>
          </a:bodyPr>
          <a:lstStyle/>
          <a:p>
            <a:r>
              <a:rPr lang="en-US" sz="2000" b="1" i="0" dirty="0">
                <a:solidFill>
                  <a:srgbClr val="222222"/>
                </a:solidFill>
                <a:effectLst/>
              </a:rPr>
              <a:t>These slides were developed by Treatment Action Group (TAG) and reviewed by the TB Alliance and members of the 1/4/6x24 Campaign Coalition, an international network of TB survivors, researchers, clinicians, activists, and civil society professionals who advocate for communities affected by TB. Their institutional affiliations include:</a:t>
            </a:r>
            <a:endParaRPr lang="en-US" sz="2000" dirty="0"/>
          </a:p>
        </p:txBody>
      </p:sp>
      <p:sp>
        <p:nvSpPr>
          <p:cNvPr id="2" name="TextBox 1">
            <a:extLst>
              <a:ext uri="{FF2B5EF4-FFF2-40B4-BE49-F238E27FC236}">
                <a16:creationId xmlns:a16="http://schemas.microsoft.com/office/drawing/2014/main" id="{D204C89B-F870-F98F-5AA6-82D647941721}"/>
              </a:ext>
            </a:extLst>
          </p:cNvPr>
          <p:cNvSpPr txBox="1"/>
          <p:nvPr/>
        </p:nvSpPr>
        <p:spPr>
          <a:xfrm>
            <a:off x="276447" y="1807540"/>
            <a:ext cx="11770241" cy="4801314"/>
          </a:xfrm>
          <a:prstGeom prst="rect">
            <a:avLst/>
          </a:prstGeom>
          <a:noFill/>
        </p:spPr>
        <p:txBody>
          <a:bodyPr wrap="square" rtlCol="0">
            <a:spAutoFit/>
          </a:bodyPr>
          <a:lstStyle/>
          <a:p>
            <a:r>
              <a:rPr lang="en-US" b="0" i="0" dirty="0">
                <a:solidFill>
                  <a:srgbClr val="222222"/>
                </a:solidFill>
                <a:effectLst/>
              </a:rPr>
              <a:t>Treatment Action Group (TAG)			Lean on Me Foundation</a:t>
            </a:r>
            <a:br>
              <a:rPr lang="en-US" dirty="0"/>
            </a:br>
            <a:r>
              <a:rPr lang="en-US" b="0" i="0" dirty="0">
                <a:solidFill>
                  <a:srgbClr val="222222"/>
                </a:solidFill>
                <a:effectLst/>
              </a:rPr>
              <a:t>Partners In Health (PIH)				TB Women Global</a:t>
            </a:r>
            <a:br>
              <a:rPr lang="en-US" dirty="0"/>
            </a:br>
            <a:r>
              <a:rPr lang="en-US" b="0" i="0" dirty="0">
                <a:solidFill>
                  <a:srgbClr val="222222"/>
                </a:solidFill>
                <a:effectLst/>
              </a:rPr>
              <a:t>Médecins Sans Frontières (MSF)			</a:t>
            </a:r>
            <a:r>
              <a:rPr lang="en-US" b="0" i="0" dirty="0" err="1">
                <a:solidFill>
                  <a:srgbClr val="222222"/>
                </a:solidFill>
                <a:effectLst/>
              </a:rPr>
              <a:t>Wote</a:t>
            </a:r>
            <a:r>
              <a:rPr lang="en-US" b="0" i="0" dirty="0">
                <a:solidFill>
                  <a:srgbClr val="222222"/>
                </a:solidFill>
                <a:effectLst/>
              </a:rPr>
              <a:t> Youth Development Projects</a:t>
            </a:r>
            <a:br>
              <a:rPr lang="en-US" dirty="0"/>
            </a:br>
            <a:r>
              <a:rPr lang="en-US" b="0" i="0" dirty="0">
                <a:solidFill>
                  <a:srgbClr val="222222"/>
                </a:solidFill>
                <a:effectLst/>
              </a:rPr>
              <a:t>Global Coalition of TB Advocates (GCTA)		Zambia Association for Prevention of HIV and TB (ZAPHIT)</a:t>
            </a:r>
            <a:br>
              <a:rPr lang="en-US" dirty="0"/>
            </a:br>
            <a:r>
              <a:rPr lang="en-US" b="0" i="0" dirty="0">
                <a:solidFill>
                  <a:srgbClr val="222222"/>
                </a:solidFill>
                <a:effectLst/>
              </a:rPr>
              <a:t>Treatment Action Campaign (TAC)			SMART4TB Consortium</a:t>
            </a:r>
            <a:br>
              <a:rPr lang="en-US" dirty="0"/>
            </a:br>
            <a:r>
              <a:rPr lang="en-US" b="0" i="0" dirty="0">
                <a:solidFill>
                  <a:srgbClr val="222222"/>
                </a:solidFill>
                <a:effectLst/>
              </a:rPr>
              <a:t>Global TB Community Advisory Board (TB CAB)</a:t>
            </a:r>
            <a:br>
              <a:rPr lang="en-US" dirty="0"/>
            </a:br>
            <a:r>
              <a:rPr lang="en-US" b="0" i="0" dirty="0">
                <a:solidFill>
                  <a:srgbClr val="222222"/>
                </a:solidFill>
                <a:effectLst/>
              </a:rPr>
              <a:t>Stop TB Partnership</a:t>
            </a:r>
            <a:br>
              <a:rPr lang="en-US" dirty="0"/>
            </a:br>
            <a:r>
              <a:rPr lang="en-US" b="0" i="0" dirty="0">
                <a:solidFill>
                  <a:srgbClr val="222222"/>
                </a:solidFill>
                <a:effectLst/>
              </a:rPr>
              <a:t>Survivors Against TB</a:t>
            </a:r>
            <a:br>
              <a:rPr lang="en-US" dirty="0"/>
            </a:br>
            <a:r>
              <a:rPr lang="en-US" b="0" i="0" dirty="0">
                <a:solidFill>
                  <a:srgbClr val="222222"/>
                </a:solidFill>
                <a:effectLst/>
              </a:rPr>
              <a:t>Results Canada</a:t>
            </a:r>
            <a:br>
              <a:rPr lang="en-US" dirty="0"/>
            </a:br>
            <a:r>
              <a:rPr lang="en-US" b="0" i="0" dirty="0">
                <a:solidFill>
                  <a:srgbClr val="222222"/>
                </a:solidFill>
                <a:effectLst/>
              </a:rPr>
              <a:t>The Sentinel Project on Pediatric Drug-Resistant TB</a:t>
            </a:r>
            <a:br>
              <a:rPr lang="en-US" dirty="0"/>
            </a:br>
            <a:r>
              <a:rPr lang="en-US" b="0" i="0" dirty="0">
                <a:solidFill>
                  <a:srgbClr val="222222"/>
                </a:solidFill>
                <a:effectLst/>
              </a:rPr>
              <a:t>We Are TB</a:t>
            </a:r>
            <a:br>
              <a:rPr lang="en-US" dirty="0"/>
            </a:br>
            <a:r>
              <a:rPr lang="en-US" b="0" i="0" dirty="0">
                <a:solidFill>
                  <a:srgbClr val="222222"/>
                </a:solidFill>
                <a:effectLst/>
              </a:rPr>
              <a:t>TBPPM Learning Network</a:t>
            </a:r>
            <a:br>
              <a:rPr lang="en-US" dirty="0"/>
            </a:br>
            <a:r>
              <a:rPr lang="en-US" b="0" i="0" dirty="0">
                <a:solidFill>
                  <a:srgbClr val="222222"/>
                </a:solidFill>
                <a:effectLst/>
              </a:rPr>
              <a:t>Asia Pacific Counsel of AIDS Service Organizations (APCASO)</a:t>
            </a:r>
            <a:br>
              <a:rPr lang="en-US" dirty="0"/>
            </a:br>
            <a:r>
              <a:rPr lang="en-US" b="0" i="0" dirty="0">
                <a:solidFill>
                  <a:srgbClr val="222222"/>
                </a:solidFill>
                <a:effectLst/>
              </a:rPr>
              <a:t>African Coalition on TB (ACT)</a:t>
            </a:r>
            <a:br>
              <a:rPr lang="en-US" dirty="0"/>
            </a:br>
            <a:r>
              <a:rPr lang="en-US" b="0" i="0" dirty="0">
                <a:solidFill>
                  <a:srgbClr val="222222"/>
                </a:solidFill>
                <a:effectLst/>
              </a:rPr>
              <a:t>TB Europe Coalition (TBEC)</a:t>
            </a:r>
          </a:p>
          <a:p>
            <a:r>
              <a:rPr lang="en-US" dirty="0"/>
              <a:t>O’Neill Institute for National and Global Health Law at Georgetown University</a:t>
            </a:r>
          </a:p>
          <a:p>
            <a:endParaRPr lang="en-US" dirty="0"/>
          </a:p>
        </p:txBody>
      </p:sp>
    </p:spTree>
    <p:extLst>
      <p:ext uri="{BB962C8B-B14F-4D97-AF65-F5344CB8AC3E}">
        <p14:creationId xmlns:p14="http://schemas.microsoft.com/office/powerpoint/2010/main" val="1340776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6865F9-39CE-1B20-1FF8-4638B2731389}"/>
              </a:ext>
            </a:extLst>
          </p:cNvPr>
          <p:cNvSpPr txBox="1"/>
          <p:nvPr/>
        </p:nvSpPr>
        <p:spPr>
          <a:xfrm>
            <a:off x="638881" y="4501453"/>
            <a:ext cx="10909640" cy="1065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600" b="1">
                <a:latin typeface="+mj-lt"/>
                <a:ea typeface="+mj-ea"/>
                <a:cs typeface="+mj-cs"/>
              </a:rPr>
              <a:t>FOR MORE INFORMATION, AND TO FIND COMMITMENTS AND OTHER CAMPAIGN RESOURCES</a:t>
            </a:r>
          </a:p>
        </p:txBody>
      </p:sp>
      <p:pic>
        <p:nvPicPr>
          <p:cNvPr id="3" name="Picture 2">
            <a:extLst>
              <a:ext uri="{FF2B5EF4-FFF2-40B4-BE49-F238E27FC236}">
                <a16:creationId xmlns:a16="http://schemas.microsoft.com/office/drawing/2014/main" id="{7995F9C1-E6EF-94C5-817E-70790C9CB5A5}"/>
              </a:ext>
            </a:extLst>
          </p:cNvPr>
          <p:cNvPicPr>
            <a:picLocks noChangeAspect="1"/>
          </p:cNvPicPr>
          <p:nvPr/>
        </p:nvPicPr>
        <p:blipFill>
          <a:blip r:embed="rId2"/>
          <a:stretch>
            <a:fillRect/>
          </a:stretch>
        </p:blipFill>
        <p:spPr>
          <a:xfrm>
            <a:off x="1320783" y="320040"/>
            <a:ext cx="3612930" cy="3895344"/>
          </a:xfrm>
          <a:prstGeom prst="rect">
            <a:avLst/>
          </a:prstGeom>
        </p:spPr>
      </p:pic>
      <p:pic>
        <p:nvPicPr>
          <p:cNvPr id="5" name="Picture 2" descr="QR Feedback Creator | Get Honest Customer Feedback With a Simple QR Code">
            <a:extLst>
              <a:ext uri="{FF2B5EF4-FFF2-40B4-BE49-F238E27FC236}">
                <a16:creationId xmlns:a16="http://schemas.microsoft.com/office/drawing/2014/main" id="{25287176-757E-9721-A89E-692F2399822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4496" y="1061105"/>
            <a:ext cx="5614416" cy="2413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505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FADE7D8-DEB8-B34C-5115-9BD25891F445}"/>
              </a:ext>
            </a:extLst>
          </p:cNvPr>
          <p:cNvGrpSpPr/>
          <p:nvPr/>
        </p:nvGrpSpPr>
        <p:grpSpPr>
          <a:xfrm>
            <a:off x="541160" y="1302628"/>
            <a:ext cx="2261164" cy="653324"/>
            <a:chOff x="4821498" y="1358844"/>
            <a:chExt cx="2261164" cy="653324"/>
          </a:xfrm>
        </p:grpSpPr>
        <p:sp>
          <p:nvSpPr>
            <p:cNvPr id="6" name="Rectangle: Rounded Corners 5">
              <a:extLst>
                <a:ext uri="{FF2B5EF4-FFF2-40B4-BE49-F238E27FC236}">
                  <a16:creationId xmlns:a16="http://schemas.microsoft.com/office/drawing/2014/main" id="{D5E9758B-63DE-4885-906D-084FD5961794}"/>
                </a:ext>
              </a:extLst>
            </p:cNvPr>
            <p:cNvSpPr/>
            <p:nvPr/>
          </p:nvSpPr>
          <p:spPr>
            <a:xfrm>
              <a:off x="4860304" y="1392784"/>
              <a:ext cx="2183552" cy="61938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Rectangle: Rounded Corners 6">
              <a:extLst>
                <a:ext uri="{FF2B5EF4-FFF2-40B4-BE49-F238E27FC236}">
                  <a16:creationId xmlns:a16="http://schemas.microsoft.com/office/drawing/2014/main" id="{5AD7993A-E064-8A32-D183-6A6DBC0C37FB}"/>
                </a:ext>
              </a:extLst>
            </p:cNvPr>
            <p:cNvSpPr/>
            <p:nvPr/>
          </p:nvSpPr>
          <p:spPr>
            <a:xfrm>
              <a:off x="4870486" y="1358844"/>
              <a:ext cx="2212176" cy="6193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8" name="Group 7">
              <a:extLst>
                <a:ext uri="{FF2B5EF4-FFF2-40B4-BE49-F238E27FC236}">
                  <a16:creationId xmlns:a16="http://schemas.microsoft.com/office/drawing/2014/main" id="{0B9E8F5E-FECB-01DA-6FAE-4862B535A5CE}"/>
                </a:ext>
              </a:extLst>
            </p:cNvPr>
            <p:cNvGrpSpPr/>
            <p:nvPr/>
          </p:nvGrpSpPr>
          <p:grpSpPr>
            <a:xfrm>
              <a:off x="4821498" y="1456722"/>
              <a:ext cx="91440" cy="428560"/>
              <a:chOff x="8311168" y="2917354"/>
              <a:chExt cx="91440" cy="428560"/>
            </a:xfrm>
          </p:grpSpPr>
          <p:sp>
            <p:nvSpPr>
              <p:cNvPr id="10" name="Oval 9">
                <a:extLst>
                  <a:ext uri="{FF2B5EF4-FFF2-40B4-BE49-F238E27FC236}">
                    <a16:creationId xmlns:a16="http://schemas.microsoft.com/office/drawing/2014/main" id="{CC8EFB47-7A62-AA3D-5DE2-3FB5D221198F}"/>
                  </a:ext>
                </a:extLst>
              </p:cNvPr>
              <p:cNvSpPr/>
              <p:nvPr/>
            </p:nvSpPr>
            <p:spPr>
              <a:xfrm>
                <a:off x="8334029" y="2917354"/>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Oval 10">
                <a:extLst>
                  <a:ext uri="{FF2B5EF4-FFF2-40B4-BE49-F238E27FC236}">
                    <a16:creationId xmlns:a16="http://schemas.microsoft.com/office/drawing/2014/main" id="{A9BA2261-FD7C-AABA-D3AB-744FD496EF97}"/>
                  </a:ext>
                </a:extLst>
              </p:cNvPr>
              <p:cNvSpPr/>
              <p:nvPr/>
            </p:nvSpPr>
            <p:spPr>
              <a:xfrm>
                <a:off x="8338799" y="3300195"/>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Oval 11">
                <a:extLst>
                  <a:ext uri="{FF2B5EF4-FFF2-40B4-BE49-F238E27FC236}">
                    <a16:creationId xmlns:a16="http://schemas.microsoft.com/office/drawing/2014/main" id="{6A658D07-46E7-B2A6-66F4-2B8F9F1076ED}"/>
                  </a:ext>
                </a:extLst>
              </p:cNvPr>
              <p:cNvSpPr/>
              <p:nvPr/>
            </p:nvSpPr>
            <p:spPr>
              <a:xfrm>
                <a:off x="8311168" y="307946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9" name="TextBox 8">
              <a:extLst>
                <a:ext uri="{FF2B5EF4-FFF2-40B4-BE49-F238E27FC236}">
                  <a16:creationId xmlns:a16="http://schemas.microsoft.com/office/drawing/2014/main" id="{D230B46C-E7F3-38FA-243A-2B68AD5BBB1F}"/>
                </a:ext>
              </a:extLst>
            </p:cNvPr>
            <p:cNvSpPr txBox="1"/>
            <p:nvPr/>
          </p:nvSpPr>
          <p:spPr>
            <a:xfrm>
              <a:off x="4951745" y="1578441"/>
              <a:ext cx="2012678" cy="278153"/>
            </a:xfrm>
            <a:prstGeom prst="rect">
              <a:avLst/>
            </a:prstGeom>
            <a:noFill/>
          </p:spPr>
          <p:txBody>
            <a:bodyPr wrap="square">
              <a:spAutoFit/>
            </a:bodyPr>
            <a:lstStyle/>
            <a:p>
              <a:pPr algn="ctr" defTabSz="685800">
                <a:lnSpc>
                  <a:spcPts val="1300"/>
                </a:lnSpc>
                <a:buClrTx/>
              </a:pPr>
              <a:r>
                <a:rPr lang="en-US" b="1" kern="1200" dirty="0">
                  <a:latin typeface="+mj-lt"/>
                  <a:ea typeface="+mn-ea"/>
                  <a:cs typeface="Arial Narrow" panose="020B0604020202020204" pitchFamily="34" charset="0"/>
                </a:rPr>
                <a:t>DS-TB</a:t>
              </a:r>
            </a:p>
          </p:txBody>
        </p:sp>
      </p:grpSp>
      <p:sp>
        <p:nvSpPr>
          <p:cNvPr id="13" name="Rectangle 2">
            <a:extLst>
              <a:ext uri="{FF2B5EF4-FFF2-40B4-BE49-F238E27FC236}">
                <a16:creationId xmlns:a16="http://schemas.microsoft.com/office/drawing/2014/main" id="{C72D69A3-6D18-B475-73DA-DE9AA9B3833D}"/>
              </a:ext>
            </a:extLst>
          </p:cNvPr>
          <p:cNvSpPr txBox="1">
            <a:spLocks noChangeArrowheads="1"/>
          </p:cNvSpPr>
          <p:nvPr/>
        </p:nvSpPr>
        <p:spPr>
          <a:xfrm>
            <a:off x="432752" y="464286"/>
            <a:ext cx="8516949" cy="720255"/>
          </a:xfrm>
          <a:prstGeom prst="rect">
            <a:avLst/>
          </a:prstGeom>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DRUG-RESISTANT TB DISEASE</a:t>
            </a:r>
          </a:p>
        </p:txBody>
      </p:sp>
      <p:grpSp>
        <p:nvGrpSpPr>
          <p:cNvPr id="14" name="Group 13">
            <a:extLst>
              <a:ext uri="{FF2B5EF4-FFF2-40B4-BE49-F238E27FC236}">
                <a16:creationId xmlns:a16="http://schemas.microsoft.com/office/drawing/2014/main" id="{1F4BC2DB-3189-0776-760C-C73584D0062A}"/>
              </a:ext>
            </a:extLst>
          </p:cNvPr>
          <p:cNvGrpSpPr/>
          <p:nvPr/>
        </p:nvGrpSpPr>
        <p:grpSpPr>
          <a:xfrm>
            <a:off x="539922" y="2047381"/>
            <a:ext cx="2261164" cy="653324"/>
            <a:chOff x="4821498" y="1358844"/>
            <a:chExt cx="2261164" cy="653324"/>
          </a:xfrm>
        </p:grpSpPr>
        <p:sp>
          <p:nvSpPr>
            <p:cNvPr id="15" name="Rectangle: Rounded Corners 14">
              <a:extLst>
                <a:ext uri="{FF2B5EF4-FFF2-40B4-BE49-F238E27FC236}">
                  <a16:creationId xmlns:a16="http://schemas.microsoft.com/office/drawing/2014/main" id="{646C81F0-F08F-0DD7-23F1-712CF00313CA}"/>
                </a:ext>
              </a:extLst>
            </p:cNvPr>
            <p:cNvSpPr/>
            <p:nvPr/>
          </p:nvSpPr>
          <p:spPr>
            <a:xfrm>
              <a:off x="4860304" y="1392783"/>
              <a:ext cx="2183552" cy="61938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Rectangle: Rounded Corners 15">
              <a:extLst>
                <a:ext uri="{FF2B5EF4-FFF2-40B4-BE49-F238E27FC236}">
                  <a16:creationId xmlns:a16="http://schemas.microsoft.com/office/drawing/2014/main" id="{8D7865FE-7B76-62CB-13BA-86AA9FAA5431}"/>
                </a:ext>
              </a:extLst>
            </p:cNvPr>
            <p:cNvSpPr/>
            <p:nvPr/>
          </p:nvSpPr>
          <p:spPr>
            <a:xfrm>
              <a:off x="4870486" y="1358844"/>
              <a:ext cx="2212176" cy="6193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7" name="Group 16">
              <a:extLst>
                <a:ext uri="{FF2B5EF4-FFF2-40B4-BE49-F238E27FC236}">
                  <a16:creationId xmlns:a16="http://schemas.microsoft.com/office/drawing/2014/main" id="{5FEEDDCE-7615-3990-5AB2-FB8D3BA522FD}"/>
                </a:ext>
              </a:extLst>
            </p:cNvPr>
            <p:cNvGrpSpPr/>
            <p:nvPr/>
          </p:nvGrpSpPr>
          <p:grpSpPr>
            <a:xfrm>
              <a:off x="4821498" y="1456722"/>
              <a:ext cx="91440" cy="428560"/>
              <a:chOff x="8311168" y="2917354"/>
              <a:chExt cx="91440" cy="428560"/>
            </a:xfrm>
          </p:grpSpPr>
          <p:sp>
            <p:nvSpPr>
              <p:cNvPr id="19" name="Oval 18">
                <a:extLst>
                  <a:ext uri="{FF2B5EF4-FFF2-40B4-BE49-F238E27FC236}">
                    <a16:creationId xmlns:a16="http://schemas.microsoft.com/office/drawing/2014/main" id="{63C7367F-C737-739A-DE94-1E7B1358B467}"/>
                  </a:ext>
                </a:extLst>
              </p:cNvPr>
              <p:cNvSpPr/>
              <p:nvPr/>
            </p:nvSpPr>
            <p:spPr>
              <a:xfrm>
                <a:off x="8334029" y="2917354"/>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 name="Oval 19">
                <a:extLst>
                  <a:ext uri="{FF2B5EF4-FFF2-40B4-BE49-F238E27FC236}">
                    <a16:creationId xmlns:a16="http://schemas.microsoft.com/office/drawing/2014/main" id="{93F33914-A9C7-E682-8338-54612C812C90}"/>
                  </a:ext>
                </a:extLst>
              </p:cNvPr>
              <p:cNvSpPr/>
              <p:nvPr/>
            </p:nvSpPr>
            <p:spPr>
              <a:xfrm>
                <a:off x="8338799" y="3300195"/>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 name="Oval 20">
                <a:extLst>
                  <a:ext uri="{FF2B5EF4-FFF2-40B4-BE49-F238E27FC236}">
                    <a16:creationId xmlns:a16="http://schemas.microsoft.com/office/drawing/2014/main" id="{D7718864-C371-B353-A3D0-FA003F2CD87E}"/>
                  </a:ext>
                </a:extLst>
              </p:cNvPr>
              <p:cNvSpPr/>
              <p:nvPr/>
            </p:nvSpPr>
            <p:spPr>
              <a:xfrm>
                <a:off x="8311168" y="307946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18" name="TextBox 17">
              <a:extLst>
                <a:ext uri="{FF2B5EF4-FFF2-40B4-BE49-F238E27FC236}">
                  <a16:creationId xmlns:a16="http://schemas.microsoft.com/office/drawing/2014/main" id="{1926EB8E-A54B-FB78-F3D8-5F9665B21AEE}"/>
                </a:ext>
              </a:extLst>
            </p:cNvPr>
            <p:cNvSpPr txBox="1"/>
            <p:nvPr/>
          </p:nvSpPr>
          <p:spPr>
            <a:xfrm>
              <a:off x="4951745" y="1578441"/>
              <a:ext cx="2012678" cy="278153"/>
            </a:xfrm>
            <a:prstGeom prst="rect">
              <a:avLst/>
            </a:prstGeom>
            <a:noFill/>
          </p:spPr>
          <p:txBody>
            <a:bodyPr wrap="square">
              <a:spAutoFit/>
            </a:bodyPr>
            <a:lstStyle/>
            <a:p>
              <a:pPr algn="ctr" defTabSz="685800">
                <a:lnSpc>
                  <a:spcPts val="1300"/>
                </a:lnSpc>
                <a:buClrTx/>
              </a:pPr>
              <a:r>
                <a:rPr lang="en-US" kern="1200" dirty="0">
                  <a:solidFill>
                    <a:schemeClr val="bg1"/>
                  </a:solidFill>
                  <a:ea typeface="+mn-ea"/>
                  <a:cs typeface="Arial Narrow" panose="020B0604020202020204" pitchFamily="34" charset="0"/>
                </a:rPr>
                <a:t>rifampicin</a:t>
              </a:r>
            </a:p>
          </p:txBody>
        </p:sp>
      </p:grpSp>
      <p:grpSp>
        <p:nvGrpSpPr>
          <p:cNvPr id="22" name="Group 21">
            <a:extLst>
              <a:ext uri="{FF2B5EF4-FFF2-40B4-BE49-F238E27FC236}">
                <a16:creationId xmlns:a16="http://schemas.microsoft.com/office/drawing/2014/main" id="{4E18F246-E703-0C9F-1EF0-D9497B1B1688}"/>
              </a:ext>
            </a:extLst>
          </p:cNvPr>
          <p:cNvGrpSpPr/>
          <p:nvPr/>
        </p:nvGrpSpPr>
        <p:grpSpPr>
          <a:xfrm>
            <a:off x="539922" y="2830638"/>
            <a:ext cx="2261164" cy="653324"/>
            <a:chOff x="4821498" y="1358844"/>
            <a:chExt cx="2261164" cy="653324"/>
          </a:xfrm>
        </p:grpSpPr>
        <p:sp>
          <p:nvSpPr>
            <p:cNvPr id="23" name="Rectangle: Rounded Corners 22">
              <a:extLst>
                <a:ext uri="{FF2B5EF4-FFF2-40B4-BE49-F238E27FC236}">
                  <a16:creationId xmlns:a16="http://schemas.microsoft.com/office/drawing/2014/main" id="{483F429C-6D52-8F82-61BB-6DE6155F1B3D}"/>
                </a:ext>
              </a:extLst>
            </p:cNvPr>
            <p:cNvSpPr/>
            <p:nvPr/>
          </p:nvSpPr>
          <p:spPr>
            <a:xfrm>
              <a:off x="4860304" y="1392783"/>
              <a:ext cx="2183552" cy="61938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 name="Rectangle: Rounded Corners 23">
              <a:extLst>
                <a:ext uri="{FF2B5EF4-FFF2-40B4-BE49-F238E27FC236}">
                  <a16:creationId xmlns:a16="http://schemas.microsoft.com/office/drawing/2014/main" id="{58067665-5DEC-7B7D-E4A9-7960EC96577F}"/>
                </a:ext>
              </a:extLst>
            </p:cNvPr>
            <p:cNvSpPr/>
            <p:nvPr/>
          </p:nvSpPr>
          <p:spPr>
            <a:xfrm>
              <a:off x="4870486" y="1358844"/>
              <a:ext cx="2212176" cy="6193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5" name="Group 24">
              <a:extLst>
                <a:ext uri="{FF2B5EF4-FFF2-40B4-BE49-F238E27FC236}">
                  <a16:creationId xmlns:a16="http://schemas.microsoft.com/office/drawing/2014/main" id="{D2BCAA2E-004B-5AF8-600D-95A5B34711C5}"/>
                </a:ext>
              </a:extLst>
            </p:cNvPr>
            <p:cNvGrpSpPr/>
            <p:nvPr/>
          </p:nvGrpSpPr>
          <p:grpSpPr>
            <a:xfrm>
              <a:off x="4821498" y="1456722"/>
              <a:ext cx="91440" cy="428560"/>
              <a:chOff x="8311168" y="2917354"/>
              <a:chExt cx="91440" cy="428560"/>
            </a:xfrm>
          </p:grpSpPr>
          <p:sp>
            <p:nvSpPr>
              <p:cNvPr id="27" name="Oval 26">
                <a:extLst>
                  <a:ext uri="{FF2B5EF4-FFF2-40B4-BE49-F238E27FC236}">
                    <a16:creationId xmlns:a16="http://schemas.microsoft.com/office/drawing/2014/main" id="{21C0A8CD-AD83-82AD-A57C-FA8E501735AA}"/>
                  </a:ext>
                </a:extLst>
              </p:cNvPr>
              <p:cNvSpPr/>
              <p:nvPr/>
            </p:nvSpPr>
            <p:spPr>
              <a:xfrm>
                <a:off x="8334029" y="2917354"/>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 name="Oval 27">
                <a:extLst>
                  <a:ext uri="{FF2B5EF4-FFF2-40B4-BE49-F238E27FC236}">
                    <a16:creationId xmlns:a16="http://schemas.microsoft.com/office/drawing/2014/main" id="{6F5F89D0-B52C-36B9-BFB9-7795BFE20F98}"/>
                  </a:ext>
                </a:extLst>
              </p:cNvPr>
              <p:cNvSpPr/>
              <p:nvPr/>
            </p:nvSpPr>
            <p:spPr>
              <a:xfrm>
                <a:off x="8338799" y="3300195"/>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 name="Oval 28">
                <a:extLst>
                  <a:ext uri="{FF2B5EF4-FFF2-40B4-BE49-F238E27FC236}">
                    <a16:creationId xmlns:a16="http://schemas.microsoft.com/office/drawing/2014/main" id="{7CBA4A7A-3498-551A-4028-5EE80D1923C9}"/>
                  </a:ext>
                </a:extLst>
              </p:cNvPr>
              <p:cNvSpPr/>
              <p:nvPr/>
            </p:nvSpPr>
            <p:spPr>
              <a:xfrm>
                <a:off x="8311168" y="307946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6" name="TextBox 25">
              <a:extLst>
                <a:ext uri="{FF2B5EF4-FFF2-40B4-BE49-F238E27FC236}">
                  <a16:creationId xmlns:a16="http://schemas.microsoft.com/office/drawing/2014/main" id="{62C72CBC-9A52-E956-0E6C-A33B3424F942}"/>
                </a:ext>
              </a:extLst>
            </p:cNvPr>
            <p:cNvSpPr txBox="1"/>
            <p:nvPr/>
          </p:nvSpPr>
          <p:spPr>
            <a:xfrm>
              <a:off x="4951745" y="1578441"/>
              <a:ext cx="2012678" cy="278153"/>
            </a:xfrm>
            <a:prstGeom prst="rect">
              <a:avLst/>
            </a:prstGeom>
            <a:noFill/>
          </p:spPr>
          <p:txBody>
            <a:bodyPr wrap="square">
              <a:spAutoFit/>
            </a:bodyPr>
            <a:lstStyle/>
            <a:p>
              <a:pPr algn="ctr" defTabSz="685800">
                <a:lnSpc>
                  <a:spcPts val="1300"/>
                </a:lnSpc>
                <a:buClrTx/>
              </a:pPr>
              <a:r>
                <a:rPr lang="en-US" kern="1200" dirty="0">
                  <a:solidFill>
                    <a:schemeClr val="bg1"/>
                  </a:solidFill>
                  <a:ea typeface="+mn-ea"/>
                  <a:cs typeface="Arial Narrow" panose="020B0604020202020204" pitchFamily="34" charset="0"/>
                </a:rPr>
                <a:t>isoniazid</a:t>
              </a:r>
            </a:p>
          </p:txBody>
        </p:sp>
      </p:grpSp>
      <p:grpSp>
        <p:nvGrpSpPr>
          <p:cNvPr id="30" name="Group 29">
            <a:extLst>
              <a:ext uri="{FF2B5EF4-FFF2-40B4-BE49-F238E27FC236}">
                <a16:creationId xmlns:a16="http://schemas.microsoft.com/office/drawing/2014/main" id="{8AA818DC-1F43-84DE-D765-3F3CDE0CA86E}"/>
              </a:ext>
            </a:extLst>
          </p:cNvPr>
          <p:cNvGrpSpPr/>
          <p:nvPr/>
        </p:nvGrpSpPr>
        <p:grpSpPr>
          <a:xfrm>
            <a:off x="3152981" y="1302628"/>
            <a:ext cx="2261164" cy="653324"/>
            <a:chOff x="4821498" y="1358844"/>
            <a:chExt cx="2261164" cy="653324"/>
          </a:xfrm>
        </p:grpSpPr>
        <p:sp>
          <p:nvSpPr>
            <p:cNvPr id="31" name="Rectangle: Rounded Corners 30">
              <a:extLst>
                <a:ext uri="{FF2B5EF4-FFF2-40B4-BE49-F238E27FC236}">
                  <a16:creationId xmlns:a16="http://schemas.microsoft.com/office/drawing/2014/main" id="{62FBF22F-8826-740E-21CD-1B6ACDF3A313}"/>
                </a:ext>
              </a:extLst>
            </p:cNvPr>
            <p:cNvSpPr/>
            <p:nvPr/>
          </p:nvSpPr>
          <p:spPr>
            <a:xfrm>
              <a:off x="4860304" y="1392784"/>
              <a:ext cx="2183552" cy="61938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 name="Rectangle: Rounded Corners 31">
              <a:extLst>
                <a:ext uri="{FF2B5EF4-FFF2-40B4-BE49-F238E27FC236}">
                  <a16:creationId xmlns:a16="http://schemas.microsoft.com/office/drawing/2014/main" id="{8F2C3C36-9868-6684-8573-68C4B4264BFA}"/>
                </a:ext>
              </a:extLst>
            </p:cNvPr>
            <p:cNvSpPr/>
            <p:nvPr/>
          </p:nvSpPr>
          <p:spPr>
            <a:xfrm>
              <a:off x="4870486" y="1358844"/>
              <a:ext cx="2212176" cy="6193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3" name="Group 32">
              <a:extLst>
                <a:ext uri="{FF2B5EF4-FFF2-40B4-BE49-F238E27FC236}">
                  <a16:creationId xmlns:a16="http://schemas.microsoft.com/office/drawing/2014/main" id="{476A31D5-C729-8028-245F-1547D19CB16C}"/>
                </a:ext>
              </a:extLst>
            </p:cNvPr>
            <p:cNvGrpSpPr/>
            <p:nvPr/>
          </p:nvGrpSpPr>
          <p:grpSpPr>
            <a:xfrm>
              <a:off x="4821498" y="1456722"/>
              <a:ext cx="91440" cy="428560"/>
              <a:chOff x="8311168" y="2917354"/>
              <a:chExt cx="91440" cy="428560"/>
            </a:xfrm>
          </p:grpSpPr>
          <p:sp>
            <p:nvSpPr>
              <p:cNvPr id="35" name="Oval 34">
                <a:extLst>
                  <a:ext uri="{FF2B5EF4-FFF2-40B4-BE49-F238E27FC236}">
                    <a16:creationId xmlns:a16="http://schemas.microsoft.com/office/drawing/2014/main" id="{7ACD630C-116E-6A6C-80AE-9BE7537EBD0E}"/>
                  </a:ext>
                </a:extLst>
              </p:cNvPr>
              <p:cNvSpPr/>
              <p:nvPr/>
            </p:nvSpPr>
            <p:spPr>
              <a:xfrm>
                <a:off x="8334029" y="2917354"/>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Oval 35">
                <a:extLst>
                  <a:ext uri="{FF2B5EF4-FFF2-40B4-BE49-F238E27FC236}">
                    <a16:creationId xmlns:a16="http://schemas.microsoft.com/office/drawing/2014/main" id="{6ADE39AB-3ACF-D508-4F58-48111997213E}"/>
                  </a:ext>
                </a:extLst>
              </p:cNvPr>
              <p:cNvSpPr/>
              <p:nvPr/>
            </p:nvSpPr>
            <p:spPr>
              <a:xfrm>
                <a:off x="8338799" y="3300195"/>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 name="Oval 36">
                <a:extLst>
                  <a:ext uri="{FF2B5EF4-FFF2-40B4-BE49-F238E27FC236}">
                    <a16:creationId xmlns:a16="http://schemas.microsoft.com/office/drawing/2014/main" id="{9D508956-61A0-2D4C-3BBE-E7F9361E4D68}"/>
                  </a:ext>
                </a:extLst>
              </p:cNvPr>
              <p:cNvSpPr/>
              <p:nvPr/>
            </p:nvSpPr>
            <p:spPr>
              <a:xfrm>
                <a:off x="8311168" y="307946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4" name="TextBox 33">
              <a:extLst>
                <a:ext uri="{FF2B5EF4-FFF2-40B4-BE49-F238E27FC236}">
                  <a16:creationId xmlns:a16="http://schemas.microsoft.com/office/drawing/2014/main" id="{FF7AF015-04D3-2501-712F-E9795241D637}"/>
                </a:ext>
              </a:extLst>
            </p:cNvPr>
            <p:cNvSpPr txBox="1"/>
            <p:nvPr/>
          </p:nvSpPr>
          <p:spPr>
            <a:xfrm>
              <a:off x="4951745" y="1578441"/>
              <a:ext cx="2012678" cy="278153"/>
            </a:xfrm>
            <a:prstGeom prst="rect">
              <a:avLst/>
            </a:prstGeom>
            <a:noFill/>
          </p:spPr>
          <p:txBody>
            <a:bodyPr wrap="square">
              <a:spAutoFit/>
            </a:bodyPr>
            <a:lstStyle/>
            <a:p>
              <a:pPr algn="ctr" defTabSz="685800">
                <a:lnSpc>
                  <a:spcPts val="1300"/>
                </a:lnSpc>
                <a:buClrTx/>
              </a:pPr>
              <a:r>
                <a:rPr lang="en-US" b="1" kern="1200" dirty="0">
                  <a:latin typeface="+mj-lt"/>
                  <a:ea typeface="+mn-ea"/>
                  <a:cs typeface="Arial Narrow" panose="020B0604020202020204" pitchFamily="34" charset="0"/>
                </a:rPr>
                <a:t>MDR-TB</a:t>
              </a:r>
            </a:p>
          </p:txBody>
        </p:sp>
      </p:grpSp>
      <p:grpSp>
        <p:nvGrpSpPr>
          <p:cNvPr id="38" name="Group 37">
            <a:extLst>
              <a:ext uri="{FF2B5EF4-FFF2-40B4-BE49-F238E27FC236}">
                <a16:creationId xmlns:a16="http://schemas.microsoft.com/office/drawing/2014/main" id="{4FB6D758-FB31-2DB7-99E2-549424692878}"/>
              </a:ext>
            </a:extLst>
          </p:cNvPr>
          <p:cNvGrpSpPr/>
          <p:nvPr/>
        </p:nvGrpSpPr>
        <p:grpSpPr>
          <a:xfrm>
            <a:off x="3151743" y="2047381"/>
            <a:ext cx="2261164" cy="653324"/>
            <a:chOff x="4821498" y="1358844"/>
            <a:chExt cx="2261164" cy="653324"/>
          </a:xfrm>
        </p:grpSpPr>
        <p:sp>
          <p:nvSpPr>
            <p:cNvPr id="39" name="Rectangle: Rounded Corners 38">
              <a:extLst>
                <a:ext uri="{FF2B5EF4-FFF2-40B4-BE49-F238E27FC236}">
                  <a16:creationId xmlns:a16="http://schemas.microsoft.com/office/drawing/2014/main" id="{F228D83E-BB3B-B2B9-56D9-A9DFCD44E735}"/>
                </a:ext>
              </a:extLst>
            </p:cNvPr>
            <p:cNvSpPr/>
            <p:nvPr/>
          </p:nvSpPr>
          <p:spPr>
            <a:xfrm>
              <a:off x="4860304" y="1392783"/>
              <a:ext cx="2183552" cy="61938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 name="Rectangle: Rounded Corners 39">
              <a:extLst>
                <a:ext uri="{FF2B5EF4-FFF2-40B4-BE49-F238E27FC236}">
                  <a16:creationId xmlns:a16="http://schemas.microsoft.com/office/drawing/2014/main" id="{E8DD49FC-4D96-8400-B5E7-8FFD5364F20B}"/>
                </a:ext>
              </a:extLst>
            </p:cNvPr>
            <p:cNvSpPr/>
            <p:nvPr/>
          </p:nvSpPr>
          <p:spPr>
            <a:xfrm>
              <a:off x="4870486" y="1358844"/>
              <a:ext cx="2212176" cy="6193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41" name="Group 40">
              <a:extLst>
                <a:ext uri="{FF2B5EF4-FFF2-40B4-BE49-F238E27FC236}">
                  <a16:creationId xmlns:a16="http://schemas.microsoft.com/office/drawing/2014/main" id="{740C40CF-0173-2E71-9D15-B6DA522EB057}"/>
                </a:ext>
              </a:extLst>
            </p:cNvPr>
            <p:cNvGrpSpPr/>
            <p:nvPr/>
          </p:nvGrpSpPr>
          <p:grpSpPr>
            <a:xfrm>
              <a:off x="4821498" y="1456722"/>
              <a:ext cx="91440" cy="428560"/>
              <a:chOff x="8311168" y="2917354"/>
              <a:chExt cx="91440" cy="428560"/>
            </a:xfrm>
          </p:grpSpPr>
          <p:sp>
            <p:nvSpPr>
              <p:cNvPr id="43" name="Oval 42">
                <a:extLst>
                  <a:ext uri="{FF2B5EF4-FFF2-40B4-BE49-F238E27FC236}">
                    <a16:creationId xmlns:a16="http://schemas.microsoft.com/office/drawing/2014/main" id="{FE720239-EC85-7B93-A645-267A49BA52DC}"/>
                  </a:ext>
                </a:extLst>
              </p:cNvPr>
              <p:cNvSpPr/>
              <p:nvPr/>
            </p:nvSpPr>
            <p:spPr>
              <a:xfrm>
                <a:off x="8334029" y="2917354"/>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4" name="Oval 43">
                <a:extLst>
                  <a:ext uri="{FF2B5EF4-FFF2-40B4-BE49-F238E27FC236}">
                    <a16:creationId xmlns:a16="http://schemas.microsoft.com/office/drawing/2014/main" id="{56AF16D7-0A1D-CB4F-107F-25DAED0DC594}"/>
                  </a:ext>
                </a:extLst>
              </p:cNvPr>
              <p:cNvSpPr/>
              <p:nvPr/>
            </p:nvSpPr>
            <p:spPr>
              <a:xfrm>
                <a:off x="8338799" y="3300195"/>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5" name="Oval 44">
                <a:extLst>
                  <a:ext uri="{FF2B5EF4-FFF2-40B4-BE49-F238E27FC236}">
                    <a16:creationId xmlns:a16="http://schemas.microsoft.com/office/drawing/2014/main" id="{2833E127-C5D6-A11C-0B65-DBB4C5E03144}"/>
                  </a:ext>
                </a:extLst>
              </p:cNvPr>
              <p:cNvSpPr/>
              <p:nvPr/>
            </p:nvSpPr>
            <p:spPr>
              <a:xfrm>
                <a:off x="8311168" y="307946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42" name="TextBox 41">
              <a:extLst>
                <a:ext uri="{FF2B5EF4-FFF2-40B4-BE49-F238E27FC236}">
                  <a16:creationId xmlns:a16="http://schemas.microsoft.com/office/drawing/2014/main" id="{21ABCD64-802C-C4B3-1BA4-D575937401DD}"/>
                </a:ext>
              </a:extLst>
            </p:cNvPr>
            <p:cNvSpPr txBox="1"/>
            <p:nvPr/>
          </p:nvSpPr>
          <p:spPr>
            <a:xfrm>
              <a:off x="4951745" y="1578441"/>
              <a:ext cx="2012678" cy="278153"/>
            </a:xfrm>
            <a:prstGeom prst="rect">
              <a:avLst/>
            </a:prstGeom>
            <a:noFill/>
          </p:spPr>
          <p:txBody>
            <a:bodyPr wrap="square">
              <a:spAutoFit/>
            </a:bodyPr>
            <a:lstStyle/>
            <a:p>
              <a:pPr algn="ctr" defTabSz="685800">
                <a:lnSpc>
                  <a:spcPts val="1300"/>
                </a:lnSpc>
                <a:buClrTx/>
              </a:pPr>
              <a:r>
                <a:rPr lang="en-US" kern="1200" dirty="0">
                  <a:ea typeface="+mn-ea"/>
                  <a:cs typeface="Arial Narrow" panose="020B0604020202020204" pitchFamily="34" charset="0"/>
                </a:rPr>
                <a:t>rifampicin</a:t>
              </a:r>
            </a:p>
          </p:txBody>
        </p:sp>
      </p:grpSp>
      <p:grpSp>
        <p:nvGrpSpPr>
          <p:cNvPr id="46" name="Group 45">
            <a:extLst>
              <a:ext uri="{FF2B5EF4-FFF2-40B4-BE49-F238E27FC236}">
                <a16:creationId xmlns:a16="http://schemas.microsoft.com/office/drawing/2014/main" id="{A7EAB2BB-9121-3B4C-417F-4A043CE8146E}"/>
              </a:ext>
            </a:extLst>
          </p:cNvPr>
          <p:cNvGrpSpPr/>
          <p:nvPr/>
        </p:nvGrpSpPr>
        <p:grpSpPr>
          <a:xfrm>
            <a:off x="3151743" y="2830638"/>
            <a:ext cx="2261164" cy="653324"/>
            <a:chOff x="4821498" y="1358844"/>
            <a:chExt cx="2261164" cy="653324"/>
          </a:xfrm>
        </p:grpSpPr>
        <p:sp>
          <p:nvSpPr>
            <p:cNvPr id="47" name="Rectangle: Rounded Corners 46">
              <a:extLst>
                <a:ext uri="{FF2B5EF4-FFF2-40B4-BE49-F238E27FC236}">
                  <a16:creationId xmlns:a16="http://schemas.microsoft.com/office/drawing/2014/main" id="{37E85162-F256-8F55-EF06-1ACA05B9D02F}"/>
                </a:ext>
              </a:extLst>
            </p:cNvPr>
            <p:cNvSpPr/>
            <p:nvPr/>
          </p:nvSpPr>
          <p:spPr>
            <a:xfrm>
              <a:off x="4860304" y="1392783"/>
              <a:ext cx="2183552" cy="61938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8" name="Rectangle: Rounded Corners 47">
              <a:extLst>
                <a:ext uri="{FF2B5EF4-FFF2-40B4-BE49-F238E27FC236}">
                  <a16:creationId xmlns:a16="http://schemas.microsoft.com/office/drawing/2014/main" id="{D1C386FC-E77C-DBE1-FB5A-41271F9C75C0}"/>
                </a:ext>
              </a:extLst>
            </p:cNvPr>
            <p:cNvSpPr/>
            <p:nvPr/>
          </p:nvSpPr>
          <p:spPr>
            <a:xfrm>
              <a:off x="4870486" y="1358844"/>
              <a:ext cx="2212176" cy="6193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49" name="Group 48">
              <a:extLst>
                <a:ext uri="{FF2B5EF4-FFF2-40B4-BE49-F238E27FC236}">
                  <a16:creationId xmlns:a16="http://schemas.microsoft.com/office/drawing/2014/main" id="{51346377-24C3-35C9-88CE-DA9A29DAB218}"/>
                </a:ext>
              </a:extLst>
            </p:cNvPr>
            <p:cNvGrpSpPr/>
            <p:nvPr/>
          </p:nvGrpSpPr>
          <p:grpSpPr>
            <a:xfrm>
              <a:off x="4821498" y="1456722"/>
              <a:ext cx="91440" cy="428560"/>
              <a:chOff x="8311168" y="2917354"/>
              <a:chExt cx="91440" cy="428560"/>
            </a:xfrm>
          </p:grpSpPr>
          <p:sp>
            <p:nvSpPr>
              <p:cNvPr id="51" name="Oval 50">
                <a:extLst>
                  <a:ext uri="{FF2B5EF4-FFF2-40B4-BE49-F238E27FC236}">
                    <a16:creationId xmlns:a16="http://schemas.microsoft.com/office/drawing/2014/main" id="{1C1F428E-734A-B7C4-6291-24033F851185}"/>
                  </a:ext>
                </a:extLst>
              </p:cNvPr>
              <p:cNvSpPr/>
              <p:nvPr/>
            </p:nvSpPr>
            <p:spPr>
              <a:xfrm>
                <a:off x="8334029" y="2917354"/>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2" name="Oval 51">
                <a:extLst>
                  <a:ext uri="{FF2B5EF4-FFF2-40B4-BE49-F238E27FC236}">
                    <a16:creationId xmlns:a16="http://schemas.microsoft.com/office/drawing/2014/main" id="{6EB63944-A870-5A45-ECEB-D5C5FE607ED2}"/>
                  </a:ext>
                </a:extLst>
              </p:cNvPr>
              <p:cNvSpPr/>
              <p:nvPr/>
            </p:nvSpPr>
            <p:spPr>
              <a:xfrm>
                <a:off x="8338799" y="3300195"/>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3" name="Oval 52">
                <a:extLst>
                  <a:ext uri="{FF2B5EF4-FFF2-40B4-BE49-F238E27FC236}">
                    <a16:creationId xmlns:a16="http://schemas.microsoft.com/office/drawing/2014/main" id="{5DE85B45-A40E-53C8-F8A7-96151FB2E907}"/>
                  </a:ext>
                </a:extLst>
              </p:cNvPr>
              <p:cNvSpPr/>
              <p:nvPr/>
            </p:nvSpPr>
            <p:spPr>
              <a:xfrm>
                <a:off x="8311168" y="307946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50" name="TextBox 49">
              <a:extLst>
                <a:ext uri="{FF2B5EF4-FFF2-40B4-BE49-F238E27FC236}">
                  <a16:creationId xmlns:a16="http://schemas.microsoft.com/office/drawing/2014/main" id="{C3B46375-BC2A-8337-F56D-1B879BD7FD94}"/>
                </a:ext>
              </a:extLst>
            </p:cNvPr>
            <p:cNvSpPr txBox="1"/>
            <p:nvPr/>
          </p:nvSpPr>
          <p:spPr>
            <a:xfrm>
              <a:off x="4951745" y="1578441"/>
              <a:ext cx="2012678" cy="278153"/>
            </a:xfrm>
            <a:prstGeom prst="rect">
              <a:avLst/>
            </a:prstGeom>
            <a:noFill/>
          </p:spPr>
          <p:txBody>
            <a:bodyPr wrap="square">
              <a:spAutoFit/>
            </a:bodyPr>
            <a:lstStyle/>
            <a:p>
              <a:pPr algn="ctr" defTabSz="685800">
                <a:lnSpc>
                  <a:spcPts val="1300"/>
                </a:lnSpc>
                <a:buClrTx/>
              </a:pPr>
              <a:r>
                <a:rPr lang="en-US" kern="1200" dirty="0">
                  <a:ea typeface="+mn-ea"/>
                  <a:cs typeface="Arial Narrow" panose="020B0604020202020204" pitchFamily="34" charset="0"/>
                </a:rPr>
                <a:t>isoniazid</a:t>
              </a:r>
            </a:p>
          </p:txBody>
        </p:sp>
      </p:grpSp>
      <p:grpSp>
        <p:nvGrpSpPr>
          <p:cNvPr id="78" name="Group 77">
            <a:extLst>
              <a:ext uri="{FF2B5EF4-FFF2-40B4-BE49-F238E27FC236}">
                <a16:creationId xmlns:a16="http://schemas.microsoft.com/office/drawing/2014/main" id="{774A0619-C314-85D1-0767-E18589C74E36}"/>
              </a:ext>
            </a:extLst>
          </p:cNvPr>
          <p:cNvGrpSpPr/>
          <p:nvPr/>
        </p:nvGrpSpPr>
        <p:grpSpPr>
          <a:xfrm>
            <a:off x="5763564" y="1302628"/>
            <a:ext cx="2261164" cy="653324"/>
            <a:chOff x="4821498" y="1358844"/>
            <a:chExt cx="2261164" cy="653324"/>
          </a:xfrm>
        </p:grpSpPr>
        <p:sp>
          <p:nvSpPr>
            <p:cNvPr id="79" name="Rectangle: Rounded Corners 78">
              <a:extLst>
                <a:ext uri="{FF2B5EF4-FFF2-40B4-BE49-F238E27FC236}">
                  <a16:creationId xmlns:a16="http://schemas.microsoft.com/office/drawing/2014/main" id="{757426F9-61CE-272B-4576-B1FD01391896}"/>
                </a:ext>
              </a:extLst>
            </p:cNvPr>
            <p:cNvSpPr/>
            <p:nvPr/>
          </p:nvSpPr>
          <p:spPr>
            <a:xfrm>
              <a:off x="4860304" y="1392784"/>
              <a:ext cx="2183552" cy="61938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0" name="Rectangle: Rounded Corners 79">
              <a:extLst>
                <a:ext uri="{FF2B5EF4-FFF2-40B4-BE49-F238E27FC236}">
                  <a16:creationId xmlns:a16="http://schemas.microsoft.com/office/drawing/2014/main" id="{FC1F0049-15AB-9C9E-234D-B51E6B9725D6}"/>
                </a:ext>
              </a:extLst>
            </p:cNvPr>
            <p:cNvSpPr/>
            <p:nvPr/>
          </p:nvSpPr>
          <p:spPr>
            <a:xfrm>
              <a:off x="4870486" y="1358844"/>
              <a:ext cx="2212176" cy="6193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81" name="Group 80">
              <a:extLst>
                <a:ext uri="{FF2B5EF4-FFF2-40B4-BE49-F238E27FC236}">
                  <a16:creationId xmlns:a16="http://schemas.microsoft.com/office/drawing/2014/main" id="{FEA98A08-9FD5-0D53-ED58-53D1A47C5B9F}"/>
                </a:ext>
              </a:extLst>
            </p:cNvPr>
            <p:cNvGrpSpPr/>
            <p:nvPr/>
          </p:nvGrpSpPr>
          <p:grpSpPr>
            <a:xfrm>
              <a:off x="4821498" y="1456722"/>
              <a:ext cx="91440" cy="428560"/>
              <a:chOff x="8311168" y="2917354"/>
              <a:chExt cx="91440" cy="428560"/>
            </a:xfrm>
          </p:grpSpPr>
          <p:sp>
            <p:nvSpPr>
              <p:cNvPr id="83" name="Oval 82">
                <a:extLst>
                  <a:ext uri="{FF2B5EF4-FFF2-40B4-BE49-F238E27FC236}">
                    <a16:creationId xmlns:a16="http://schemas.microsoft.com/office/drawing/2014/main" id="{F98C00AB-FD2D-4D69-CD4B-AC1506B1CF74}"/>
                  </a:ext>
                </a:extLst>
              </p:cNvPr>
              <p:cNvSpPr/>
              <p:nvPr/>
            </p:nvSpPr>
            <p:spPr>
              <a:xfrm>
                <a:off x="8334029" y="2917354"/>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4" name="Oval 83">
                <a:extLst>
                  <a:ext uri="{FF2B5EF4-FFF2-40B4-BE49-F238E27FC236}">
                    <a16:creationId xmlns:a16="http://schemas.microsoft.com/office/drawing/2014/main" id="{5F7D087E-22E9-EAF8-A641-139D94634AD9}"/>
                  </a:ext>
                </a:extLst>
              </p:cNvPr>
              <p:cNvSpPr/>
              <p:nvPr/>
            </p:nvSpPr>
            <p:spPr>
              <a:xfrm>
                <a:off x="8338799" y="3300195"/>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5" name="Oval 84">
                <a:extLst>
                  <a:ext uri="{FF2B5EF4-FFF2-40B4-BE49-F238E27FC236}">
                    <a16:creationId xmlns:a16="http://schemas.microsoft.com/office/drawing/2014/main" id="{B0F80D0F-F8C0-3765-C18A-6111330DF0F5}"/>
                  </a:ext>
                </a:extLst>
              </p:cNvPr>
              <p:cNvSpPr/>
              <p:nvPr/>
            </p:nvSpPr>
            <p:spPr>
              <a:xfrm>
                <a:off x="8311168" y="307946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82" name="TextBox 81">
              <a:extLst>
                <a:ext uri="{FF2B5EF4-FFF2-40B4-BE49-F238E27FC236}">
                  <a16:creationId xmlns:a16="http://schemas.microsoft.com/office/drawing/2014/main" id="{F8BA8937-2CFA-F419-F4AE-E9F35159F19B}"/>
                </a:ext>
              </a:extLst>
            </p:cNvPr>
            <p:cNvSpPr txBox="1"/>
            <p:nvPr/>
          </p:nvSpPr>
          <p:spPr>
            <a:xfrm>
              <a:off x="4951745" y="1578441"/>
              <a:ext cx="2012678" cy="278153"/>
            </a:xfrm>
            <a:prstGeom prst="rect">
              <a:avLst/>
            </a:prstGeom>
            <a:noFill/>
          </p:spPr>
          <p:txBody>
            <a:bodyPr wrap="square">
              <a:spAutoFit/>
            </a:bodyPr>
            <a:lstStyle/>
            <a:p>
              <a:pPr algn="ctr" defTabSz="685800">
                <a:lnSpc>
                  <a:spcPts val="1300"/>
                </a:lnSpc>
                <a:buClrTx/>
              </a:pPr>
              <a:r>
                <a:rPr lang="en-US" b="1" kern="1200" dirty="0">
                  <a:latin typeface="+mj-lt"/>
                  <a:ea typeface="+mn-ea"/>
                  <a:cs typeface="Arial Narrow" panose="020B0604020202020204" pitchFamily="34" charset="0"/>
                </a:rPr>
                <a:t>Pre-XDR-TB</a:t>
              </a:r>
            </a:p>
          </p:txBody>
        </p:sp>
      </p:grpSp>
      <p:grpSp>
        <p:nvGrpSpPr>
          <p:cNvPr id="86" name="Group 85">
            <a:extLst>
              <a:ext uri="{FF2B5EF4-FFF2-40B4-BE49-F238E27FC236}">
                <a16:creationId xmlns:a16="http://schemas.microsoft.com/office/drawing/2014/main" id="{719DC9C6-6D7A-6FC7-0DD9-008FA8C01EC0}"/>
              </a:ext>
            </a:extLst>
          </p:cNvPr>
          <p:cNvGrpSpPr/>
          <p:nvPr/>
        </p:nvGrpSpPr>
        <p:grpSpPr>
          <a:xfrm>
            <a:off x="5762326" y="2047381"/>
            <a:ext cx="2261164" cy="653324"/>
            <a:chOff x="4821498" y="1358844"/>
            <a:chExt cx="2261164" cy="653324"/>
          </a:xfrm>
        </p:grpSpPr>
        <p:sp>
          <p:nvSpPr>
            <p:cNvPr id="87" name="Rectangle: Rounded Corners 86">
              <a:extLst>
                <a:ext uri="{FF2B5EF4-FFF2-40B4-BE49-F238E27FC236}">
                  <a16:creationId xmlns:a16="http://schemas.microsoft.com/office/drawing/2014/main" id="{8D532478-0778-AE64-4B27-628D6DCEF749}"/>
                </a:ext>
              </a:extLst>
            </p:cNvPr>
            <p:cNvSpPr/>
            <p:nvPr/>
          </p:nvSpPr>
          <p:spPr>
            <a:xfrm>
              <a:off x="4860304" y="1392783"/>
              <a:ext cx="2183552" cy="61938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8" name="Rectangle: Rounded Corners 87">
              <a:extLst>
                <a:ext uri="{FF2B5EF4-FFF2-40B4-BE49-F238E27FC236}">
                  <a16:creationId xmlns:a16="http://schemas.microsoft.com/office/drawing/2014/main" id="{13C500AD-3B01-52FD-3FD3-FBDBA3120780}"/>
                </a:ext>
              </a:extLst>
            </p:cNvPr>
            <p:cNvSpPr/>
            <p:nvPr/>
          </p:nvSpPr>
          <p:spPr>
            <a:xfrm>
              <a:off x="4870486" y="1358844"/>
              <a:ext cx="2212176" cy="6193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89" name="Group 88">
              <a:extLst>
                <a:ext uri="{FF2B5EF4-FFF2-40B4-BE49-F238E27FC236}">
                  <a16:creationId xmlns:a16="http://schemas.microsoft.com/office/drawing/2014/main" id="{BA0FEDD2-C140-9621-F877-9955F8D4ABC0}"/>
                </a:ext>
              </a:extLst>
            </p:cNvPr>
            <p:cNvGrpSpPr/>
            <p:nvPr/>
          </p:nvGrpSpPr>
          <p:grpSpPr>
            <a:xfrm>
              <a:off x="4821498" y="1456722"/>
              <a:ext cx="91440" cy="428560"/>
              <a:chOff x="8311168" y="2917354"/>
              <a:chExt cx="91440" cy="428560"/>
            </a:xfrm>
          </p:grpSpPr>
          <p:sp>
            <p:nvSpPr>
              <p:cNvPr id="91" name="Oval 90">
                <a:extLst>
                  <a:ext uri="{FF2B5EF4-FFF2-40B4-BE49-F238E27FC236}">
                    <a16:creationId xmlns:a16="http://schemas.microsoft.com/office/drawing/2014/main" id="{8C5EA96D-E01A-E881-5F93-07B52ABAF79C}"/>
                  </a:ext>
                </a:extLst>
              </p:cNvPr>
              <p:cNvSpPr/>
              <p:nvPr/>
            </p:nvSpPr>
            <p:spPr>
              <a:xfrm>
                <a:off x="8334029" y="2917354"/>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2" name="Oval 91">
                <a:extLst>
                  <a:ext uri="{FF2B5EF4-FFF2-40B4-BE49-F238E27FC236}">
                    <a16:creationId xmlns:a16="http://schemas.microsoft.com/office/drawing/2014/main" id="{2F055B6A-D7B2-C2FC-3BDF-BD8237B4C1F6}"/>
                  </a:ext>
                </a:extLst>
              </p:cNvPr>
              <p:cNvSpPr/>
              <p:nvPr/>
            </p:nvSpPr>
            <p:spPr>
              <a:xfrm>
                <a:off x="8338799" y="3300195"/>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3" name="Oval 92">
                <a:extLst>
                  <a:ext uri="{FF2B5EF4-FFF2-40B4-BE49-F238E27FC236}">
                    <a16:creationId xmlns:a16="http://schemas.microsoft.com/office/drawing/2014/main" id="{209A715C-110C-98E8-8ABE-B2029173E84E}"/>
                  </a:ext>
                </a:extLst>
              </p:cNvPr>
              <p:cNvSpPr/>
              <p:nvPr/>
            </p:nvSpPr>
            <p:spPr>
              <a:xfrm>
                <a:off x="8311168" y="307946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90" name="TextBox 89">
              <a:extLst>
                <a:ext uri="{FF2B5EF4-FFF2-40B4-BE49-F238E27FC236}">
                  <a16:creationId xmlns:a16="http://schemas.microsoft.com/office/drawing/2014/main" id="{A7AAD8A4-D2B4-E460-227A-227AD330D9A3}"/>
                </a:ext>
              </a:extLst>
            </p:cNvPr>
            <p:cNvSpPr txBox="1"/>
            <p:nvPr/>
          </p:nvSpPr>
          <p:spPr>
            <a:xfrm>
              <a:off x="4951745" y="1578441"/>
              <a:ext cx="2012678" cy="278153"/>
            </a:xfrm>
            <a:prstGeom prst="rect">
              <a:avLst/>
            </a:prstGeom>
            <a:noFill/>
          </p:spPr>
          <p:txBody>
            <a:bodyPr wrap="square">
              <a:spAutoFit/>
            </a:bodyPr>
            <a:lstStyle/>
            <a:p>
              <a:pPr algn="ctr" defTabSz="685800">
                <a:lnSpc>
                  <a:spcPts val="1300"/>
                </a:lnSpc>
                <a:buClrTx/>
              </a:pPr>
              <a:r>
                <a:rPr lang="en-US" kern="1200" dirty="0">
                  <a:ea typeface="+mn-ea"/>
                  <a:cs typeface="Arial Narrow" panose="020B0604020202020204" pitchFamily="34" charset="0"/>
                </a:rPr>
                <a:t>rifampicin</a:t>
              </a:r>
            </a:p>
          </p:txBody>
        </p:sp>
      </p:grpSp>
      <p:grpSp>
        <p:nvGrpSpPr>
          <p:cNvPr id="94" name="Group 93">
            <a:extLst>
              <a:ext uri="{FF2B5EF4-FFF2-40B4-BE49-F238E27FC236}">
                <a16:creationId xmlns:a16="http://schemas.microsoft.com/office/drawing/2014/main" id="{B8E2E48B-07EE-E79A-EE6E-B79F847417AE}"/>
              </a:ext>
            </a:extLst>
          </p:cNvPr>
          <p:cNvGrpSpPr/>
          <p:nvPr/>
        </p:nvGrpSpPr>
        <p:grpSpPr>
          <a:xfrm>
            <a:off x="5762326" y="2830638"/>
            <a:ext cx="2261164" cy="653324"/>
            <a:chOff x="4821498" y="1358844"/>
            <a:chExt cx="2261164" cy="653324"/>
          </a:xfrm>
        </p:grpSpPr>
        <p:sp>
          <p:nvSpPr>
            <p:cNvPr id="95" name="Rectangle: Rounded Corners 94">
              <a:extLst>
                <a:ext uri="{FF2B5EF4-FFF2-40B4-BE49-F238E27FC236}">
                  <a16:creationId xmlns:a16="http://schemas.microsoft.com/office/drawing/2014/main" id="{A221A15E-C37F-DC62-25F3-F2FFEFB46953}"/>
                </a:ext>
              </a:extLst>
            </p:cNvPr>
            <p:cNvSpPr/>
            <p:nvPr/>
          </p:nvSpPr>
          <p:spPr>
            <a:xfrm>
              <a:off x="4860304" y="1392783"/>
              <a:ext cx="2183552" cy="61938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6" name="Rectangle: Rounded Corners 95">
              <a:extLst>
                <a:ext uri="{FF2B5EF4-FFF2-40B4-BE49-F238E27FC236}">
                  <a16:creationId xmlns:a16="http://schemas.microsoft.com/office/drawing/2014/main" id="{A4B1CBA0-E8EA-112D-11BB-A8DA5F1EC96D}"/>
                </a:ext>
              </a:extLst>
            </p:cNvPr>
            <p:cNvSpPr/>
            <p:nvPr/>
          </p:nvSpPr>
          <p:spPr>
            <a:xfrm>
              <a:off x="4870486" y="1358844"/>
              <a:ext cx="2212176" cy="6193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97" name="Group 96">
              <a:extLst>
                <a:ext uri="{FF2B5EF4-FFF2-40B4-BE49-F238E27FC236}">
                  <a16:creationId xmlns:a16="http://schemas.microsoft.com/office/drawing/2014/main" id="{86629CBC-68DF-0817-ABED-62077021CAD0}"/>
                </a:ext>
              </a:extLst>
            </p:cNvPr>
            <p:cNvGrpSpPr/>
            <p:nvPr/>
          </p:nvGrpSpPr>
          <p:grpSpPr>
            <a:xfrm>
              <a:off x="4821498" y="1456722"/>
              <a:ext cx="91440" cy="428560"/>
              <a:chOff x="8311168" y="2917354"/>
              <a:chExt cx="91440" cy="428560"/>
            </a:xfrm>
          </p:grpSpPr>
          <p:sp>
            <p:nvSpPr>
              <p:cNvPr id="99" name="Oval 98">
                <a:extLst>
                  <a:ext uri="{FF2B5EF4-FFF2-40B4-BE49-F238E27FC236}">
                    <a16:creationId xmlns:a16="http://schemas.microsoft.com/office/drawing/2014/main" id="{440C32DD-930D-6132-5CB9-A70AB3218555}"/>
                  </a:ext>
                </a:extLst>
              </p:cNvPr>
              <p:cNvSpPr/>
              <p:nvPr/>
            </p:nvSpPr>
            <p:spPr>
              <a:xfrm>
                <a:off x="8334029" y="2917354"/>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0" name="Oval 99">
                <a:extLst>
                  <a:ext uri="{FF2B5EF4-FFF2-40B4-BE49-F238E27FC236}">
                    <a16:creationId xmlns:a16="http://schemas.microsoft.com/office/drawing/2014/main" id="{EED6F6D7-EEF8-326A-1903-428339DF5815}"/>
                  </a:ext>
                </a:extLst>
              </p:cNvPr>
              <p:cNvSpPr/>
              <p:nvPr/>
            </p:nvSpPr>
            <p:spPr>
              <a:xfrm>
                <a:off x="8338799" y="3300195"/>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1" name="Oval 100">
                <a:extLst>
                  <a:ext uri="{FF2B5EF4-FFF2-40B4-BE49-F238E27FC236}">
                    <a16:creationId xmlns:a16="http://schemas.microsoft.com/office/drawing/2014/main" id="{D8733F93-41AE-D1AA-7EF3-14040C911805}"/>
                  </a:ext>
                </a:extLst>
              </p:cNvPr>
              <p:cNvSpPr/>
              <p:nvPr/>
            </p:nvSpPr>
            <p:spPr>
              <a:xfrm>
                <a:off x="8311168" y="307946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98" name="TextBox 97">
              <a:extLst>
                <a:ext uri="{FF2B5EF4-FFF2-40B4-BE49-F238E27FC236}">
                  <a16:creationId xmlns:a16="http://schemas.microsoft.com/office/drawing/2014/main" id="{1BDDD29D-563C-6538-578D-BF3EABA007FB}"/>
                </a:ext>
              </a:extLst>
            </p:cNvPr>
            <p:cNvSpPr txBox="1"/>
            <p:nvPr/>
          </p:nvSpPr>
          <p:spPr>
            <a:xfrm>
              <a:off x="4951745" y="1578441"/>
              <a:ext cx="2012678" cy="278153"/>
            </a:xfrm>
            <a:prstGeom prst="rect">
              <a:avLst/>
            </a:prstGeom>
            <a:noFill/>
          </p:spPr>
          <p:txBody>
            <a:bodyPr wrap="square">
              <a:spAutoFit/>
            </a:bodyPr>
            <a:lstStyle/>
            <a:p>
              <a:pPr algn="ctr" defTabSz="685800">
                <a:lnSpc>
                  <a:spcPts val="1300"/>
                </a:lnSpc>
                <a:buClrTx/>
              </a:pPr>
              <a:r>
                <a:rPr lang="en-US" kern="1200" dirty="0">
                  <a:ea typeface="+mn-ea"/>
                  <a:cs typeface="Arial Narrow" panose="020B0604020202020204" pitchFamily="34" charset="0"/>
                </a:rPr>
                <a:t>isoniazid</a:t>
              </a:r>
            </a:p>
          </p:txBody>
        </p:sp>
      </p:grpSp>
      <p:grpSp>
        <p:nvGrpSpPr>
          <p:cNvPr id="102" name="Group 101">
            <a:extLst>
              <a:ext uri="{FF2B5EF4-FFF2-40B4-BE49-F238E27FC236}">
                <a16:creationId xmlns:a16="http://schemas.microsoft.com/office/drawing/2014/main" id="{6F0FC3E4-922F-7BA6-7120-CE7E0E00BEA4}"/>
              </a:ext>
            </a:extLst>
          </p:cNvPr>
          <p:cNvGrpSpPr/>
          <p:nvPr/>
        </p:nvGrpSpPr>
        <p:grpSpPr>
          <a:xfrm>
            <a:off x="5762326" y="3635682"/>
            <a:ext cx="2261164" cy="653324"/>
            <a:chOff x="4821498" y="1358844"/>
            <a:chExt cx="2261164" cy="653324"/>
          </a:xfrm>
        </p:grpSpPr>
        <p:sp>
          <p:nvSpPr>
            <p:cNvPr id="103" name="Rectangle: Rounded Corners 102">
              <a:extLst>
                <a:ext uri="{FF2B5EF4-FFF2-40B4-BE49-F238E27FC236}">
                  <a16:creationId xmlns:a16="http://schemas.microsoft.com/office/drawing/2014/main" id="{A95C1BBE-8117-3C43-5922-9832C1C88BA2}"/>
                </a:ext>
              </a:extLst>
            </p:cNvPr>
            <p:cNvSpPr/>
            <p:nvPr/>
          </p:nvSpPr>
          <p:spPr>
            <a:xfrm>
              <a:off x="4860304" y="1392783"/>
              <a:ext cx="2183552" cy="61938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4" name="Rectangle: Rounded Corners 103">
              <a:extLst>
                <a:ext uri="{FF2B5EF4-FFF2-40B4-BE49-F238E27FC236}">
                  <a16:creationId xmlns:a16="http://schemas.microsoft.com/office/drawing/2014/main" id="{56F934AC-19F8-82D8-B9B0-969AB0CECEFD}"/>
                </a:ext>
              </a:extLst>
            </p:cNvPr>
            <p:cNvSpPr/>
            <p:nvPr/>
          </p:nvSpPr>
          <p:spPr>
            <a:xfrm>
              <a:off x="4870486" y="1358844"/>
              <a:ext cx="2212176" cy="6193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05" name="Group 104">
              <a:extLst>
                <a:ext uri="{FF2B5EF4-FFF2-40B4-BE49-F238E27FC236}">
                  <a16:creationId xmlns:a16="http://schemas.microsoft.com/office/drawing/2014/main" id="{9874F6C9-DFBB-66A9-2DC3-DBFE313CB1F2}"/>
                </a:ext>
              </a:extLst>
            </p:cNvPr>
            <p:cNvGrpSpPr/>
            <p:nvPr/>
          </p:nvGrpSpPr>
          <p:grpSpPr>
            <a:xfrm>
              <a:off x="4821498" y="1456722"/>
              <a:ext cx="91440" cy="428560"/>
              <a:chOff x="8311168" y="2917354"/>
              <a:chExt cx="91440" cy="428560"/>
            </a:xfrm>
          </p:grpSpPr>
          <p:sp>
            <p:nvSpPr>
              <p:cNvPr id="107" name="Oval 106">
                <a:extLst>
                  <a:ext uri="{FF2B5EF4-FFF2-40B4-BE49-F238E27FC236}">
                    <a16:creationId xmlns:a16="http://schemas.microsoft.com/office/drawing/2014/main" id="{BD74CCA5-12F2-6737-A7F7-4C25465C248D}"/>
                  </a:ext>
                </a:extLst>
              </p:cNvPr>
              <p:cNvSpPr/>
              <p:nvPr/>
            </p:nvSpPr>
            <p:spPr>
              <a:xfrm>
                <a:off x="8334029" y="2917354"/>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8" name="Oval 107">
                <a:extLst>
                  <a:ext uri="{FF2B5EF4-FFF2-40B4-BE49-F238E27FC236}">
                    <a16:creationId xmlns:a16="http://schemas.microsoft.com/office/drawing/2014/main" id="{75199724-C267-8A09-3849-37EF69D1A54B}"/>
                  </a:ext>
                </a:extLst>
              </p:cNvPr>
              <p:cNvSpPr/>
              <p:nvPr/>
            </p:nvSpPr>
            <p:spPr>
              <a:xfrm>
                <a:off x="8338799" y="3300195"/>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9" name="Oval 108">
                <a:extLst>
                  <a:ext uri="{FF2B5EF4-FFF2-40B4-BE49-F238E27FC236}">
                    <a16:creationId xmlns:a16="http://schemas.microsoft.com/office/drawing/2014/main" id="{0C8AF717-CEBA-707C-C70C-892A5C6EACAC}"/>
                  </a:ext>
                </a:extLst>
              </p:cNvPr>
              <p:cNvSpPr/>
              <p:nvPr/>
            </p:nvSpPr>
            <p:spPr>
              <a:xfrm>
                <a:off x="8311168" y="307946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106" name="TextBox 105">
              <a:extLst>
                <a:ext uri="{FF2B5EF4-FFF2-40B4-BE49-F238E27FC236}">
                  <a16:creationId xmlns:a16="http://schemas.microsoft.com/office/drawing/2014/main" id="{2868611C-CD97-1AB5-6C5C-950FC1F17319}"/>
                </a:ext>
              </a:extLst>
            </p:cNvPr>
            <p:cNvSpPr txBox="1"/>
            <p:nvPr/>
          </p:nvSpPr>
          <p:spPr>
            <a:xfrm>
              <a:off x="4951745" y="1578441"/>
              <a:ext cx="2012678" cy="278153"/>
            </a:xfrm>
            <a:prstGeom prst="rect">
              <a:avLst/>
            </a:prstGeom>
            <a:noFill/>
          </p:spPr>
          <p:txBody>
            <a:bodyPr wrap="square">
              <a:spAutoFit/>
            </a:bodyPr>
            <a:lstStyle/>
            <a:p>
              <a:pPr algn="ctr" defTabSz="685800">
                <a:lnSpc>
                  <a:spcPts val="1300"/>
                </a:lnSpc>
                <a:buClrTx/>
              </a:pPr>
              <a:r>
                <a:rPr lang="en-US" kern="1200" dirty="0">
                  <a:ea typeface="+mn-ea"/>
                  <a:cs typeface="Arial Narrow" panose="020B0604020202020204" pitchFamily="34" charset="0"/>
                </a:rPr>
                <a:t>fluoroquinolone</a:t>
              </a:r>
            </a:p>
          </p:txBody>
        </p:sp>
      </p:grpSp>
      <p:grpSp>
        <p:nvGrpSpPr>
          <p:cNvPr id="110" name="Group 109">
            <a:extLst>
              <a:ext uri="{FF2B5EF4-FFF2-40B4-BE49-F238E27FC236}">
                <a16:creationId xmlns:a16="http://schemas.microsoft.com/office/drawing/2014/main" id="{7973D8BF-B8F5-C59C-7357-529E9990F943}"/>
              </a:ext>
            </a:extLst>
          </p:cNvPr>
          <p:cNvGrpSpPr/>
          <p:nvPr/>
        </p:nvGrpSpPr>
        <p:grpSpPr>
          <a:xfrm>
            <a:off x="8423135" y="1302628"/>
            <a:ext cx="2261164" cy="653324"/>
            <a:chOff x="4821498" y="1358844"/>
            <a:chExt cx="2261164" cy="653324"/>
          </a:xfrm>
        </p:grpSpPr>
        <p:sp>
          <p:nvSpPr>
            <p:cNvPr id="111" name="Rectangle: Rounded Corners 110">
              <a:extLst>
                <a:ext uri="{FF2B5EF4-FFF2-40B4-BE49-F238E27FC236}">
                  <a16:creationId xmlns:a16="http://schemas.microsoft.com/office/drawing/2014/main" id="{EF886A18-607D-469E-52B2-C87B6E331FBD}"/>
                </a:ext>
              </a:extLst>
            </p:cNvPr>
            <p:cNvSpPr/>
            <p:nvPr/>
          </p:nvSpPr>
          <p:spPr>
            <a:xfrm>
              <a:off x="4860304" y="1392784"/>
              <a:ext cx="2183552" cy="61938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2" name="Rectangle: Rounded Corners 111">
              <a:extLst>
                <a:ext uri="{FF2B5EF4-FFF2-40B4-BE49-F238E27FC236}">
                  <a16:creationId xmlns:a16="http://schemas.microsoft.com/office/drawing/2014/main" id="{FB672B45-BFD1-440F-AFDB-427B157D8558}"/>
                </a:ext>
              </a:extLst>
            </p:cNvPr>
            <p:cNvSpPr/>
            <p:nvPr/>
          </p:nvSpPr>
          <p:spPr>
            <a:xfrm>
              <a:off x="4870486" y="1358844"/>
              <a:ext cx="2212176" cy="6193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13" name="Group 112">
              <a:extLst>
                <a:ext uri="{FF2B5EF4-FFF2-40B4-BE49-F238E27FC236}">
                  <a16:creationId xmlns:a16="http://schemas.microsoft.com/office/drawing/2014/main" id="{8414F7E3-E1E5-A6EA-365F-53A018AD5149}"/>
                </a:ext>
              </a:extLst>
            </p:cNvPr>
            <p:cNvGrpSpPr/>
            <p:nvPr/>
          </p:nvGrpSpPr>
          <p:grpSpPr>
            <a:xfrm>
              <a:off x="4821498" y="1456722"/>
              <a:ext cx="91440" cy="428560"/>
              <a:chOff x="8311168" y="2917354"/>
              <a:chExt cx="91440" cy="428560"/>
            </a:xfrm>
          </p:grpSpPr>
          <p:sp>
            <p:nvSpPr>
              <p:cNvPr id="115" name="Oval 114">
                <a:extLst>
                  <a:ext uri="{FF2B5EF4-FFF2-40B4-BE49-F238E27FC236}">
                    <a16:creationId xmlns:a16="http://schemas.microsoft.com/office/drawing/2014/main" id="{DCCC3091-2864-A1A4-2771-A610E7BBD77C}"/>
                  </a:ext>
                </a:extLst>
              </p:cNvPr>
              <p:cNvSpPr/>
              <p:nvPr/>
            </p:nvSpPr>
            <p:spPr>
              <a:xfrm>
                <a:off x="8334029" y="2917354"/>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6" name="Oval 115">
                <a:extLst>
                  <a:ext uri="{FF2B5EF4-FFF2-40B4-BE49-F238E27FC236}">
                    <a16:creationId xmlns:a16="http://schemas.microsoft.com/office/drawing/2014/main" id="{A69C8AFB-D943-F27A-C64D-2302BFADEB86}"/>
                  </a:ext>
                </a:extLst>
              </p:cNvPr>
              <p:cNvSpPr/>
              <p:nvPr/>
            </p:nvSpPr>
            <p:spPr>
              <a:xfrm>
                <a:off x="8338799" y="3300195"/>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7" name="Oval 116">
                <a:extLst>
                  <a:ext uri="{FF2B5EF4-FFF2-40B4-BE49-F238E27FC236}">
                    <a16:creationId xmlns:a16="http://schemas.microsoft.com/office/drawing/2014/main" id="{8F73282F-4C89-8698-DB79-A9F15341BBA5}"/>
                  </a:ext>
                </a:extLst>
              </p:cNvPr>
              <p:cNvSpPr/>
              <p:nvPr/>
            </p:nvSpPr>
            <p:spPr>
              <a:xfrm>
                <a:off x="8311168" y="307946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114" name="TextBox 113">
              <a:extLst>
                <a:ext uri="{FF2B5EF4-FFF2-40B4-BE49-F238E27FC236}">
                  <a16:creationId xmlns:a16="http://schemas.microsoft.com/office/drawing/2014/main" id="{6325116A-5BC4-1FBF-4833-6020CA8EA114}"/>
                </a:ext>
              </a:extLst>
            </p:cNvPr>
            <p:cNvSpPr txBox="1"/>
            <p:nvPr/>
          </p:nvSpPr>
          <p:spPr>
            <a:xfrm>
              <a:off x="4951745" y="1578441"/>
              <a:ext cx="2012678" cy="278153"/>
            </a:xfrm>
            <a:prstGeom prst="rect">
              <a:avLst/>
            </a:prstGeom>
            <a:noFill/>
          </p:spPr>
          <p:txBody>
            <a:bodyPr wrap="square">
              <a:spAutoFit/>
            </a:bodyPr>
            <a:lstStyle/>
            <a:p>
              <a:pPr algn="ctr" defTabSz="685800">
                <a:lnSpc>
                  <a:spcPts val="1300"/>
                </a:lnSpc>
                <a:buClrTx/>
              </a:pPr>
              <a:r>
                <a:rPr lang="en-US" b="1" kern="1200" dirty="0">
                  <a:latin typeface="+mj-lt"/>
                  <a:ea typeface="+mn-ea"/>
                  <a:cs typeface="Arial Narrow" panose="020B0604020202020204" pitchFamily="34" charset="0"/>
                </a:rPr>
                <a:t>XDR-TB</a:t>
              </a:r>
            </a:p>
          </p:txBody>
        </p:sp>
      </p:grpSp>
      <p:grpSp>
        <p:nvGrpSpPr>
          <p:cNvPr id="118" name="Group 117">
            <a:extLst>
              <a:ext uri="{FF2B5EF4-FFF2-40B4-BE49-F238E27FC236}">
                <a16:creationId xmlns:a16="http://schemas.microsoft.com/office/drawing/2014/main" id="{98F3D829-7357-4A4F-E93A-A7EDB704A582}"/>
              </a:ext>
            </a:extLst>
          </p:cNvPr>
          <p:cNvGrpSpPr/>
          <p:nvPr/>
        </p:nvGrpSpPr>
        <p:grpSpPr>
          <a:xfrm>
            <a:off x="8421897" y="2047381"/>
            <a:ext cx="2261164" cy="653324"/>
            <a:chOff x="4821498" y="1358844"/>
            <a:chExt cx="2261164" cy="653324"/>
          </a:xfrm>
        </p:grpSpPr>
        <p:sp>
          <p:nvSpPr>
            <p:cNvPr id="119" name="Rectangle: Rounded Corners 118">
              <a:extLst>
                <a:ext uri="{FF2B5EF4-FFF2-40B4-BE49-F238E27FC236}">
                  <a16:creationId xmlns:a16="http://schemas.microsoft.com/office/drawing/2014/main" id="{26575B9F-328F-478F-CA11-81AE450D6648}"/>
                </a:ext>
              </a:extLst>
            </p:cNvPr>
            <p:cNvSpPr/>
            <p:nvPr/>
          </p:nvSpPr>
          <p:spPr>
            <a:xfrm>
              <a:off x="4860304" y="1392783"/>
              <a:ext cx="2183552" cy="61938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0" name="Rectangle: Rounded Corners 119">
              <a:extLst>
                <a:ext uri="{FF2B5EF4-FFF2-40B4-BE49-F238E27FC236}">
                  <a16:creationId xmlns:a16="http://schemas.microsoft.com/office/drawing/2014/main" id="{774A20E7-2671-888F-309F-F19F4D559818}"/>
                </a:ext>
              </a:extLst>
            </p:cNvPr>
            <p:cNvSpPr/>
            <p:nvPr/>
          </p:nvSpPr>
          <p:spPr>
            <a:xfrm>
              <a:off x="4870486" y="1358844"/>
              <a:ext cx="2212176" cy="6193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21" name="Group 120">
              <a:extLst>
                <a:ext uri="{FF2B5EF4-FFF2-40B4-BE49-F238E27FC236}">
                  <a16:creationId xmlns:a16="http://schemas.microsoft.com/office/drawing/2014/main" id="{CC39CCB2-B9A4-A560-C389-A9D53A7AE7A6}"/>
                </a:ext>
              </a:extLst>
            </p:cNvPr>
            <p:cNvGrpSpPr/>
            <p:nvPr/>
          </p:nvGrpSpPr>
          <p:grpSpPr>
            <a:xfrm>
              <a:off x="4821498" y="1456722"/>
              <a:ext cx="91440" cy="428560"/>
              <a:chOff x="8311168" y="2917354"/>
              <a:chExt cx="91440" cy="428560"/>
            </a:xfrm>
          </p:grpSpPr>
          <p:sp>
            <p:nvSpPr>
              <p:cNvPr id="123" name="Oval 122">
                <a:extLst>
                  <a:ext uri="{FF2B5EF4-FFF2-40B4-BE49-F238E27FC236}">
                    <a16:creationId xmlns:a16="http://schemas.microsoft.com/office/drawing/2014/main" id="{E07AE276-D7BB-155D-1B97-E64691007340}"/>
                  </a:ext>
                </a:extLst>
              </p:cNvPr>
              <p:cNvSpPr/>
              <p:nvPr/>
            </p:nvSpPr>
            <p:spPr>
              <a:xfrm>
                <a:off x="8334029" y="2917354"/>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4" name="Oval 123">
                <a:extLst>
                  <a:ext uri="{FF2B5EF4-FFF2-40B4-BE49-F238E27FC236}">
                    <a16:creationId xmlns:a16="http://schemas.microsoft.com/office/drawing/2014/main" id="{63DBFEDE-B4BC-C5A8-491B-DA29D67137B0}"/>
                  </a:ext>
                </a:extLst>
              </p:cNvPr>
              <p:cNvSpPr/>
              <p:nvPr/>
            </p:nvSpPr>
            <p:spPr>
              <a:xfrm>
                <a:off x="8338799" y="3300195"/>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5" name="Oval 124">
                <a:extLst>
                  <a:ext uri="{FF2B5EF4-FFF2-40B4-BE49-F238E27FC236}">
                    <a16:creationId xmlns:a16="http://schemas.microsoft.com/office/drawing/2014/main" id="{E574E606-C0D1-AF4D-2529-5191D9276DEF}"/>
                  </a:ext>
                </a:extLst>
              </p:cNvPr>
              <p:cNvSpPr/>
              <p:nvPr/>
            </p:nvSpPr>
            <p:spPr>
              <a:xfrm>
                <a:off x="8311168" y="307946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122" name="TextBox 121">
              <a:extLst>
                <a:ext uri="{FF2B5EF4-FFF2-40B4-BE49-F238E27FC236}">
                  <a16:creationId xmlns:a16="http://schemas.microsoft.com/office/drawing/2014/main" id="{12713CCC-BECB-6544-4CC6-111B9B195E50}"/>
                </a:ext>
              </a:extLst>
            </p:cNvPr>
            <p:cNvSpPr txBox="1"/>
            <p:nvPr/>
          </p:nvSpPr>
          <p:spPr>
            <a:xfrm>
              <a:off x="4951745" y="1578441"/>
              <a:ext cx="2012678" cy="278153"/>
            </a:xfrm>
            <a:prstGeom prst="rect">
              <a:avLst/>
            </a:prstGeom>
            <a:noFill/>
          </p:spPr>
          <p:txBody>
            <a:bodyPr wrap="square">
              <a:spAutoFit/>
            </a:bodyPr>
            <a:lstStyle/>
            <a:p>
              <a:pPr algn="ctr" defTabSz="685800">
                <a:lnSpc>
                  <a:spcPts val="1300"/>
                </a:lnSpc>
                <a:buClrTx/>
              </a:pPr>
              <a:r>
                <a:rPr lang="en-US" kern="1200" dirty="0">
                  <a:ea typeface="+mn-ea"/>
                  <a:cs typeface="Arial Narrow" panose="020B0604020202020204" pitchFamily="34" charset="0"/>
                </a:rPr>
                <a:t>rifampicin</a:t>
              </a:r>
            </a:p>
          </p:txBody>
        </p:sp>
      </p:grpSp>
      <p:grpSp>
        <p:nvGrpSpPr>
          <p:cNvPr id="126" name="Group 125">
            <a:extLst>
              <a:ext uri="{FF2B5EF4-FFF2-40B4-BE49-F238E27FC236}">
                <a16:creationId xmlns:a16="http://schemas.microsoft.com/office/drawing/2014/main" id="{1E2CC0FB-76FF-C528-1E54-68D00821880C}"/>
              </a:ext>
            </a:extLst>
          </p:cNvPr>
          <p:cNvGrpSpPr/>
          <p:nvPr/>
        </p:nvGrpSpPr>
        <p:grpSpPr>
          <a:xfrm>
            <a:off x="8421897" y="2830638"/>
            <a:ext cx="2261164" cy="653324"/>
            <a:chOff x="4821498" y="1358844"/>
            <a:chExt cx="2261164" cy="653324"/>
          </a:xfrm>
        </p:grpSpPr>
        <p:sp>
          <p:nvSpPr>
            <p:cNvPr id="127" name="Rectangle: Rounded Corners 126">
              <a:extLst>
                <a:ext uri="{FF2B5EF4-FFF2-40B4-BE49-F238E27FC236}">
                  <a16:creationId xmlns:a16="http://schemas.microsoft.com/office/drawing/2014/main" id="{86F746DC-7B79-CBB3-AFF6-DF3300300C11}"/>
                </a:ext>
              </a:extLst>
            </p:cNvPr>
            <p:cNvSpPr/>
            <p:nvPr/>
          </p:nvSpPr>
          <p:spPr>
            <a:xfrm>
              <a:off x="4860304" y="1392783"/>
              <a:ext cx="2183552" cy="61938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8" name="Rectangle: Rounded Corners 127">
              <a:extLst>
                <a:ext uri="{FF2B5EF4-FFF2-40B4-BE49-F238E27FC236}">
                  <a16:creationId xmlns:a16="http://schemas.microsoft.com/office/drawing/2014/main" id="{6EB047AB-EBD8-018B-15A2-F5D454D07648}"/>
                </a:ext>
              </a:extLst>
            </p:cNvPr>
            <p:cNvSpPr/>
            <p:nvPr/>
          </p:nvSpPr>
          <p:spPr>
            <a:xfrm>
              <a:off x="4870486" y="1358844"/>
              <a:ext cx="2212176" cy="6193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29" name="Group 128">
              <a:extLst>
                <a:ext uri="{FF2B5EF4-FFF2-40B4-BE49-F238E27FC236}">
                  <a16:creationId xmlns:a16="http://schemas.microsoft.com/office/drawing/2014/main" id="{6D4E870F-228E-C00A-6EDE-95715625F221}"/>
                </a:ext>
              </a:extLst>
            </p:cNvPr>
            <p:cNvGrpSpPr/>
            <p:nvPr/>
          </p:nvGrpSpPr>
          <p:grpSpPr>
            <a:xfrm>
              <a:off x="4821498" y="1456722"/>
              <a:ext cx="91440" cy="428560"/>
              <a:chOff x="8311168" y="2917354"/>
              <a:chExt cx="91440" cy="428560"/>
            </a:xfrm>
          </p:grpSpPr>
          <p:sp>
            <p:nvSpPr>
              <p:cNvPr id="131" name="Oval 130">
                <a:extLst>
                  <a:ext uri="{FF2B5EF4-FFF2-40B4-BE49-F238E27FC236}">
                    <a16:creationId xmlns:a16="http://schemas.microsoft.com/office/drawing/2014/main" id="{BD176D1E-650C-392C-A270-7BE0FA616AEB}"/>
                  </a:ext>
                </a:extLst>
              </p:cNvPr>
              <p:cNvSpPr/>
              <p:nvPr/>
            </p:nvSpPr>
            <p:spPr>
              <a:xfrm>
                <a:off x="8334029" y="2917354"/>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2" name="Oval 131">
                <a:extLst>
                  <a:ext uri="{FF2B5EF4-FFF2-40B4-BE49-F238E27FC236}">
                    <a16:creationId xmlns:a16="http://schemas.microsoft.com/office/drawing/2014/main" id="{F701DB26-40EF-4620-54A9-AE454F380803}"/>
                  </a:ext>
                </a:extLst>
              </p:cNvPr>
              <p:cNvSpPr/>
              <p:nvPr/>
            </p:nvSpPr>
            <p:spPr>
              <a:xfrm>
                <a:off x="8338799" y="3300195"/>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3" name="Oval 132">
                <a:extLst>
                  <a:ext uri="{FF2B5EF4-FFF2-40B4-BE49-F238E27FC236}">
                    <a16:creationId xmlns:a16="http://schemas.microsoft.com/office/drawing/2014/main" id="{5ED0C35A-0EC5-84E3-2085-DE9F89F22624}"/>
                  </a:ext>
                </a:extLst>
              </p:cNvPr>
              <p:cNvSpPr/>
              <p:nvPr/>
            </p:nvSpPr>
            <p:spPr>
              <a:xfrm>
                <a:off x="8311168" y="307946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130" name="TextBox 129">
              <a:extLst>
                <a:ext uri="{FF2B5EF4-FFF2-40B4-BE49-F238E27FC236}">
                  <a16:creationId xmlns:a16="http://schemas.microsoft.com/office/drawing/2014/main" id="{85B8FBF8-4AFC-C1D9-2A5E-1D7ABC520DAA}"/>
                </a:ext>
              </a:extLst>
            </p:cNvPr>
            <p:cNvSpPr txBox="1"/>
            <p:nvPr/>
          </p:nvSpPr>
          <p:spPr>
            <a:xfrm>
              <a:off x="4951745" y="1578441"/>
              <a:ext cx="2012678" cy="278153"/>
            </a:xfrm>
            <a:prstGeom prst="rect">
              <a:avLst/>
            </a:prstGeom>
            <a:noFill/>
          </p:spPr>
          <p:txBody>
            <a:bodyPr wrap="square">
              <a:spAutoFit/>
            </a:bodyPr>
            <a:lstStyle/>
            <a:p>
              <a:pPr algn="ctr" defTabSz="685800">
                <a:lnSpc>
                  <a:spcPts val="1300"/>
                </a:lnSpc>
                <a:buClrTx/>
              </a:pPr>
              <a:r>
                <a:rPr lang="en-US" kern="1200" dirty="0">
                  <a:ea typeface="+mn-ea"/>
                  <a:cs typeface="Arial Narrow" panose="020B0604020202020204" pitchFamily="34" charset="0"/>
                </a:rPr>
                <a:t>isoniazid</a:t>
              </a:r>
            </a:p>
          </p:txBody>
        </p:sp>
      </p:grpSp>
      <p:grpSp>
        <p:nvGrpSpPr>
          <p:cNvPr id="134" name="Group 133">
            <a:extLst>
              <a:ext uri="{FF2B5EF4-FFF2-40B4-BE49-F238E27FC236}">
                <a16:creationId xmlns:a16="http://schemas.microsoft.com/office/drawing/2014/main" id="{7867FE28-8E03-1F4E-947C-C66608B64691}"/>
              </a:ext>
            </a:extLst>
          </p:cNvPr>
          <p:cNvGrpSpPr/>
          <p:nvPr/>
        </p:nvGrpSpPr>
        <p:grpSpPr>
          <a:xfrm>
            <a:off x="8421897" y="3635682"/>
            <a:ext cx="2261164" cy="653324"/>
            <a:chOff x="4821498" y="1358844"/>
            <a:chExt cx="2261164" cy="653324"/>
          </a:xfrm>
        </p:grpSpPr>
        <p:sp>
          <p:nvSpPr>
            <p:cNvPr id="135" name="Rectangle: Rounded Corners 134">
              <a:extLst>
                <a:ext uri="{FF2B5EF4-FFF2-40B4-BE49-F238E27FC236}">
                  <a16:creationId xmlns:a16="http://schemas.microsoft.com/office/drawing/2014/main" id="{448D2770-7FE1-AFEC-6511-57DB3F7FAC16}"/>
                </a:ext>
              </a:extLst>
            </p:cNvPr>
            <p:cNvSpPr/>
            <p:nvPr/>
          </p:nvSpPr>
          <p:spPr>
            <a:xfrm>
              <a:off x="4860304" y="1392783"/>
              <a:ext cx="2183552" cy="61938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6" name="Rectangle: Rounded Corners 135">
              <a:extLst>
                <a:ext uri="{FF2B5EF4-FFF2-40B4-BE49-F238E27FC236}">
                  <a16:creationId xmlns:a16="http://schemas.microsoft.com/office/drawing/2014/main" id="{C84D52C9-7F4A-7384-E5EB-C800179E1BF4}"/>
                </a:ext>
              </a:extLst>
            </p:cNvPr>
            <p:cNvSpPr/>
            <p:nvPr/>
          </p:nvSpPr>
          <p:spPr>
            <a:xfrm>
              <a:off x="4870486" y="1358844"/>
              <a:ext cx="2212176" cy="6193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37" name="Group 136">
              <a:extLst>
                <a:ext uri="{FF2B5EF4-FFF2-40B4-BE49-F238E27FC236}">
                  <a16:creationId xmlns:a16="http://schemas.microsoft.com/office/drawing/2014/main" id="{3B6E3FD7-650E-2E54-575E-37B9F40D7675}"/>
                </a:ext>
              </a:extLst>
            </p:cNvPr>
            <p:cNvGrpSpPr/>
            <p:nvPr/>
          </p:nvGrpSpPr>
          <p:grpSpPr>
            <a:xfrm>
              <a:off x="4821498" y="1456722"/>
              <a:ext cx="91440" cy="428560"/>
              <a:chOff x="8311168" y="2917354"/>
              <a:chExt cx="91440" cy="428560"/>
            </a:xfrm>
          </p:grpSpPr>
          <p:sp>
            <p:nvSpPr>
              <p:cNvPr id="139" name="Oval 138">
                <a:extLst>
                  <a:ext uri="{FF2B5EF4-FFF2-40B4-BE49-F238E27FC236}">
                    <a16:creationId xmlns:a16="http://schemas.microsoft.com/office/drawing/2014/main" id="{7E274ABC-5211-8544-1973-33F89D7DB1C6}"/>
                  </a:ext>
                </a:extLst>
              </p:cNvPr>
              <p:cNvSpPr/>
              <p:nvPr/>
            </p:nvSpPr>
            <p:spPr>
              <a:xfrm>
                <a:off x="8334029" y="2917354"/>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0" name="Oval 139">
                <a:extLst>
                  <a:ext uri="{FF2B5EF4-FFF2-40B4-BE49-F238E27FC236}">
                    <a16:creationId xmlns:a16="http://schemas.microsoft.com/office/drawing/2014/main" id="{34D1E926-4613-ABDD-EA06-F873F2B2AAA9}"/>
                  </a:ext>
                </a:extLst>
              </p:cNvPr>
              <p:cNvSpPr/>
              <p:nvPr/>
            </p:nvSpPr>
            <p:spPr>
              <a:xfrm>
                <a:off x="8338799" y="3300195"/>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1" name="Oval 140">
                <a:extLst>
                  <a:ext uri="{FF2B5EF4-FFF2-40B4-BE49-F238E27FC236}">
                    <a16:creationId xmlns:a16="http://schemas.microsoft.com/office/drawing/2014/main" id="{D4C7E40E-4146-B328-DB5A-C802AF4D0798}"/>
                  </a:ext>
                </a:extLst>
              </p:cNvPr>
              <p:cNvSpPr/>
              <p:nvPr/>
            </p:nvSpPr>
            <p:spPr>
              <a:xfrm>
                <a:off x="8311168" y="307946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138" name="TextBox 137">
              <a:extLst>
                <a:ext uri="{FF2B5EF4-FFF2-40B4-BE49-F238E27FC236}">
                  <a16:creationId xmlns:a16="http://schemas.microsoft.com/office/drawing/2014/main" id="{7D350D6C-897E-5674-2273-336BAEF8161E}"/>
                </a:ext>
              </a:extLst>
            </p:cNvPr>
            <p:cNvSpPr txBox="1"/>
            <p:nvPr/>
          </p:nvSpPr>
          <p:spPr>
            <a:xfrm>
              <a:off x="4951745" y="1578441"/>
              <a:ext cx="2012678" cy="278153"/>
            </a:xfrm>
            <a:prstGeom prst="rect">
              <a:avLst/>
            </a:prstGeom>
            <a:noFill/>
          </p:spPr>
          <p:txBody>
            <a:bodyPr wrap="square">
              <a:spAutoFit/>
            </a:bodyPr>
            <a:lstStyle/>
            <a:p>
              <a:pPr algn="ctr" defTabSz="685800">
                <a:lnSpc>
                  <a:spcPts val="1300"/>
                </a:lnSpc>
                <a:buClrTx/>
              </a:pPr>
              <a:r>
                <a:rPr lang="en-US" kern="1200" dirty="0">
                  <a:ea typeface="+mn-ea"/>
                  <a:cs typeface="Arial Narrow" panose="020B0604020202020204" pitchFamily="34" charset="0"/>
                </a:rPr>
                <a:t>fluoroquinolone</a:t>
              </a:r>
            </a:p>
          </p:txBody>
        </p:sp>
      </p:grpSp>
      <p:grpSp>
        <p:nvGrpSpPr>
          <p:cNvPr id="142" name="Group 141">
            <a:extLst>
              <a:ext uri="{FF2B5EF4-FFF2-40B4-BE49-F238E27FC236}">
                <a16:creationId xmlns:a16="http://schemas.microsoft.com/office/drawing/2014/main" id="{DDB0C49E-075A-BB4C-A6BC-7A72BD8B6BEF}"/>
              </a:ext>
            </a:extLst>
          </p:cNvPr>
          <p:cNvGrpSpPr/>
          <p:nvPr/>
        </p:nvGrpSpPr>
        <p:grpSpPr>
          <a:xfrm>
            <a:off x="8421897" y="4433453"/>
            <a:ext cx="2261164" cy="653324"/>
            <a:chOff x="4821498" y="1358844"/>
            <a:chExt cx="2261164" cy="653324"/>
          </a:xfrm>
        </p:grpSpPr>
        <p:sp>
          <p:nvSpPr>
            <p:cNvPr id="143" name="Rectangle: Rounded Corners 142">
              <a:extLst>
                <a:ext uri="{FF2B5EF4-FFF2-40B4-BE49-F238E27FC236}">
                  <a16:creationId xmlns:a16="http://schemas.microsoft.com/office/drawing/2014/main" id="{6741C9CD-A277-BECA-7B25-45E922CFE0D8}"/>
                </a:ext>
              </a:extLst>
            </p:cNvPr>
            <p:cNvSpPr/>
            <p:nvPr/>
          </p:nvSpPr>
          <p:spPr>
            <a:xfrm>
              <a:off x="4860304" y="1392783"/>
              <a:ext cx="2183552" cy="61938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4" name="Rectangle: Rounded Corners 143">
              <a:extLst>
                <a:ext uri="{FF2B5EF4-FFF2-40B4-BE49-F238E27FC236}">
                  <a16:creationId xmlns:a16="http://schemas.microsoft.com/office/drawing/2014/main" id="{E147C85A-D073-2E0C-5183-BC30FB4635CC}"/>
                </a:ext>
              </a:extLst>
            </p:cNvPr>
            <p:cNvSpPr/>
            <p:nvPr/>
          </p:nvSpPr>
          <p:spPr>
            <a:xfrm>
              <a:off x="4870486" y="1358844"/>
              <a:ext cx="2212176" cy="6193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45" name="Group 144">
              <a:extLst>
                <a:ext uri="{FF2B5EF4-FFF2-40B4-BE49-F238E27FC236}">
                  <a16:creationId xmlns:a16="http://schemas.microsoft.com/office/drawing/2014/main" id="{910AA7A0-2F2C-B060-CD49-221525896549}"/>
                </a:ext>
              </a:extLst>
            </p:cNvPr>
            <p:cNvGrpSpPr/>
            <p:nvPr/>
          </p:nvGrpSpPr>
          <p:grpSpPr>
            <a:xfrm>
              <a:off x="4821498" y="1456722"/>
              <a:ext cx="91440" cy="428560"/>
              <a:chOff x="8311168" y="2917354"/>
              <a:chExt cx="91440" cy="428560"/>
            </a:xfrm>
          </p:grpSpPr>
          <p:sp>
            <p:nvSpPr>
              <p:cNvPr id="147" name="Oval 146">
                <a:extLst>
                  <a:ext uri="{FF2B5EF4-FFF2-40B4-BE49-F238E27FC236}">
                    <a16:creationId xmlns:a16="http://schemas.microsoft.com/office/drawing/2014/main" id="{97E4AA32-C48E-935A-4F22-A043766B85FE}"/>
                  </a:ext>
                </a:extLst>
              </p:cNvPr>
              <p:cNvSpPr/>
              <p:nvPr/>
            </p:nvSpPr>
            <p:spPr>
              <a:xfrm>
                <a:off x="8334029" y="2917354"/>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8" name="Oval 147">
                <a:extLst>
                  <a:ext uri="{FF2B5EF4-FFF2-40B4-BE49-F238E27FC236}">
                    <a16:creationId xmlns:a16="http://schemas.microsoft.com/office/drawing/2014/main" id="{AE547448-7848-3E3C-BDF2-ACE2422888B5}"/>
                  </a:ext>
                </a:extLst>
              </p:cNvPr>
              <p:cNvSpPr/>
              <p:nvPr/>
            </p:nvSpPr>
            <p:spPr>
              <a:xfrm>
                <a:off x="8338799" y="3300195"/>
                <a:ext cx="45719" cy="457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9" name="Oval 148">
                <a:extLst>
                  <a:ext uri="{FF2B5EF4-FFF2-40B4-BE49-F238E27FC236}">
                    <a16:creationId xmlns:a16="http://schemas.microsoft.com/office/drawing/2014/main" id="{0914189E-885B-209D-50CB-47611798A119}"/>
                  </a:ext>
                </a:extLst>
              </p:cNvPr>
              <p:cNvSpPr/>
              <p:nvPr/>
            </p:nvSpPr>
            <p:spPr>
              <a:xfrm>
                <a:off x="8311168" y="307946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146" name="TextBox 145">
              <a:extLst>
                <a:ext uri="{FF2B5EF4-FFF2-40B4-BE49-F238E27FC236}">
                  <a16:creationId xmlns:a16="http://schemas.microsoft.com/office/drawing/2014/main" id="{A2D5F079-6CCA-D0AD-17E3-B1294678B1BC}"/>
                </a:ext>
              </a:extLst>
            </p:cNvPr>
            <p:cNvSpPr txBox="1"/>
            <p:nvPr/>
          </p:nvSpPr>
          <p:spPr>
            <a:xfrm>
              <a:off x="4870486" y="1452313"/>
              <a:ext cx="2212175" cy="502702"/>
            </a:xfrm>
            <a:prstGeom prst="rect">
              <a:avLst/>
            </a:prstGeom>
            <a:noFill/>
          </p:spPr>
          <p:txBody>
            <a:bodyPr wrap="square">
              <a:spAutoFit/>
            </a:bodyPr>
            <a:lstStyle/>
            <a:p>
              <a:pPr algn="ctr" defTabSz="685800">
                <a:lnSpc>
                  <a:spcPts val="1600"/>
                </a:lnSpc>
                <a:buClrTx/>
              </a:pPr>
              <a:r>
                <a:rPr lang="en-US" kern="1200" dirty="0">
                  <a:ea typeface="+mn-ea"/>
                  <a:cs typeface="Arial Narrow" panose="020B0604020202020204" pitchFamily="34" charset="0"/>
                </a:rPr>
                <a:t>Group A drugs</a:t>
              </a:r>
              <a:br>
                <a:rPr lang="en-US" kern="1200" dirty="0">
                  <a:ea typeface="+mn-ea"/>
                  <a:cs typeface="Arial Narrow" panose="020B0604020202020204" pitchFamily="34" charset="0"/>
                </a:rPr>
              </a:br>
              <a:r>
                <a:rPr lang="en-US" sz="1400" kern="1200" dirty="0">
                  <a:ea typeface="+mn-ea"/>
                  <a:cs typeface="Arial Narrow" panose="020B0604020202020204" pitchFamily="34" charset="0"/>
                </a:rPr>
                <a:t>(</a:t>
              </a:r>
              <a:r>
                <a:rPr lang="en-US" sz="1400" kern="1200" dirty="0" err="1">
                  <a:ea typeface="+mn-ea"/>
                  <a:cs typeface="Arial Narrow" panose="020B0604020202020204" pitchFamily="34" charset="0"/>
                </a:rPr>
                <a:t>bedaquiline</a:t>
              </a:r>
              <a:r>
                <a:rPr lang="en-US" sz="1400" kern="1200" dirty="0">
                  <a:ea typeface="+mn-ea"/>
                  <a:cs typeface="Arial Narrow" panose="020B0604020202020204" pitchFamily="34" charset="0"/>
                </a:rPr>
                <a:t>, linezolid)</a:t>
              </a:r>
              <a:endParaRPr lang="en-US" kern="1200" dirty="0">
                <a:ea typeface="+mn-ea"/>
                <a:cs typeface="Arial Narrow" panose="020B0604020202020204" pitchFamily="34" charset="0"/>
              </a:endParaRPr>
            </a:p>
          </p:txBody>
        </p:sp>
      </p:grpSp>
      <p:sp>
        <p:nvSpPr>
          <p:cNvPr id="150" name="TextBox 149">
            <a:extLst>
              <a:ext uri="{FF2B5EF4-FFF2-40B4-BE49-F238E27FC236}">
                <a16:creationId xmlns:a16="http://schemas.microsoft.com/office/drawing/2014/main" id="{AFD8CFA8-1030-9B4D-9DDC-BBF66AA9D912}"/>
              </a:ext>
            </a:extLst>
          </p:cNvPr>
          <p:cNvSpPr txBox="1"/>
          <p:nvPr/>
        </p:nvSpPr>
        <p:spPr>
          <a:xfrm>
            <a:off x="3090862" y="3605381"/>
            <a:ext cx="2397410" cy="1169551"/>
          </a:xfrm>
          <a:prstGeom prst="rect">
            <a:avLst/>
          </a:prstGeom>
          <a:noFill/>
        </p:spPr>
        <p:txBody>
          <a:bodyPr wrap="square" rtlCol="0">
            <a:spAutoFit/>
          </a:bodyPr>
          <a:lstStyle/>
          <a:p>
            <a:r>
              <a:rPr lang="en-US" sz="1400" b="1" dirty="0">
                <a:latin typeface="+mj-lt"/>
                <a:cs typeface="Arial" panose="020B0604020202020204" pitchFamily="34" charset="0"/>
              </a:rPr>
              <a:t>Multidrug-resistant TB </a:t>
            </a:r>
            <a:r>
              <a:rPr lang="en-US" sz="1400" dirty="0">
                <a:latin typeface="Arial" panose="020B0604020202020204" pitchFamily="34" charset="0"/>
                <a:cs typeface="Arial" panose="020B0604020202020204" pitchFamily="34" charset="0"/>
              </a:rPr>
              <a:t>(MDR-TB) is resistant to our two most powerful first line medicines – rifampicin and isoniazid.</a:t>
            </a:r>
          </a:p>
        </p:txBody>
      </p:sp>
      <p:sp>
        <p:nvSpPr>
          <p:cNvPr id="152" name="TextBox 151">
            <a:extLst>
              <a:ext uri="{FF2B5EF4-FFF2-40B4-BE49-F238E27FC236}">
                <a16:creationId xmlns:a16="http://schemas.microsoft.com/office/drawing/2014/main" id="{F23FD52D-C60B-F582-5516-6DB654E1AF1B}"/>
              </a:ext>
            </a:extLst>
          </p:cNvPr>
          <p:cNvSpPr txBox="1"/>
          <p:nvPr/>
        </p:nvSpPr>
        <p:spPr>
          <a:xfrm>
            <a:off x="5680231" y="4394279"/>
            <a:ext cx="2544774" cy="1384995"/>
          </a:xfrm>
          <a:prstGeom prst="rect">
            <a:avLst/>
          </a:prstGeom>
          <a:noFill/>
        </p:spPr>
        <p:txBody>
          <a:bodyPr wrap="square" rtlCol="0">
            <a:spAutoFit/>
          </a:bodyPr>
          <a:lstStyle/>
          <a:p>
            <a:r>
              <a:rPr lang="en-US" sz="1400" b="1" dirty="0">
                <a:latin typeface="+mj-lt"/>
                <a:cs typeface="Arial" panose="020B0604020202020204" pitchFamily="34" charset="0"/>
              </a:rPr>
              <a:t>Pre-extensively drug-resistant TB </a:t>
            </a:r>
            <a:r>
              <a:rPr lang="en-US" sz="1400" dirty="0">
                <a:latin typeface="Arial" panose="020B0604020202020204" pitchFamily="34" charset="0"/>
                <a:cs typeface="Arial" panose="020B0604020202020204" pitchFamily="34" charset="0"/>
              </a:rPr>
              <a:t>(pre-XDR-TB) has additional resistance to the fluoroquinolone (i.e., moxifloxacin, and levofloxacin)</a:t>
            </a:r>
          </a:p>
        </p:txBody>
      </p:sp>
      <p:sp>
        <p:nvSpPr>
          <p:cNvPr id="153" name="TextBox 152">
            <a:extLst>
              <a:ext uri="{FF2B5EF4-FFF2-40B4-BE49-F238E27FC236}">
                <a16:creationId xmlns:a16="http://schemas.microsoft.com/office/drawing/2014/main" id="{6653D63A-D1CE-FBB5-2624-264F9E0A4B3F}"/>
              </a:ext>
            </a:extLst>
          </p:cNvPr>
          <p:cNvSpPr txBox="1"/>
          <p:nvPr/>
        </p:nvSpPr>
        <p:spPr>
          <a:xfrm>
            <a:off x="8362998" y="5194474"/>
            <a:ext cx="2696512" cy="1384995"/>
          </a:xfrm>
          <a:prstGeom prst="rect">
            <a:avLst/>
          </a:prstGeom>
          <a:noFill/>
        </p:spPr>
        <p:txBody>
          <a:bodyPr wrap="square" rtlCol="0">
            <a:spAutoFit/>
          </a:bodyPr>
          <a:lstStyle/>
          <a:p>
            <a:r>
              <a:rPr lang="en-US" sz="1400" b="1" dirty="0">
                <a:latin typeface="+mj-lt"/>
                <a:cs typeface="Arial" panose="020B0604020202020204" pitchFamily="34" charset="0"/>
              </a:rPr>
              <a:t>Extensively drug-resistant TB </a:t>
            </a:r>
            <a:r>
              <a:rPr lang="en-US" sz="1400" dirty="0">
                <a:latin typeface="Arial" panose="020B0604020202020204" pitchFamily="34" charset="0"/>
                <a:cs typeface="Arial" panose="020B0604020202020204" pitchFamily="34" charset="0"/>
              </a:rPr>
              <a:t>(XDR-TB) has additional resistance to the fluoroquinolones AND at least one other group A drug (i.e., </a:t>
            </a:r>
            <a:r>
              <a:rPr lang="en-US" sz="1400" dirty="0" err="1">
                <a:latin typeface="Arial" panose="020B0604020202020204" pitchFamily="34" charset="0"/>
                <a:cs typeface="Arial" panose="020B0604020202020204" pitchFamily="34" charset="0"/>
              </a:rPr>
              <a:t>bedaquiline</a:t>
            </a:r>
            <a:r>
              <a:rPr lang="en-US" sz="1400" dirty="0">
                <a:latin typeface="Arial" panose="020B0604020202020204" pitchFamily="34" charset="0"/>
                <a:cs typeface="Arial" panose="020B0604020202020204" pitchFamily="34" charset="0"/>
              </a:rPr>
              <a:t>, linezolid)</a:t>
            </a:r>
          </a:p>
        </p:txBody>
      </p:sp>
      <p:grpSp>
        <p:nvGrpSpPr>
          <p:cNvPr id="156" name="Group 155">
            <a:extLst>
              <a:ext uri="{FF2B5EF4-FFF2-40B4-BE49-F238E27FC236}">
                <a16:creationId xmlns:a16="http://schemas.microsoft.com/office/drawing/2014/main" id="{132F02F1-F44D-0747-1AE3-261596F77B1D}"/>
              </a:ext>
            </a:extLst>
          </p:cNvPr>
          <p:cNvGrpSpPr/>
          <p:nvPr/>
        </p:nvGrpSpPr>
        <p:grpSpPr>
          <a:xfrm>
            <a:off x="4984529" y="1812707"/>
            <a:ext cx="689437" cy="656842"/>
            <a:chOff x="1823545" y="4729450"/>
            <a:chExt cx="689437" cy="656842"/>
          </a:xfrm>
        </p:grpSpPr>
        <p:sp>
          <p:nvSpPr>
            <p:cNvPr id="155" name="TextBox 154">
              <a:extLst>
                <a:ext uri="{FF2B5EF4-FFF2-40B4-BE49-F238E27FC236}">
                  <a16:creationId xmlns:a16="http://schemas.microsoft.com/office/drawing/2014/main" id="{680C3B48-DC5A-97E7-64B0-C040D6DEE5AD}"/>
                </a:ext>
              </a:extLst>
            </p:cNvPr>
            <p:cNvSpPr txBox="1"/>
            <p:nvPr/>
          </p:nvSpPr>
          <p:spPr>
            <a:xfrm>
              <a:off x="1823545" y="4729450"/>
              <a:ext cx="670034" cy="646331"/>
            </a:xfrm>
            <a:prstGeom prst="rect">
              <a:avLst/>
            </a:prstGeom>
            <a:noFill/>
          </p:spPr>
          <p:txBody>
            <a:bodyPr wrap="square" rtlCol="0">
              <a:spAutoFit/>
            </a:bodyPr>
            <a:lstStyle/>
            <a:p>
              <a:pPr algn="ctr"/>
              <a:r>
                <a:rPr lang="en-US" sz="3600" dirty="0">
                  <a:solidFill>
                    <a:schemeClr val="accent4"/>
                  </a:solidFill>
                  <a:latin typeface="+mj-lt"/>
                </a:rPr>
                <a:t>X</a:t>
              </a:r>
            </a:p>
          </p:txBody>
        </p:sp>
        <p:sp>
          <p:nvSpPr>
            <p:cNvPr id="154" name="TextBox 153">
              <a:extLst>
                <a:ext uri="{FF2B5EF4-FFF2-40B4-BE49-F238E27FC236}">
                  <a16:creationId xmlns:a16="http://schemas.microsoft.com/office/drawing/2014/main" id="{82B3CA23-CE68-97F3-4A08-A010C543DF2E}"/>
                </a:ext>
              </a:extLst>
            </p:cNvPr>
            <p:cNvSpPr txBox="1"/>
            <p:nvPr/>
          </p:nvSpPr>
          <p:spPr>
            <a:xfrm>
              <a:off x="1842948" y="4739961"/>
              <a:ext cx="670034" cy="646331"/>
            </a:xfrm>
            <a:prstGeom prst="rect">
              <a:avLst/>
            </a:prstGeom>
            <a:noFill/>
          </p:spPr>
          <p:txBody>
            <a:bodyPr wrap="square" rtlCol="0">
              <a:spAutoFit/>
            </a:bodyPr>
            <a:lstStyle/>
            <a:p>
              <a:pPr algn="ctr"/>
              <a:r>
                <a:rPr lang="en-US" sz="3600" dirty="0">
                  <a:ln>
                    <a:solidFill>
                      <a:schemeClr val="tx1"/>
                    </a:solidFill>
                  </a:ln>
                  <a:noFill/>
                  <a:latin typeface="+mj-lt"/>
                </a:rPr>
                <a:t>X</a:t>
              </a:r>
            </a:p>
          </p:txBody>
        </p:sp>
      </p:grpSp>
      <p:grpSp>
        <p:nvGrpSpPr>
          <p:cNvPr id="157" name="Group 156">
            <a:extLst>
              <a:ext uri="{FF2B5EF4-FFF2-40B4-BE49-F238E27FC236}">
                <a16:creationId xmlns:a16="http://schemas.microsoft.com/office/drawing/2014/main" id="{726827DF-CE24-6C37-C1E4-40D87F293456}"/>
              </a:ext>
            </a:extLst>
          </p:cNvPr>
          <p:cNvGrpSpPr/>
          <p:nvPr/>
        </p:nvGrpSpPr>
        <p:grpSpPr>
          <a:xfrm>
            <a:off x="4977223" y="2600095"/>
            <a:ext cx="689437" cy="656842"/>
            <a:chOff x="1823545" y="4729450"/>
            <a:chExt cx="689437" cy="656842"/>
          </a:xfrm>
        </p:grpSpPr>
        <p:sp>
          <p:nvSpPr>
            <p:cNvPr id="158" name="TextBox 157">
              <a:extLst>
                <a:ext uri="{FF2B5EF4-FFF2-40B4-BE49-F238E27FC236}">
                  <a16:creationId xmlns:a16="http://schemas.microsoft.com/office/drawing/2014/main" id="{D4788A35-231F-F914-DEA5-9018850FA612}"/>
                </a:ext>
              </a:extLst>
            </p:cNvPr>
            <p:cNvSpPr txBox="1"/>
            <p:nvPr/>
          </p:nvSpPr>
          <p:spPr>
            <a:xfrm>
              <a:off x="1823545" y="4729450"/>
              <a:ext cx="670034" cy="646331"/>
            </a:xfrm>
            <a:prstGeom prst="rect">
              <a:avLst/>
            </a:prstGeom>
            <a:noFill/>
          </p:spPr>
          <p:txBody>
            <a:bodyPr wrap="square" rtlCol="0">
              <a:spAutoFit/>
            </a:bodyPr>
            <a:lstStyle/>
            <a:p>
              <a:pPr algn="ctr"/>
              <a:r>
                <a:rPr lang="en-US" sz="3600" dirty="0">
                  <a:solidFill>
                    <a:schemeClr val="accent4"/>
                  </a:solidFill>
                  <a:latin typeface="+mj-lt"/>
                </a:rPr>
                <a:t>X</a:t>
              </a:r>
            </a:p>
          </p:txBody>
        </p:sp>
        <p:sp>
          <p:nvSpPr>
            <p:cNvPr id="159" name="TextBox 158">
              <a:extLst>
                <a:ext uri="{FF2B5EF4-FFF2-40B4-BE49-F238E27FC236}">
                  <a16:creationId xmlns:a16="http://schemas.microsoft.com/office/drawing/2014/main" id="{A8DEA433-1A78-CC69-D067-F2B1B07919CE}"/>
                </a:ext>
              </a:extLst>
            </p:cNvPr>
            <p:cNvSpPr txBox="1"/>
            <p:nvPr/>
          </p:nvSpPr>
          <p:spPr>
            <a:xfrm>
              <a:off x="1842948" y="4739961"/>
              <a:ext cx="670034" cy="646331"/>
            </a:xfrm>
            <a:prstGeom prst="rect">
              <a:avLst/>
            </a:prstGeom>
            <a:noFill/>
          </p:spPr>
          <p:txBody>
            <a:bodyPr wrap="square" rtlCol="0">
              <a:spAutoFit/>
            </a:bodyPr>
            <a:lstStyle/>
            <a:p>
              <a:pPr algn="ctr"/>
              <a:r>
                <a:rPr lang="en-US" sz="3600" dirty="0">
                  <a:ln>
                    <a:solidFill>
                      <a:schemeClr val="tx1"/>
                    </a:solidFill>
                  </a:ln>
                  <a:noFill/>
                  <a:latin typeface="+mj-lt"/>
                </a:rPr>
                <a:t>X</a:t>
              </a:r>
            </a:p>
          </p:txBody>
        </p:sp>
      </p:grpSp>
      <p:grpSp>
        <p:nvGrpSpPr>
          <p:cNvPr id="160" name="Group 159">
            <a:extLst>
              <a:ext uri="{FF2B5EF4-FFF2-40B4-BE49-F238E27FC236}">
                <a16:creationId xmlns:a16="http://schemas.microsoft.com/office/drawing/2014/main" id="{4D8AC899-268E-C8A7-B6D5-7455B825D01C}"/>
              </a:ext>
            </a:extLst>
          </p:cNvPr>
          <p:cNvGrpSpPr/>
          <p:nvPr/>
        </p:nvGrpSpPr>
        <p:grpSpPr>
          <a:xfrm>
            <a:off x="7598367" y="1833284"/>
            <a:ext cx="689437" cy="656842"/>
            <a:chOff x="1823545" y="4729450"/>
            <a:chExt cx="689437" cy="656842"/>
          </a:xfrm>
        </p:grpSpPr>
        <p:sp>
          <p:nvSpPr>
            <p:cNvPr id="161" name="TextBox 160">
              <a:extLst>
                <a:ext uri="{FF2B5EF4-FFF2-40B4-BE49-F238E27FC236}">
                  <a16:creationId xmlns:a16="http://schemas.microsoft.com/office/drawing/2014/main" id="{DBD8083D-74DF-906E-CB55-5A9142DD7B7D}"/>
                </a:ext>
              </a:extLst>
            </p:cNvPr>
            <p:cNvSpPr txBox="1"/>
            <p:nvPr/>
          </p:nvSpPr>
          <p:spPr>
            <a:xfrm>
              <a:off x="1823545" y="4729450"/>
              <a:ext cx="670034" cy="646331"/>
            </a:xfrm>
            <a:prstGeom prst="rect">
              <a:avLst/>
            </a:prstGeom>
            <a:noFill/>
          </p:spPr>
          <p:txBody>
            <a:bodyPr wrap="square" rtlCol="0">
              <a:spAutoFit/>
            </a:bodyPr>
            <a:lstStyle/>
            <a:p>
              <a:pPr algn="ctr"/>
              <a:r>
                <a:rPr lang="en-US" sz="3600" dirty="0">
                  <a:solidFill>
                    <a:schemeClr val="accent4"/>
                  </a:solidFill>
                  <a:latin typeface="+mj-lt"/>
                </a:rPr>
                <a:t>X</a:t>
              </a:r>
            </a:p>
          </p:txBody>
        </p:sp>
        <p:sp>
          <p:nvSpPr>
            <p:cNvPr id="162" name="TextBox 161">
              <a:extLst>
                <a:ext uri="{FF2B5EF4-FFF2-40B4-BE49-F238E27FC236}">
                  <a16:creationId xmlns:a16="http://schemas.microsoft.com/office/drawing/2014/main" id="{BF9FBAD3-CB45-BECD-1A1B-BA7C2EFB4C87}"/>
                </a:ext>
              </a:extLst>
            </p:cNvPr>
            <p:cNvSpPr txBox="1"/>
            <p:nvPr/>
          </p:nvSpPr>
          <p:spPr>
            <a:xfrm>
              <a:off x="1842948" y="4739961"/>
              <a:ext cx="670034" cy="646331"/>
            </a:xfrm>
            <a:prstGeom prst="rect">
              <a:avLst/>
            </a:prstGeom>
            <a:noFill/>
          </p:spPr>
          <p:txBody>
            <a:bodyPr wrap="square" rtlCol="0">
              <a:spAutoFit/>
            </a:bodyPr>
            <a:lstStyle/>
            <a:p>
              <a:pPr algn="ctr"/>
              <a:r>
                <a:rPr lang="en-US" sz="3600" dirty="0">
                  <a:ln>
                    <a:solidFill>
                      <a:schemeClr val="tx1"/>
                    </a:solidFill>
                  </a:ln>
                  <a:noFill/>
                  <a:latin typeface="+mj-lt"/>
                </a:rPr>
                <a:t>X</a:t>
              </a:r>
            </a:p>
          </p:txBody>
        </p:sp>
      </p:grpSp>
      <p:grpSp>
        <p:nvGrpSpPr>
          <p:cNvPr id="163" name="Group 162">
            <a:extLst>
              <a:ext uri="{FF2B5EF4-FFF2-40B4-BE49-F238E27FC236}">
                <a16:creationId xmlns:a16="http://schemas.microsoft.com/office/drawing/2014/main" id="{430480C0-1593-F606-1DA4-19C6C2B7154D}"/>
              </a:ext>
            </a:extLst>
          </p:cNvPr>
          <p:cNvGrpSpPr/>
          <p:nvPr/>
        </p:nvGrpSpPr>
        <p:grpSpPr>
          <a:xfrm>
            <a:off x="7599338" y="2581298"/>
            <a:ext cx="689437" cy="656842"/>
            <a:chOff x="1823545" y="4729450"/>
            <a:chExt cx="689437" cy="656842"/>
          </a:xfrm>
        </p:grpSpPr>
        <p:sp>
          <p:nvSpPr>
            <p:cNvPr id="164" name="TextBox 163">
              <a:extLst>
                <a:ext uri="{FF2B5EF4-FFF2-40B4-BE49-F238E27FC236}">
                  <a16:creationId xmlns:a16="http://schemas.microsoft.com/office/drawing/2014/main" id="{8F40C550-A90C-89EF-E3B9-3470FD070064}"/>
                </a:ext>
              </a:extLst>
            </p:cNvPr>
            <p:cNvSpPr txBox="1"/>
            <p:nvPr/>
          </p:nvSpPr>
          <p:spPr>
            <a:xfrm>
              <a:off x="1823545" y="4729450"/>
              <a:ext cx="670034" cy="646331"/>
            </a:xfrm>
            <a:prstGeom prst="rect">
              <a:avLst/>
            </a:prstGeom>
            <a:noFill/>
          </p:spPr>
          <p:txBody>
            <a:bodyPr wrap="square" rtlCol="0">
              <a:spAutoFit/>
            </a:bodyPr>
            <a:lstStyle/>
            <a:p>
              <a:pPr algn="ctr"/>
              <a:r>
                <a:rPr lang="en-US" sz="3600" dirty="0">
                  <a:solidFill>
                    <a:schemeClr val="accent4"/>
                  </a:solidFill>
                  <a:latin typeface="+mj-lt"/>
                </a:rPr>
                <a:t>X</a:t>
              </a:r>
            </a:p>
          </p:txBody>
        </p:sp>
        <p:sp>
          <p:nvSpPr>
            <p:cNvPr id="165" name="TextBox 164">
              <a:extLst>
                <a:ext uri="{FF2B5EF4-FFF2-40B4-BE49-F238E27FC236}">
                  <a16:creationId xmlns:a16="http://schemas.microsoft.com/office/drawing/2014/main" id="{035708E0-39CC-9FB6-147C-2669D8999258}"/>
                </a:ext>
              </a:extLst>
            </p:cNvPr>
            <p:cNvSpPr txBox="1"/>
            <p:nvPr/>
          </p:nvSpPr>
          <p:spPr>
            <a:xfrm>
              <a:off x="1842948" y="4739961"/>
              <a:ext cx="670034" cy="646331"/>
            </a:xfrm>
            <a:prstGeom prst="rect">
              <a:avLst/>
            </a:prstGeom>
            <a:noFill/>
          </p:spPr>
          <p:txBody>
            <a:bodyPr wrap="square" rtlCol="0">
              <a:spAutoFit/>
            </a:bodyPr>
            <a:lstStyle/>
            <a:p>
              <a:pPr algn="ctr"/>
              <a:r>
                <a:rPr lang="en-US" sz="3600" dirty="0">
                  <a:ln>
                    <a:solidFill>
                      <a:schemeClr val="tx1"/>
                    </a:solidFill>
                  </a:ln>
                  <a:noFill/>
                  <a:latin typeface="+mj-lt"/>
                </a:rPr>
                <a:t>X</a:t>
              </a:r>
            </a:p>
          </p:txBody>
        </p:sp>
      </p:grpSp>
      <p:grpSp>
        <p:nvGrpSpPr>
          <p:cNvPr id="166" name="Group 165">
            <a:extLst>
              <a:ext uri="{FF2B5EF4-FFF2-40B4-BE49-F238E27FC236}">
                <a16:creationId xmlns:a16="http://schemas.microsoft.com/office/drawing/2014/main" id="{322E5C5E-A9F6-7D0A-76D5-A49A90D6F521}"/>
              </a:ext>
            </a:extLst>
          </p:cNvPr>
          <p:cNvGrpSpPr/>
          <p:nvPr/>
        </p:nvGrpSpPr>
        <p:grpSpPr>
          <a:xfrm>
            <a:off x="10274445" y="1815522"/>
            <a:ext cx="689437" cy="656842"/>
            <a:chOff x="1823545" y="4729450"/>
            <a:chExt cx="689437" cy="656842"/>
          </a:xfrm>
        </p:grpSpPr>
        <p:sp>
          <p:nvSpPr>
            <p:cNvPr id="167" name="TextBox 166">
              <a:extLst>
                <a:ext uri="{FF2B5EF4-FFF2-40B4-BE49-F238E27FC236}">
                  <a16:creationId xmlns:a16="http://schemas.microsoft.com/office/drawing/2014/main" id="{4A3FDA6E-835F-476B-EB76-1A87B6700805}"/>
                </a:ext>
              </a:extLst>
            </p:cNvPr>
            <p:cNvSpPr txBox="1"/>
            <p:nvPr/>
          </p:nvSpPr>
          <p:spPr>
            <a:xfrm>
              <a:off x="1823545" y="4729450"/>
              <a:ext cx="670034" cy="646331"/>
            </a:xfrm>
            <a:prstGeom prst="rect">
              <a:avLst/>
            </a:prstGeom>
            <a:noFill/>
          </p:spPr>
          <p:txBody>
            <a:bodyPr wrap="square" rtlCol="0">
              <a:spAutoFit/>
            </a:bodyPr>
            <a:lstStyle/>
            <a:p>
              <a:pPr algn="ctr"/>
              <a:r>
                <a:rPr lang="en-US" sz="3600" dirty="0">
                  <a:solidFill>
                    <a:schemeClr val="accent4"/>
                  </a:solidFill>
                  <a:latin typeface="+mj-lt"/>
                </a:rPr>
                <a:t>X</a:t>
              </a:r>
            </a:p>
          </p:txBody>
        </p:sp>
        <p:sp>
          <p:nvSpPr>
            <p:cNvPr id="168" name="TextBox 167">
              <a:extLst>
                <a:ext uri="{FF2B5EF4-FFF2-40B4-BE49-F238E27FC236}">
                  <a16:creationId xmlns:a16="http://schemas.microsoft.com/office/drawing/2014/main" id="{738FEC48-1771-3A72-9470-4DF4EE1DB8B5}"/>
                </a:ext>
              </a:extLst>
            </p:cNvPr>
            <p:cNvSpPr txBox="1"/>
            <p:nvPr/>
          </p:nvSpPr>
          <p:spPr>
            <a:xfrm>
              <a:off x="1842948" y="4739961"/>
              <a:ext cx="670034" cy="646331"/>
            </a:xfrm>
            <a:prstGeom prst="rect">
              <a:avLst/>
            </a:prstGeom>
            <a:noFill/>
          </p:spPr>
          <p:txBody>
            <a:bodyPr wrap="square" rtlCol="0">
              <a:spAutoFit/>
            </a:bodyPr>
            <a:lstStyle/>
            <a:p>
              <a:pPr algn="ctr"/>
              <a:r>
                <a:rPr lang="en-US" sz="3600" dirty="0">
                  <a:ln>
                    <a:solidFill>
                      <a:schemeClr val="tx1"/>
                    </a:solidFill>
                  </a:ln>
                  <a:noFill/>
                  <a:latin typeface="+mj-lt"/>
                </a:rPr>
                <a:t>X</a:t>
              </a:r>
            </a:p>
          </p:txBody>
        </p:sp>
      </p:grpSp>
      <p:grpSp>
        <p:nvGrpSpPr>
          <p:cNvPr id="169" name="Group 168">
            <a:extLst>
              <a:ext uri="{FF2B5EF4-FFF2-40B4-BE49-F238E27FC236}">
                <a16:creationId xmlns:a16="http://schemas.microsoft.com/office/drawing/2014/main" id="{2EF10517-1410-3F5A-0515-C5D609DE9522}"/>
              </a:ext>
            </a:extLst>
          </p:cNvPr>
          <p:cNvGrpSpPr/>
          <p:nvPr/>
        </p:nvGrpSpPr>
        <p:grpSpPr>
          <a:xfrm>
            <a:off x="10264744" y="2586941"/>
            <a:ext cx="689437" cy="656842"/>
            <a:chOff x="1823545" y="4729450"/>
            <a:chExt cx="689437" cy="656842"/>
          </a:xfrm>
        </p:grpSpPr>
        <p:sp>
          <p:nvSpPr>
            <p:cNvPr id="170" name="TextBox 169">
              <a:extLst>
                <a:ext uri="{FF2B5EF4-FFF2-40B4-BE49-F238E27FC236}">
                  <a16:creationId xmlns:a16="http://schemas.microsoft.com/office/drawing/2014/main" id="{E4362618-6DEF-74F4-A83C-E42E75F88D53}"/>
                </a:ext>
              </a:extLst>
            </p:cNvPr>
            <p:cNvSpPr txBox="1"/>
            <p:nvPr/>
          </p:nvSpPr>
          <p:spPr>
            <a:xfrm>
              <a:off x="1823545" y="4729450"/>
              <a:ext cx="670034" cy="646331"/>
            </a:xfrm>
            <a:prstGeom prst="rect">
              <a:avLst/>
            </a:prstGeom>
            <a:noFill/>
          </p:spPr>
          <p:txBody>
            <a:bodyPr wrap="square" rtlCol="0">
              <a:spAutoFit/>
            </a:bodyPr>
            <a:lstStyle/>
            <a:p>
              <a:pPr algn="ctr"/>
              <a:r>
                <a:rPr lang="en-US" sz="3600" dirty="0">
                  <a:solidFill>
                    <a:schemeClr val="accent4"/>
                  </a:solidFill>
                  <a:latin typeface="+mj-lt"/>
                </a:rPr>
                <a:t>X</a:t>
              </a:r>
            </a:p>
          </p:txBody>
        </p:sp>
        <p:sp>
          <p:nvSpPr>
            <p:cNvPr id="171" name="TextBox 170">
              <a:extLst>
                <a:ext uri="{FF2B5EF4-FFF2-40B4-BE49-F238E27FC236}">
                  <a16:creationId xmlns:a16="http://schemas.microsoft.com/office/drawing/2014/main" id="{1BF5EACF-C666-D232-8496-9E488C39A96D}"/>
                </a:ext>
              </a:extLst>
            </p:cNvPr>
            <p:cNvSpPr txBox="1"/>
            <p:nvPr/>
          </p:nvSpPr>
          <p:spPr>
            <a:xfrm>
              <a:off x="1842948" y="4739961"/>
              <a:ext cx="670034" cy="646331"/>
            </a:xfrm>
            <a:prstGeom prst="rect">
              <a:avLst/>
            </a:prstGeom>
            <a:noFill/>
          </p:spPr>
          <p:txBody>
            <a:bodyPr wrap="square" rtlCol="0">
              <a:spAutoFit/>
            </a:bodyPr>
            <a:lstStyle/>
            <a:p>
              <a:pPr algn="ctr"/>
              <a:r>
                <a:rPr lang="en-US" sz="3600" dirty="0">
                  <a:ln>
                    <a:solidFill>
                      <a:schemeClr val="tx1"/>
                    </a:solidFill>
                  </a:ln>
                  <a:noFill/>
                  <a:latin typeface="+mj-lt"/>
                </a:rPr>
                <a:t>X</a:t>
              </a:r>
            </a:p>
          </p:txBody>
        </p:sp>
      </p:grpSp>
      <p:grpSp>
        <p:nvGrpSpPr>
          <p:cNvPr id="172" name="Group 171">
            <a:extLst>
              <a:ext uri="{FF2B5EF4-FFF2-40B4-BE49-F238E27FC236}">
                <a16:creationId xmlns:a16="http://schemas.microsoft.com/office/drawing/2014/main" id="{394F774F-C143-3972-4C65-48D3634C4B04}"/>
              </a:ext>
            </a:extLst>
          </p:cNvPr>
          <p:cNvGrpSpPr/>
          <p:nvPr/>
        </p:nvGrpSpPr>
        <p:grpSpPr>
          <a:xfrm>
            <a:off x="10264744" y="3382411"/>
            <a:ext cx="689437" cy="656842"/>
            <a:chOff x="1823545" y="4729450"/>
            <a:chExt cx="689437" cy="656842"/>
          </a:xfrm>
        </p:grpSpPr>
        <p:sp>
          <p:nvSpPr>
            <p:cNvPr id="173" name="TextBox 172">
              <a:extLst>
                <a:ext uri="{FF2B5EF4-FFF2-40B4-BE49-F238E27FC236}">
                  <a16:creationId xmlns:a16="http://schemas.microsoft.com/office/drawing/2014/main" id="{987004BD-C96F-BDAF-7993-77DAF79447F5}"/>
                </a:ext>
              </a:extLst>
            </p:cNvPr>
            <p:cNvSpPr txBox="1"/>
            <p:nvPr/>
          </p:nvSpPr>
          <p:spPr>
            <a:xfrm>
              <a:off x="1823545" y="4729450"/>
              <a:ext cx="670034" cy="646331"/>
            </a:xfrm>
            <a:prstGeom prst="rect">
              <a:avLst/>
            </a:prstGeom>
            <a:noFill/>
          </p:spPr>
          <p:txBody>
            <a:bodyPr wrap="square" rtlCol="0">
              <a:spAutoFit/>
            </a:bodyPr>
            <a:lstStyle/>
            <a:p>
              <a:pPr algn="ctr"/>
              <a:r>
                <a:rPr lang="en-US" sz="3600" dirty="0">
                  <a:solidFill>
                    <a:schemeClr val="accent4"/>
                  </a:solidFill>
                  <a:latin typeface="+mj-lt"/>
                </a:rPr>
                <a:t>X</a:t>
              </a:r>
            </a:p>
          </p:txBody>
        </p:sp>
        <p:sp>
          <p:nvSpPr>
            <p:cNvPr id="174" name="TextBox 173">
              <a:extLst>
                <a:ext uri="{FF2B5EF4-FFF2-40B4-BE49-F238E27FC236}">
                  <a16:creationId xmlns:a16="http://schemas.microsoft.com/office/drawing/2014/main" id="{1798CF89-BA70-4C77-8455-E9B6521D5895}"/>
                </a:ext>
              </a:extLst>
            </p:cNvPr>
            <p:cNvSpPr txBox="1"/>
            <p:nvPr/>
          </p:nvSpPr>
          <p:spPr>
            <a:xfrm>
              <a:off x="1842948" y="4739961"/>
              <a:ext cx="670034" cy="646331"/>
            </a:xfrm>
            <a:prstGeom prst="rect">
              <a:avLst/>
            </a:prstGeom>
            <a:noFill/>
          </p:spPr>
          <p:txBody>
            <a:bodyPr wrap="square" rtlCol="0">
              <a:spAutoFit/>
            </a:bodyPr>
            <a:lstStyle/>
            <a:p>
              <a:pPr algn="ctr"/>
              <a:r>
                <a:rPr lang="en-US" sz="3600" dirty="0">
                  <a:ln>
                    <a:solidFill>
                      <a:schemeClr val="tx1"/>
                    </a:solidFill>
                  </a:ln>
                  <a:noFill/>
                  <a:latin typeface="+mj-lt"/>
                </a:rPr>
                <a:t>X</a:t>
              </a:r>
            </a:p>
          </p:txBody>
        </p:sp>
      </p:grpSp>
      <p:grpSp>
        <p:nvGrpSpPr>
          <p:cNvPr id="175" name="Group 174">
            <a:extLst>
              <a:ext uri="{FF2B5EF4-FFF2-40B4-BE49-F238E27FC236}">
                <a16:creationId xmlns:a16="http://schemas.microsoft.com/office/drawing/2014/main" id="{B4AC2A7D-D770-D0AF-27F7-C1F343AA66A2}"/>
              </a:ext>
            </a:extLst>
          </p:cNvPr>
          <p:cNvGrpSpPr/>
          <p:nvPr/>
        </p:nvGrpSpPr>
        <p:grpSpPr>
          <a:xfrm>
            <a:off x="10274445" y="4202910"/>
            <a:ext cx="689437" cy="656842"/>
            <a:chOff x="1823545" y="4729450"/>
            <a:chExt cx="689437" cy="656842"/>
          </a:xfrm>
        </p:grpSpPr>
        <p:sp>
          <p:nvSpPr>
            <p:cNvPr id="176" name="TextBox 175">
              <a:extLst>
                <a:ext uri="{FF2B5EF4-FFF2-40B4-BE49-F238E27FC236}">
                  <a16:creationId xmlns:a16="http://schemas.microsoft.com/office/drawing/2014/main" id="{8CDE1CF2-EEED-C8BE-BEE9-77325CBB960C}"/>
                </a:ext>
              </a:extLst>
            </p:cNvPr>
            <p:cNvSpPr txBox="1"/>
            <p:nvPr/>
          </p:nvSpPr>
          <p:spPr>
            <a:xfrm>
              <a:off x="1823545" y="4729450"/>
              <a:ext cx="670034" cy="646331"/>
            </a:xfrm>
            <a:prstGeom prst="rect">
              <a:avLst/>
            </a:prstGeom>
            <a:noFill/>
          </p:spPr>
          <p:txBody>
            <a:bodyPr wrap="square" rtlCol="0">
              <a:spAutoFit/>
            </a:bodyPr>
            <a:lstStyle/>
            <a:p>
              <a:pPr algn="ctr"/>
              <a:r>
                <a:rPr lang="en-US" sz="3600" dirty="0">
                  <a:solidFill>
                    <a:schemeClr val="accent4"/>
                  </a:solidFill>
                  <a:latin typeface="+mj-lt"/>
                </a:rPr>
                <a:t>X</a:t>
              </a:r>
            </a:p>
          </p:txBody>
        </p:sp>
        <p:sp>
          <p:nvSpPr>
            <p:cNvPr id="177" name="TextBox 176">
              <a:extLst>
                <a:ext uri="{FF2B5EF4-FFF2-40B4-BE49-F238E27FC236}">
                  <a16:creationId xmlns:a16="http://schemas.microsoft.com/office/drawing/2014/main" id="{493C9BEF-8E49-E6C3-AF79-17E1288EE7E0}"/>
                </a:ext>
              </a:extLst>
            </p:cNvPr>
            <p:cNvSpPr txBox="1"/>
            <p:nvPr/>
          </p:nvSpPr>
          <p:spPr>
            <a:xfrm>
              <a:off x="1842948" y="4739961"/>
              <a:ext cx="670034" cy="646331"/>
            </a:xfrm>
            <a:prstGeom prst="rect">
              <a:avLst/>
            </a:prstGeom>
            <a:noFill/>
          </p:spPr>
          <p:txBody>
            <a:bodyPr wrap="square" rtlCol="0">
              <a:spAutoFit/>
            </a:bodyPr>
            <a:lstStyle/>
            <a:p>
              <a:pPr algn="ctr"/>
              <a:r>
                <a:rPr lang="en-US" sz="3600" dirty="0">
                  <a:ln>
                    <a:solidFill>
                      <a:schemeClr val="tx1"/>
                    </a:solidFill>
                  </a:ln>
                  <a:noFill/>
                  <a:latin typeface="+mj-lt"/>
                </a:rPr>
                <a:t>X</a:t>
              </a:r>
            </a:p>
          </p:txBody>
        </p:sp>
      </p:grpSp>
      <p:grpSp>
        <p:nvGrpSpPr>
          <p:cNvPr id="178" name="Group 177">
            <a:extLst>
              <a:ext uri="{FF2B5EF4-FFF2-40B4-BE49-F238E27FC236}">
                <a16:creationId xmlns:a16="http://schemas.microsoft.com/office/drawing/2014/main" id="{43E77264-5D49-4DEC-02D2-3775BCB57C3B}"/>
              </a:ext>
            </a:extLst>
          </p:cNvPr>
          <p:cNvGrpSpPr/>
          <p:nvPr/>
        </p:nvGrpSpPr>
        <p:grpSpPr>
          <a:xfrm>
            <a:off x="7581762" y="3389860"/>
            <a:ext cx="689437" cy="656842"/>
            <a:chOff x="1823545" y="4729450"/>
            <a:chExt cx="689437" cy="656842"/>
          </a:xfrm>
        </p:grpSpPr>
        <p:sp>
          <p:nvSpPr>
            <p:cNvPr id="179" name="TextBox 178">
              <a:extLst>
                <a:ext uri="{FF2B5EF4-FFF2-40B4-BE49-F238E27FC236}">
                  <a16:creationId xmlns:a16="http://schemas.microsoft.com/office/drawing/2014/main" id="{0993C039-0632-E38B-A16C-553B41F6857A}"/>
                </a:ext>
              </a:extLst>
            </p:cNvPr>
            <p:cNvSpPr txBox="1"/>
            <p:nvPr/>
          </p:nvSpPr>
          <p:spPr>
            <a:xfrm>
              <a:off x="1823545" y="4729450"/>
              <a:ext cx="670034" cy="646331"/>
            </a:xfrm>
            <a:prstGeom prst="rect">
              <a:avLst/>
            </a:prstGeom>
            <a:noFill/>
          </p:spPr>
          <p:txBody>
            <a:bodyPr wrap="square" rtlCol="0">
              <a:spAutoFit/>
            </a:bodyPr>
            <a:lstStyle/>
            <a:p>
              <a:pPr algn="ctr"/>
              <a:r>
                <a:rPr lang="en-US" sz="3600" dirty="0">
                  <a:solidFill>
                    <a:schemeClr val="accent4"/>
                  </a:solidFill>
                  <a:latin typeface="+mj-lt"/>
                </a:rPr>
                <a:t>X</a:t>
              </a:r>
            </a:p>
          </p:txBody>
        </p:sp>
        <p:sp>
          <p:nvSpPr>
            <p:cNvPr id="180" name="TextBox 179">
              <a:extLst>
                <a:ext uri="{FF2B5EF4-FFF2-40B4-BE49-F238E27FC236}">
                  <a16:creationId xmlns:a16="http://schemas.microsoft.com/office/drawing/2014/main" id="{C002F0AC-E6B1-FA80-A55A-58302B4298D2}"/>
                </a:ext>
              </a:extLst>
            </p:cNvPr>
            <p:cNvSpPr txBox="1"/>
            <p:nvPr/>
          </p:nvSpPr>
          <p:spPr>
            <a:xfrm>
              <a:off x="1842948" y="4739961"/>
              <a:ext cx="670034" cy="646331"/>
            </a:xfrm>
            <a:prstGeom prst="rect">
              <a:avLst/>
            </a:prstGeom>
            <a:noFill/>
          </p:spPr>
          <p:txBody>
            <a:bodyPr wrap="square" rtlCol="0">
              <a:spAutoFit/>
            </a:bodyPr>
            <a:lstStyle/>
            <a:p>
              <a:pPr algn="ctr"/>
              <a:r>
                <a:rPr lang="en-US" sz="3600" dirty="0">
                  <a:ln>
                    <a:solidFill>
                      <a:schemeClr val="tx1"/>
                    </a:solidFill>
                  </a:ln>
                  <a:noFill/>
                  <a:latin typeface="+mj-lt"/>
                </a:rPr>
                <a:t>X</a:t>
              </a:r>
            </a:p>
          </p:txBody>
        </p:sp>
      </p:grpSp>
    </p:spTree>
    <p:extLst>
      <p:ext uri="{BB962C8B-B14F-4D97-AF65-F5344CB8AC3E}">
        <p14:creationId xmlns:p14="http://schemas.microsoft.com/office/powerpoint/2010/main" val="1925550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0095055C-CD97-475D-0ED9-C60544AB94C8}"/>
              </a:ext>
            </a:extLst>
          </p:cNvPr>
          <p:cNvPicPr>
            <a:picLocks noChangeAspect="1"/>
          </p:cNvPicPr>
          <p:nvPr/>
        </p:nvPicPr>
        <p:blipFill rotWithShape="1">
          <a:blip r:embed="rId3">
            <a:extLst>
              <a:ext uri="{28A0092B-C50C-407E-A947-70E740481C1C}">
                <a14:useLocalDpi xmlns:a14="http://schemas.microsoft.com/office/drawing/2010/main" val="0"/>
              </a:ext>
            </a:extLst>
          </a:blip>
          <a:srcRect l="16043"/>
          <a:stretch/>
        </p:blipFill>
        <p:spPr>
          <a:xfrm flipH="1">
            <a:off x="4889726" y="5338440"/>
            <a:ext cx="7302274" cy="1147168"/>
          </a:xfrm>
          <a:prstGeom prst="rect">
            <a:avLst/>
          </a:prstGeom>
        </p:spPr>
      </p:pic>
      <p:grpSp>
        <p:nvGrpSpPr>
          <p:cNvPr id="25" name="Group 24">
            <a:extLst>
              <a:ext uri="{FF2B5EF4-FFF2-40B4-BE49-F238E27FC236}">
                <a16:creationId xmlns:a16="http://schemas.microsoft.com/office/drawing/2014/main" id="{D9C40F91-3037-0AE1-73CB-1FF072D5A8BB}"/>
              </a:ext>
            </a:extLst>
          </p:cNvPr>
          <p:cNvGrpSpPr/>
          <p:nvPr/>
        </p:nvGrpSpPr>
        <p:grpSpPr>
          <a:xfrm>
            <a:off x="481739" y="1211393"/>
            <a:ext cx="4022134" cy="4706814"/>
            <a:chOff x="481739" y="1211392"/>
            <a:chExt cx="4022134" cy="5200375"/>
          </a:xfrm>
        </p:grpSpPr>
        <p:sp>
          <p:nvSpPr>
            <p:cNvPr id="2" name="Rectangle: Rounded Corners 1">
              <a:extLst>
                <a:ext uri="{FF2B5EF4-FFF2-40B4-BE49-F238E27FC236}">
                  <a16:creationId xmlns:a16="http://schemas.microsoft.com/office/drawing/2014/main" id="{ACAA562D-FF2E-9171-4EBE-B84EFFCDA63A}"/>
                </a:ext>
              </a:extLst>
            </p:cNvPr>
            <p:cNvSpPr/>
            <p:nvPr/>
          </p:nvSpPr>
          <p:spPr>
            <a:xfrm>
              <a:off x="551098" y="1211392"/>
              <a:ext cx="3952775" cy="5182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F5508F38-3186-17F7-34F1-5A94A108F5F4}"/>
                </a:ext>
              </a:extLst>
            </p:cNvPr>
            <p:cNvSpPr/>
            <p:nvPr/>
          </p:nvSpPr>
          <p:spPr>
            <a:xfrm>
              <a:off x="481739" y="1229446"/>
              <a:ext cx="3952775" cy="5182321"/>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F07B9BEB-393B-54F9-41B4-F733DBF007FF}"/>
              </a:ext>
            </a:extLst>
          </p:cNvPr>
          <p:cNvGrpSpPr/>
          <p:nvPr/>
        </p:nvGrpSpPr>
        <p:grpSpPr>
          <a:xfrm>
            <a:off x="4866865" y="1211393"/>
            <a:ext cx="3260989" cy="3843210"/>
            <a:chOff x="4866865" y="1211392"/>
            <a:chExt cx="3260989" cy="5218429"/>
          </a:xfrm>
        </p:grpSpPr>
        <p:sp>
          <p:nvSpPr>
            <p:cNvPr id="10" name="Rectangle: Rounded Corners 9">
              <a:extLst>
                <a:ext uri="{FF2B5EF4-FFF2-40B4-BE49-F238E27FC236}">
                  <a16:creationId xmlns:a16="http://schemas.microsoft.com/office/drawing/2014/main" id="{854A8011-3CB0-4971-93A2-D30E92DEF19F}"/>
                </a:ext>
              </a:extLst>
            </p:cNvPr>
            <p:cNvSpPr/>
            <p:nvPr/>
          </p:nvSpPr>
          <p:spPr>
            <a:xfrm>
              <a:off x="4985212" y="1211392"/>
              <a:ext cx="3142642" cy="52003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F55F2E4-CD05-4C69-70C8-837804475E39}"/>
                </a:ext>
              </a:extLst>
            </p:cNvPr>
            <p:cNvSpPr/>
            <p:nvPr/>
          </p:nvSpPr>
          <p:spPr>
            <a:xfrm>
              <a:off x="4915853" y="1229446"/>
              <a:ext cx="3142642" cy="5200375"/>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BEE1BAA-190C-EBC5-B76F-AE13280501DC}"/>
                </a:ext>
              </a:extLst>
            </p:cNvPr>
            <p:cNvGrpSpPr/>
            <p:nvPr/>
          </p:nvGrpSpPr>
          <p:grpSpPr>
            <a:xfrm>
              <a:off x="4866865" y="3041762"/>
              <a:ext cx="91440" cy="428560"/>
              <a:chOff x="8311168" y="2917354"/>
              <a:chExt cx="91440" cy="428560"/>
            </a:xfrm>
          </p:grpSpPr>
          <p:sp>
            <p:nvSpPr>
              <p:cNvPr id="14" name="Oval 13">
                <a:extLst>
                  <a:ext uri="{FF2B5EF4-FFF2-40B4-BE49-F238E27FC236}">
                    <a16:creationId xmlns:a16="http://schemas.microsoft.com/office/drawing/2014/main" id="{6FC8B5E2-B404-B75E-45B3-4A1034E72D82}"/>
                  </a:ext>
                </a:extLst>
              </p:cNvPr>
              <p:cNvSpPr/>
              <p:nvPr/>
            </p:nvSpPr>
            <p:spPr>
              <a:xfrm>
                <a:off x="8334029" y="2917354"/>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B7AA808-993B-E936-CEDF-548C731BF797}"/>
                  </a:ext>
                </a:extLst>
              </p:cNvPr>
              <p:cNvSpPr/>
              <p:nvPr/>
            </p:nvSpPr>
            <p:spPr>
              <a:xfrm>
                <a:off x="8338799" y="3300195"/>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4CAA983-349D-1B27-5693-C25BD33A1D8F}"/>
                  </a:ext>
                </a:extLst>
              </p:cNvPr>
              <p:cNvSpPr/>
              <p:nvPr/>
            </p:nvSpPr>
            <p:spPr>
              <a:xfrm>
                <a:off x="8311168" y="3079468"/>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a:extLst>
              <a:ext uri="{FF2B5EF4-FFF2-40B4-BE49-F238E27FC236}">
                <a16:creationId xmlns:a16="http://schemas.microsoft.com/office/drawing/2014/main" id="{37ADF99D-92FA-A836-58C5-2D19470F4FFB}"/>
              </a:ext>
            </a:extLst>
          </p:cNvPr>
          <p:cNvGrpSpPr/>
          <p:nvPr/>
        </p:nvGrpSpPr>
        <p:grpSpPr>
          <a:xfrm>
            <a:off x="8441857" y="1211393"/>
            <a:ext cx="3260989" cy="3843210"/>
            <a:chOff x="8441857" y="1211393"/>
            <a:chExt cx="3260989" cy="5218428"/>
          </a:xfrm>
        </p:grpSpPr>
        <p:sp>
          <p:nvSpPr>
            <p:cNvPr id="17" name="Rectangle: Rounded Corners 16">
              <a:extLst>
                <a:ext uri="{FF2B5EF4-FFF2-40B4-BE49-F238E27FC236}">
                  <a16:creationId xmlns:a16="http://schemas.microsoft.com/office/drawing/2014/main" id="{7C3C877B-494D-6ED3-B602-DCFAF2FEE57A}"/>
                </a:ext>
              </a:extLst>
            </p:cNvPr>
            <p:cNvSpPr/>
            <p:nvPr/>
          </p:nvSpPr>
          <p:spPr>
            <a:xfrm>
              <a:off x="8560204" y="1211393"/>
              <a:ext cx="3142642" cy="52003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95E48738-F62B-3902-BC81-5E5753AEC66C}"/>
                </a:ext>
              </a:extLst>
            </p:cNvPr>
            <p:cNvSpPr/>
            <p:nvPr/>
          </p:nvSpPr>
          <p:spPr>
            <a:xfrm>
              <a:off x="8490845" y="1229447"/>
              <a:ext cx="3142642" cy="520037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05B78-B025-A86C-0F7B-212F75985226}"/>
                </a:ext>
              </a:extLst>
            </p:cNvPr>
            <p:cNvGrpSpPr/>
            <p:nvPr/>
          </p:nvGrpSpPr>
          <p:grpSpPr>
            <a:xfrm>
              <a:off x="8441857" y="3041762"/>
              <a:ext cx="91440" cy="428560"/>
              <a:chOff x="8311168" y="2917354"/>
              <a:chExt cx="91440" cy="428560"/>
            </a:xfrm>
          </p:grpSpPr>
          <p:sp>
            <p:nvSpPr>
              <p:cNvPr id="21" name="Oval 20">
                <a:extLst>
                  <a:ext uri="{FF2B5EF4-FFF2-40B4-BE49-F238E27FC236}">
                    <a16:creationId xmlns:a16="http://schemas.microsoft.com/office/drawing/2014/main" id="{5D956C35-09F6-75B5-EB12-F006E4F1A292}"/>
                  </a:ext>
                </a:extLst>
              </p:cNvPr>
              <p:cNvSpPr/>
              <p:nvPr/>
            </p:nvSpPr>
            <p:spPr>
              <a:xfrm>
                <a:off x="8334029" y="2917354"/>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9745C2A-2577-58ED-CD73-9696C59AA783}"/>
                  </a:ext>
                </a:extLst>
              </p:cNvPr>
              <p:cNvSpPr/>
              <p:nvPr/>
            </p:nvSpPr>
            <p:spPr>
              <a:xfrm>
                <a:off x="8338799" y="3300195"/>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658EF7-B53A-4268-B801-A227560AD4CD}"/>
                  </a:ext>
                </a:extLst>
              </p:cNvPr>
              <p:cNvSpPr/>
              <p:nvPr/>
            </p:nvSpPr>
            <p:spPr>
              <a:xfrm>
                <a:off x="8311168" y="3079468"/>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TextBox 2">
            <a:extLst>
              <a:ext uri="{FF2B5EF4-FFF2-40B4-BE49-F238E27FC236}">
                <a16:creationId xmlns:a16="http://schemas.microsoft.com/office/drawing/2014/main" id="{5E964A83-CC6B-CC5F-09F3-30F6FF1A3061}"/>
              </a:ext>
            </a:extLst>
          </p:cNvPr>
          <p:cNvSpPr txBox="1"/>
          <p:nvPr/>
        </p:nvSpPr>
        <p:spPr>
          <a:xfrm>
            <a:off x="703267" y="2581134"/>
            <a:ext cx="3537657" cy="2985433"/>
          </a:xfrm>
          <a:prstGeom prst="rect">
            <a:avLst/>
          </a:prstGeom>
          <a:noFill/>
        </p:spPr>
        <p:txBody>
          <a:bodyPr wrap="square" rtlCol="0">
            <a:spAutoFit/>
          </a:bodyPr>
          <a:lstStyle/>
          <a:p>
            <a:pPr>
              <a:spcAft>
                <a:spcPts val="1800"/>
              </a:spcAft>
            </a:pPr>
            <a:r>
              <a:rPr lang="en-US" dirty="0">
                <a:latin typeface="+mj-lt"/>
                <a:cs typeface="Arial" panose="020B0604020202020204" pitchFamily="34" charset="0"/>
              </a:rPr>
              <a:t>Molecular Tests</a:t>
            </a:r>
          </a:p>
          <a:p>
            <a:pPr>
              <a:spcAft>
                <a:spcPts val="1800"/>
              </a:spcAft>
            </a:pPr>
            <a:r>
              <a:rPr lang="en-US" sz="1400" dirty="0">
                <a:cs typeface="Arial" panose="020B0604020202020204" pitchFamily="34" charset="0"/>
              </a:rPr>
              <a:t>Molecular tests can be used to detect and microbiologically confirm the presence of TB bacteria as well as drug resistance. </a:t>
            </a:r>
          </a:p>
          <a:p>
            <a:pPr>
              <a:spcAft>
                <a:spcPts val="1800"/>
              </a:spcAft>
            </a:pPr>
            <a:r>
              <a:rPr lang="en-US" sz="1400" dirty="0">
                <a:cs typeface="Arial" panose="020B0604020202020204" pitchFamily="34" charset="0"/>
              </a:rPr>
              <a:t>Molecular tests are genotypic tests for drug resistance that amplify specific genetic mutations in TB DNA that are associated with resistance to certain TB drugs, in order to detect the presence or absence of these resistance-associated mutations.</a:t>
            </a:r>
          </a:p>
        </p:txBody>
      </p:sp>
      <p:grpSp>
        <p:nvGrpSpPr>
          <p:cNvPr id="5" name="Group 4">
            <a:extLst>
              <a:ext uri="{FF2B5EF4-FFF2-40B4-BE49-F238E27FC236}">
                <a16:creationId xmlns:a16="http://schemas.microsoft.com/office/drawing/2014/main" id="{EC83FED7-63B8-B589-BD7C-9CFA53A3D671}"/>
              </a:ext>
            </a:extLst>
          </p:cNvPr>
          <p:cNvGrpSpPr/>
          <p:nvPr/>
        </p:nvGrpSpPr>
        <p:grpSpPr>
          <a:xfrm>
            <a:off x="432752" y="3041762"/>
            <a:ext cx="91440" cy="428560"/>
            <a:chOff x="8311168" y="2917354"/>
            <a:chExt cx="91440" cy="428560"/>
          </a:xfrm>
        </p:grpSpPr>
        <p:sp>
          <p:nvSpPr>
            <p:cNvPr id="6" name="Oval 5">
              <a:extLst>
                <a:ext uri="{FF2B5EF4-FFF2-40B4-BE49-F238E27FC236}">
                  <a16:creationId xmlns:a16="http://schemas.microsoft.com/office/drawing/2014/main" id="{0BC26EE6-2096-4980-6D72-1D828B7DAE23}"/>
                </a:ext>
              </a:extLst>
            </p:cNvPr>
            <p:cNvSpPr/>
            <p:nvPr/>
          </p:nvSpPr>
          <p:spPr>
            <a:xfrm>
              <a:off x="8334029" y="2917354"/>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20FD580-8DD6-8FE3-14EB-CEEAF93D11A7}"/>
                </a:ext>
              </a:extLst>
            </p:cNvPr>
            <p:cNvSpPr/>
            <p:nvPr/>
          </p:nvSpPr>
          <p:spPr>
            <a:xfrm>
              <a:off x="8338799" y="3300195"/>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F567269-3402-845B-8BF0-9F96E4F82232}"/>
                </a:ext>
              </a:extLst>
            </p:cNvPr>
            <p:cNvSpPr/>
            <p:nvPr/>
          </p:nvSpPr>
          <p:spPr>
            <a:xfrm>
              <a:off x="8311168" y="3079468"/>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2">
            <a:extLst>
              <a:ext uri="{FF2B5EF4-FFF2-40B4-BE49-F238E27FC236}">
                <a16:creationId xmlns:a16="http://schemas.microsoft.com/office/drawing/2014/main" id="{1E1C32A1-51FB-0B5B-B1A5-CCCC00CC10B2}"/>
              </a:ext>
            </a:extLst>
          </p:cNvPr>
          <p:cNvSpPr txBox="1">
            <a:spLocks noChangeArrowheads="1"/>
          </p:cNvSpPr>
          <p:nvPr/>
        </p:nvSpPr>
        <p:spPr>
          <a:xfrm>
            <a:off x="432752" y="464286"/>
            <a:ext cx="10027669"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solidFill>
                  <a:schemeClr val="accent4"/>
                </a:solidFill>
                <a:latin typeface="Arial Black" charset="0"/>
                <a:ea typeface="Arial Black" charset="0"/>
                <a:cs typeface="Arial Black" charset="0"/>
              </a:rPr>
              <a:t>HOW IS DRUG-RESISTANCE DIAGNOSED?</a:t>
            </a:r>
          </a:p>
        </p:txBody>
      </p:sp>
      <p:sp>
        <p:nvSpPr>
          <p:cNvPr id="11" name="TextBox 10">
            <a:extLst>
              <a:ext uri="{FF2B5EF4-FFF2-40B4-BE49-F238E27FC236}">
                <a16:creationId xmlns:a16="http://schemas.microsoft.com/office/drawing/2014/main" id="{0AE69872-E98F-972B-157B-DAAAD50741C0}"/>
              </a:ext>
            </a:extLst>
          </p:cNvPr>
          <p:cNvSpPr txBox="1"/>
          <p:nvPr/>
        </p:nvSpPr>
        <p:spPr>
          <a:xfrm>
            <a:off x="5137380" y="2581134"/>
            <a:ext cx="2838305" cy="2108269"/>
          </a:xfrm>
          <a:prstGeom prst="rect">
            <a:avLst/>
          </a:prstGeom>
          <a:noFill/>
        </p:spPr>
        <p:txBody>
          <a:bodyPr wrap="square" rtlCol="0">
            <a:spAutoFit/>
          </a:bodyPr>
          <a:lstStyle/>
          <a:p>
            <a:pPr>
              <a:spcAft>
                <a:spcPts val="1800"/>
              </a:spcAft>
            </a:pPr>
            <a:r>
              <a:rPr lang="en-US" dirty="0">
                <a:latin typeface="+mj-lt"/>
                <a:cs typeface="Arial" panose="020B0604020202020204" pitchFamily="34" charset="0"/>
              </a:rPr>
              <a:t>TB Culture</a:t>
            </a:r>
          </a:p>
          <a:p>
            <a:pPr>
              <a:spcAft>
                <a:spcPts val="1800"/>
              </a:spcAft>
            </a:pPr>
            <a:r>
              <a:rPr lang="en-US" sz="1400" dirty="0">
                <a:cs typeface="Arial" panose="020B0604020202020204" pitchFamily="34" charset="0"/>
              </a:rPr>
              <a:t>TB culture is a phenotypic test that evaluates whether TB bacteria grows in the presence of anti-TB drugs to determine whether the strains of TB present in the sample are susceptible or resistant to those drugs.</a:t>
            </a:r>
          </a:p>
        </p:txBody>
      </p:sp>
      <p:sp>
        <p:nvSpPr>
          <p:cNvPr id="18" name="TextBox 17">
            <a:extLst>
              <a:ext uri="{FF2B5EF4-FFF2-40B4-BE49-F238E27FC236}">
                <a16:creationId xmlns:a16="http://schemas.microsoft.com/office/drawing/2014/main" id="{3D41122E-432D-5D98-E2F7-0BD36A4CB84D}"/>
              </a:ext>
            </a:extLst>
          </p:cNvPr>
          <p:cNvSpPr txBox="1"/>
          <p:nvPr/>
        </p:nvSpPr>
        <p:spPr>
          <a:xfrm>
            <a:off x="8712372" y="2581134"/>
            <a:ext cx="2838305" cy="2169825"/>
          </a:xfrm>
          <a:prstGeom prst="rect">
            <a:avLst/>
          </a:prstGeom>
          <a:noFill/>
        </p:spPr>
        <p:txBody>
          <a:bodyPr wrap="square" rtlCol="0">
            <a:spAutoFit/>
          </a:bodyPr>
          <a:lstStyle/>
          <a:p>
            <a:pPr>
              <a:spcAft>
                <a:spcPts val="1800"/>
              </a:spcAft>
            </a:pPr>
            <a:r>
              <a:rPr lang="en-US" dirty="0">
                <a:latin typeface="+mj-lt"/>
                <a:cs typeface="Arial" panose="020B0604020202020204" pitchFamily="34" charset="0"/>
              </a:rPr>
              <a:t>Next-Generation Sequencing</a:t>
            </a:r>
          </a:p>
          <a:p>
            <a:pPr>
              <a:spcAft>
                <a:spcPts val="1800"/>
              </a:spcAft>
            </a:pPr>
            <a:r>
              <a:rPr lang="en-US" sz="1400" dirty="0">
                <a:cs typeface="Arial" panose="020B0604020202020204" pitchFamily="34" charset="0"/>
              </a:rPr>
              <a:t>Next-generation sequencing (NGS) utilizes targeted or whole genome sequencing to determine in a single test the entire drug resistance profile of the strains of TB in a sample.</a:t>
            </a:r>
          </a:p>
        </p:txBody>
      </p:sp>
      <p:grpSp>
        <p:nvGrpSpPr>
          <p:cNvPr id="33" name="Group 32">
            <a:extLst>
              <a:ext uri="{FF2B5EF4-FFF2-40B4-BE49-F238E27FC236}">
                <a16:creationId xmlns:a16="http://schemas.microsoft.com/office/drawing/2014/main" id="{51634BA0-8921-99F1-1F87-71CA483654BE}"/>
              </a:ext>
            </a:extLst>
          </p:cNvPr>
          <p:cNvGrpSpPr/>
          <p:nvPr/>
        </p:nvGrpSpPr>
        <p:grpSpPr>
          <a:xfrm>
            <a:off x="722714" y="1585060"/>
            <a:ext cx="857611" cy="857611"/>
            <a:chOff x="722714" y="1585060"/>
            <a:chExt cx="857611" cy="857611"/>
          </a:xfrm>
        </p:grpSpPr>
        <p:sp>
          <p:nvSpPr>
            <p:cNvPr id="24" name="Oval 23">
              <a:extLst>
                <a:ext uri="{FF2B5EF4-FFF2-40B4-BE49-F238E27FC236}">
                  <a16:creationId xmlns:a16="http://schemas.microsoft.com/office/drawing/2014/main" id="{9C5B3B0A-3031-6EC2-6AEF-83EC0C9C12AA}"/>
                </a:ext>
              </a:extLst>
            </p:cNvPr>
            <p:cNvSpPr/>
            <p:nvPr/>
          </p:nvSpPr>
          <p:spPr>
            <a:xfrm>
              <a:off x="722714" y="1585060"/>
              <a:ext cx="857611" cy="85761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a:extLst>
                <a:ext uri="{FF2B5EF4-FFF2-40B4-BE49-F238E27FC236}">
                  <a16:creationId xmlns:a16="http://schemas.microsoft.com/office/drawing/2014/main" id="{28A65F9F-125F-6452-E57F-7B4000773E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3853" y="1749127"/>
              <a:ext cx="555331" cy="548640"/>
            </a:xfrm>
            <a:prstGeom prst="rect">
              <a:avLst/>
            </a:prstGeom>
          </p:spPr>
        </p:pic>
      </p:grpSp>
      <p:grpSp>
        <p:nvGrpSpPr>
          <p:cNvPr id="31" name="Group 30">
            <a:extLst>
              <a:ext uri="{FF2B5EF4-FFF2-40B4-BE49-F238E27FC236}">
                <a16:creationId xmlns:a16="http://schemas.microsoft.com/office/drawing/2014/main" id="{B225C2BE-9B0E-8440-8F4A-B768C718DBE4}"/>
              </a:ext>
            </a:extLst>
          </p:cNvPr>
          <p:cNvGrpSpPr/>
          <p:nvPr/>
        </p:nvGrpSpPr>
        <p:grpSpPr>
          <a:xfrm>
            <a:off x="5153411" y="1585059"/>
            <a:ext cx="857611" cy="857611"/>
            <a:chOff x="5153411" y="1585059"/>
            <a:chExt cx="857611" cy="857611"/>
          </a:xfrm>
        </p:grpSpPr>
        <p:sp>
          <p:nvSpPr>
            <p:cNvPr id="26" name="Oval 25">
              <a:extLst>
                <a:ext uri="{FF2B5EF4-FFF2-40B4-BE49-F238E27FC236}">
                  <a16:creationId xmlns:a16="http://schemas.microsoft.com/office/drawing/2014/main" id="{CA5FE1A7-9AE3-A7CD-1F02-F7CED2D57DE9}"/>
                </a:ext>
              </a:extLst>
            </p:cNvPr>
            <p:cNvSpPr/>
            <p:nvPr/>
          </p:nvSpPr>
          <p:spPr>
            <a:xfrm>
              <a:off x="5153411" y="1585059"/>
              <a:ext cx="857611" cy="85761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a:extLst>
                <a:ext uri="{FF2B5EF4-FFF2-40B4-BE49-F238E27FC236}">
                  <a16:creationId xmlns:a16="http://schemas.microsoft.com/office/drawing/2014/main" id="{89667D39-978F-69FA-6704-00BBF8D4DEA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53411" y="1726183"/>
              <a:ext cx="731520" cy="548640"/>
            </a:xfrm>
            <a:prstGeom prst="rect">
              <a:avLst/>
            </a:prstGeom>
          </p:spPr>
        </p:pic>
      </p:grpSp>
      <p:grpSp>
        <p:nvGrpSpPr>
          <p:cNvPr id="30" name="Group 29">
            <a:extLst>
              <a:ext uri="{FF2B5EF4-FFF2-40B4-BE49-F238E27FC236}">
                <a16:creationId xmlns:a16="http://schemas.microsoft.com/office/drawing/2014/main" id="{70F5DF7A-9597-829A-4CCB-9B30285C6DB4}"/>
              </a:ext>
            </a:extLst>
          </p:cNvPr>
          <p:cNvGrpSpPr/>
          <p:nvPr/>
        </p:nvGrpSpPr>
        <p:grpSpPr>
          <a:xfrm>
            <a:off x="8728403" y="1582372"/>
            <a:ext cx="857611" cy="857611"/>
            <a:chOff x="8728403" y="1582372"/>
            <a:chExt cx="857611" cy="857611"/>
          </a:xfrm>
        </p:grpSpPr>
        <p:sp>
          <p:nvSpPr>
            <p:cNvPr id="27" name="Oval 26">
              <a:extLst>
                <a:ext uri="{FF2B5EF4-FFF2-40B4-BE49-F238E27FC236}">
                  <a16:creationId xmlns:a16="http://schemas.microsoft.com/office/drawing/2014/main" id="{CD8F6BDA-3650-996A-F250-9B9D4BCB91B8}"/>
                </a:ext>
              </a:extLst>
            </p:cNvPr>
            <p:cNvSpPr/>
            <p:nvPr/>
          </p:nvSpPr>
          <p:spPr>
            <a:xfrm>
              <a:off x="8728403" y="1582372"/>
              <a:ext cx="857611" cy="85761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35">
              <a:extLst>
                <a:ext uri="{FF2B5EF4-FFF2-40B4-BE49-F238E27FC236}">
                  <a16:creationId xmlns:a16="http://schemas.microsoft.com/office/drawing/2014/main" id="{C45A6454-B42B-9532-E3B9-09918E8E715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93407" y="1726183"/>
              <a:ext cx="516367" cy="548640"/>
            </a:xfrm>
            <a:prstGeom prst="rect">
              <a:avLst/>
            </a:prstGeom>
          </p:spPr>
        </p:pic>
      </p:grpSp>
      <p:sp>
        <p:nvSpPr>
          <p:cNvPr id="39" name="TextBox 38">
            <a:extLst>
              <a:ext uri="{FF2B5EF4-FFF2-40B4-BE49-F238E27FC236}">
                <a16:creationId xmlns:a16="http://schemas.microsoft.com/office/drawing/2014/main" id="{E1B467FB-8667-30C8-428A-CDE5F7A4CAC3}"/>
              </a:ext>
            </a:extLst>
          </p:cNvPr>
          <p:cNvSpPr txBox="1"/>
          <p:nvPr/>
        </p:nvSpPr>
        <p:spPr>
          <a:xfrm>
            <a:off x="5445760" y="5474501"/>
            <a:ext cx="6410009" cy="830997"/>
          </a:xfrm>
          <a:prstGeom prst="rect">
            <a:avLst/>
          </a:prstGeom>
          <a:noFill/>
        </p:spPr>
        <p:txBody>
          <a:bodyPr wrap="square" rtlCol="0">
            <a:spAutoFit/>
          </a:bodyPr>
          <a:lstStyle/>
          <a:p>
            <a:r>
              <a:rPr lang="en-US" sz="1600" b="1" dirty="0">
                <a:solidFill>
                  <a:schemeClr val="bg1"/>
                </a:solidFill>
              </a:rPr>
              <a:t>Testing for drug resistance (drug-susceptibility testing [DST]) to fluoroquinolones (moxifloxacin, levofloxacin) is strongly encouraged but should not delay treatment initiation.</a:t>
            </a:r>
          </a:p>
        </p:txBody>
      </p:sp>
    </p:spTree>
    <p:extLst>
      <p:ext uri="{BB962C8B-B14F-4D97-AF65-F5344CB8AC3E}">
        <p14:creationId xmlns:p14="http://schemas.microsoft.com/office/powerpoint/2010/main" val="2579528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4FD6FA8-88D8-BB84-6EDF-A322251B1498}"/>
              </a:ext>
            </a:extLst>
          </p:cNvPr>
          <p:cNvSpPr txBox="1">
            <a:spLocks noChangeArrowheads="1"/>
          </p:cNvSpPr>
          <p:nvPr/>
        </p:nvSpPr>
        <p:spPr>
          <a:xfrm>
            <a:off x="432752" y="464286"/>
            <a:ext cx="8516949" cy="720255"/>
          </a:xfrm>
          <a:prstGeom prst="rect">
            <a:avLst/>
          </a:prstGeom>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HOW IS DRUG-RESISTANT TB DISEASE TREATED? </a:t>
            </a:r>
            <a:r>
              <a:rPr lang="en-US" sz="3200" b="1" dirty="0" err="1">
                <a:solidFill>
                  <a:schemeClr val="accent4"/>
                </a:solidFill>
                <a:latin typeface="Arial Black" charset="0"/>
                <a:ea typeface="Arial Black" charset="0"/>
                <a:cs typeface="Arial Black" charset="0"/>
              </a:rPr>
              <a:t>BPaL</a:t>
            </a:r>
            <a:r>
              <a:rPr lang="en-US" sz="3200" b="1" dirty="0">
                <a:solidFill>
                  <a:schemeClr val="accent4"/>
                </a:solidFill>
                <a:latin typeface="Arial Black" charset="0"/>
                <a:ea typeface="Arial Black" charset="0"/>
                <a:cs typeface="Arial Black" charset="0"/>
              </a:rPr>
              <a:t>[M]</a:t>
            </a:r>
          </a:p>
        </p:txBody>
      </p:sp>
      <p:sp>
        <p:nvSpPr>
          <p:cNvPr id="4" name="TextBox 3">
            <a:extLst>
              <a:ext uri="{FF2B5EF4-FFF2-40B4-BE49-F238E27FC236}">
                <a16:creationId xmlns:a16="http://schemas.microsoft.com/office/drawing/2014/main" id="{3BC3AE21-7397-5C29-5A37-AD9CFBE277C0}"/>
              </a:ext>
            </a:extLst>
          </p:cNvPr>
          <p:cNvSpPr txBox="1"/>
          <p:nvPr/>
        </p:nvSpPr>
        <p:spPr>
          <a:xfrm>
            <a:off x="1322790" y="1797845"/>
            <a:ext cx="4437965" cy="4616648"/>
          </a:xfrm>
          <a:prstGeom prst="rect">
            <a:avLst/>
          </a:prstGeom>
          <a:noFill/>
        </p:spPr>
        <p:txBody>
          <a:bodyPr wrap="square">
            <a:spAutoFit/>
          </a:bodyPr>
          <a:lstStyle/>
          <a:p>
            <a:pPr>
              <a:spcAft>
                <a:spcPts val="3600"/>
              </a:spcAft>
            </a:pPr>
            <a:r>
              <a:rPr lang="en-US" sz="1800" dirty="0">
                <a:latin typeface="+mj-lt"/>
                <a:cs typeface="Arial" panose="020B0604020202020204" pitchFamily="34" charset="0"/>
              </a:rPr>
              <a:t>6 B Pa L [M] </a:t>
            </a:r>
            <a:r>
              <a:rPr lang="en-US" sz="1800" dirty="0">
                <a:latin typeface="Arial" panose="020B0604020202020204" pitchFamily="34" charset="0"/>
                <a:cs typeface="Arial" panose="020B0604020202020204" pitchFamily="34" charset="0"/>
              </a:rPr>
              <a:t>– six months of daily treatment with </a:t>
            </a:r>
            <a:r>
              <a:rPr lang="en-US" sz="1800" dirty="0" err="1">
                <a:latin typeface="Arial" panose="020B0604020202020204" pitchFamily="34" charset="0"/>
                <a:cs typeface="Arial" panose="020B0604020202020204" pitchFamily="34" charset="0"/>
              </a:rPr>
              <a:t>bedaquiline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pretomanid</a:t>
            </a:r>
            <a:r>
              <a:rPr lang="en-US" sz="1800" dirty="0">
                <a:latin typeface="Arial" panose="020B0604020202020204" pitchFamily="34" charset="0"/>
                <a:cs typeface="Arial" panose="020B0604020202020204" pitchFamily="34" charset="0"/>
              </a:rPr>
              <a:t>, linezolid, and moxifloxacin. </a:t>
            </a:r>
          </a:p>
          <a:p>
            <a:pPr>
              <a:spcAft>
                <a:spcPts val="3600"/>
              </a:spcAft>
            </a:pPr>
            <a:r>
              <a:rPr lang="en-US" dirty="0">
                <a:latin typeface="Arial" panose="020B0604020202020204" pitchFamily="34" charset="0"/>
                <a:cs typeface="Arial" panose="020B0604020202020204" pitchFamily="34" charset="0"/>
              </a:rPr>
              <a:t>L</a:t>
            </a:r>
            <a:r>
              <a:rPr lang="en-US" sz="1800" dirty="0">
                <a:latin typeface="Arial" panose="020B0604020202020204" pitchFamily="34" charset="0"/>
                <a:cs typeface="Arial" panose="020B0604020202020204" pitchFamily="34" charset="0"/>
              </a:rPr>
              <a:t>inezolid is given at 600 mg daily, with further dose reduction as needed. The regimen can be given without moxifloxacin (6BPaL) if there is fluoroquinolone resistance (pre-XDR-TB).</a:t>
            </a:r>
          </a:p>
          <a:p>
            <a:pPr>
              <a:spcAft>
                <a:spcPts val="3600"/>
              </a:spcAft>
            </a:pPr>
            <a:r>
              <a:rPr lang="en-US" sz="1800" dirty="0">
                <a:latin typeface="Arial" panose="020B0604020202020204" pitchFamily="34" charset="0"/>
                <a:cs typeface="Arial" panose="020B0604020202020204" pitchFamily="34" charset="0"/>
              </a:rPr>
              <a:t>Treatment is extended to nine months if culture conversion (the amount of time it takes for TB cultures to turn negative, indicating TB bacteria are no longer replicating) is slow.</a:t>
            </a:r>
          </a:p>
        </p:txBody>
      </p:sp>
      <p:sp>
        <p:nvSpPr>
          <p:cNvPr id="7" name="TextBox 6">
            <a:extLst>
              <a:ext uri="{FF2B5EF4-FFF2-40B4-BE49-F238E27FC236}">
                <a16:creationId xmlns:a16="http://schemas.microsoft.com/office/drawing/2014/main" id="{EC16CD97-E9D1-BC62-7C78-D05CF804BB2F}"/>
              </a:ext>
            </a:extLst>
          </p:cNvPr>
          <p:cNvSpPr txBox="1"/>
          <p:nvPr/>
        </p:nvSpPr>
        <p:spPr>
          <a:xfrm>
            <a:off x="7058361" y="1794057"/>
            <a:ext cx="4773661" cy="4616648"/>
          </a:xfrm>
          <a:prstGeom prst="rect">
            <a:avLst/>
          </a:prstGeom>
          <a:noFill/>
        </p:spPr>
        <p:txBody>
          <a:bodyPr wrap="square">
            <a:spAutoFit/>
          </a:bodyPr>
          <a:lstStyle/>
          <a:p>
            <a:pPr>
              <a:spcAft>
                <a:spcPts val="3600"/>
              </a:spcAft>
            </a:pPr>
            <a:r>
              <a:rPr lang="en-US" sz="1800" dirty="0">
                <a:latin typeface="Arial" panose="020B0604020202020204" pitchFamily="34" charset="0"/>
                <a:cs typeface="Arial" panose="020B0604020202020204" pitchFamily="34" charset="0"/>
              </a:rPr>
              <a:t>We don’t yet have fixed-dose combinations for this regimen, but it can be given using existing quality assured formulations.</a:t>
            </a:r>
          </a:p>
          <a:p>
            <a:pPr algn="l">
              <a:spcAft>
                <a:spcPts val="3600"/>
              </a:spcAft>
            </a:pPr>
            <a:r>
              <a:rPr lang="en-US" sz="1800" dirty="0">
                <a:latin typeface="Arial" panose="020B0604020202020204" pitchFamily="34" charset="0"/>
                <a:cs typeface="Arial" panose="020B0604020202020204" pitchFamily="34" charset="0"/>
              </a:rPr>
              <a:t>Linezolid, moxifloxacin should be familiar – these medicines have been used for a long time and are already available in most TB programs; </a:t>
            </a:r>
            <a:r>
              <a:rPr lang="en-US" sz="1800" dirty="0" err="1">
                <a:latin typeface="Arial" panose="020B0604020202020204" pitchFamily="34" charset="0"/>
                <a:cs typeface="Arial" panose="020B0604020202020204" pitchFamily="34" charset="0"/>
              </a:rPr>
              <a:t>bedaquiline</a:t>
            </a:r>
            <a:r>
              <a:rPr lang="en-US" sz="1800" dirty="0">
                <a:latin typeface="Arial" panose="020B0604020202020204" pitchFamily="34" charset="0"/>
                <a:cs typeface="Arial" panose="020B0604020202020204" pitchFamily="34" charset="0"/>
              </a:rPr>
              <a:t> is newer but should still be familiar.</a:t>
            </a:r>
          </a:p>
          <a:p>
            <a:pPr>
              <a:spcAft>
                <a:spcPts val="3600"/>
              </a:spcAft>
            </a:pPr>
            <a:r>
              <a:rPr lang="en-US" sz="1800" dirty="0">
                <a:latin typeface="Arial" panose="020B0604020202020204" pitchFamily="34" charset="0"/>
                <a:cs typeface="Arial" panose="020B0604020202020204" pitchFamily="34" charset="0"/>
              </a:rPr>
              <a:t>The only truly new formulation is a 200 mg </a:t>
            </a:r>
            <a:r>
              <a:rPr lang="en-US" sz="1800" dirty="0" err="1">
                <a:latin typeface="Arial" panose="020B0604020202020204" pitchFamily="34" charset="0"/>
                <a:cs typeface="Arial" panose="020B0604020202020204" pitchFamily="34" charset="0"/>
              </a:rPr>
              <a:t>pretomanid</a:t>
            </a:r>
            <a:r>
              <a:rPr lang="en-US" sz="1800" dirty="0">
                <a:latin typeface="Arial" panose="020B0604020202020204" pitchFamily="34" charset="0"/>
                <a:cs typeface="Arial" panose="020B0604020202020204" pitchFamily="34" charset="0"/>
              </a:rPr>
              <a:t> tablet, the only quality assured version available is from </a:t>
            </a:r>
            <a:r>
              <a:rPr lang="en-US" sz="1800" dirty="0" err="1">
                <a:latin typeface="Arial" panose="020B0604020202020204" pitchFamily="34" charset="0"/>
                <a:cs typeface="Arial" panose="020B0604020202020204" pitchFamily="34" charset="0"/>
              </a:rPr>
              <a:t>Viatris</a:t>
            </a:r>
            <a:r>
              <a:rPr lang="en-US" sz="18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r>
              <a:rPr lang="en-US" sz="1800" dirty="0" err="1">
                <a:latin typeface="Arial" panose="020B0604020202020204" pitchFamily="34" charset="0"/>
                <a:cs typeface="Arial" panose="020B0604020202020204" pitchFamily="34" charset="0"/>
              </a:rPr>
              <a:t>Macleods</a:t>
            </a:r>
            <a:r>
              <a:rPr lang="en-US" sz="1800" dirty="0">
                <a:latin typeface="Arial" panose="020B0604020202020204" pitchFamily="34" charset="0"/>
                <a:cs typeface="Arial" panose="020B0604020202020204" pitchFamily="34" charset="0"/>
              </a:rPr>
              <a:t>, Lupin, </a:t>
            </a:r>
            <a:r>
              <a:rPr lang="en-US" sz="1800" dirty="0" err="1">
                <a:latin typeface="Arial" panose="020B0604020202020204" pitchFamily="34" charset="0"/>
                <a:cs typeface="Arial" panose="020B0604020202020204" pitchFamily="34" charset="0"/>
              </a:rPr>
              <a:t>Hongqi</a:t>
            </a:r>
            <a:r>
              <a:rPr lang="en-US" sz="1800" dirty="0">
                <a:latin typeface="Arial" panose="020B0604020202020204" pitchFamily="34" charset="0"/>
                <a:cs typeface="Arial" panose="020B0604020202020204" pitchFamily="34" charset="0"/>
              </a:rPr>
              <a:t> are other commercial partners of TB Alliance). </a:t>
            </a:r>
          </a:p>
        </p:txBody>
      </p:sp>
      <p:cxnSp>
        <p:nvCxnSpPr>
          <p:cNvPr id="48" name="Straight Connector 47">
            <a:extLst>
              <a:ext uri="{FF2B5EF4-FFF2-40B4-BE49-F238E27FC236}">
                <a16:creationId xmlns:a16="http://schemas.microsoft.com/office/drawing/2014/main" id="{9346E1AD-FBB1-4A1A-28EE-C0A5A7BBDA4B}"/>
              </a:ext>
            </a:extLst>
          </p:cNvPr>
          <p:cNvCxnSpPr>
            <a:cxnSpLocks/>
          </p:cNvCxnSpPr>
          <p:nvPr/>
        </p:nvCxnSpPr>
        <p:spPr>
          <a:xfrm>
            <a:off x="514113" y="2886733"/>
            <a:ext cx="114676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F0B45A2-D120-D863-B5AE-3746046EAE6C}"/>
              </a:ext>
            </a:extLst>
          </p:cNvPr>
          <p:cNvCxnSpPr>
            <a:cxnSpLocks/>
          </p:cNvCxnSpPr>
          <p:nvPr/>
        </p:nvCxnSpPr>
        <p:spPr>
          <a:xfrm>
            <a:off x="467025" y="4738743"/>
            <a:ext cx="115147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7408D59-9FF1-104E-C841-C82E6D21C93A}"/>
              </a:ext>
            </a:extLst>
          </p:cNvPr>
          <p:cNvCxnSpPr>
            <a:cxnSpLocks/>
          </p:cNvCxnSpPr>
          <p:nvPr/>
        </p:nvCxnSpPr>
        <p:spPr>
          <a:xfrm>
            <a:off x="5959032" y="1794057"/>
            <a:ext cx="0" cy="45138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02DA435-F022-306F-AC14-F3A397DF2B71}"/>
              </a:ext>
            </a:extLst>
          </p:cNvPr>
          <p:cNvGrpSpPr/>
          <p:nvPr/>
        </p:nvGrpSpPr>
        <p:grpSpPr>
          <a:xfrm>
            <a:off x="5913655" y="4271432"/>
            <a:ext cx="91440" cy="428560"/>
            <a:chOff x="5810509" y="4712822"/>
            <a:chExt cx="91440" cy="428560"/>
          </a:xfrm>
        </p:grpSpPr>
        <p:sp>
          <p:nvSpPr>
            <p:cNvPr id="3" name="Oval 2">
              <a:extLst>
                <a:ext uri="{FF2B5EF4-FFF2-40B4-BE49-F238E27FC236}">
                  <a16:creationId xmlns:a16="http://schemas.microsoft.com/office/drawing/2014/main" id="{0C11C230-B15D-3898-69F8-0AB95DE765B6}"/>
                </a:ext>
              </a:extLst>
            </p:cNvPr>
            <p:cNvSpPr/>
            <p:nvPr/>
          </p:nvSpPr>
          <p:spPr>
            <a:xfrm>
              <a:off x="5833370" y="4712822"/>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1D492FE-4E6C-803A-6A72-7C85BD85A22E}"/>
                </a:ext>
              </a:extLst>
            </p:cNvPr>
            <p:cNvSpPr/>
            <p:nvPr/>
          </p:nvSpPr>
          <p:spPr>
            <a:xfrm>
              <a:off x="5830257" y="5095663"/>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718E37D-59A7-17AD-F655-9574FCC497F4}"/>
                </a:ext>
              </a:extLst>
            </p:cNvPr>
            <p:cNvSpPr/>
            <p:nvPr/>
          </p:nvSpPr>
          <p:spPr>
            <a:xfrm>
              <a:off x="5810509" y="4874936"/>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5302DD58-D739-2119-5E0E-CC9E54F421E1}"/>
              </a:ext>
            </a:extLst>
          </p:cNvPr>
          <p:cNvGrpSpPr/>
          <p:nvPr/>
        </p:nvGrpSpPr>
        <p:grpSpPr>
          <a:xfrm rot="16200000">
            <a:off x="11425521" y="4524463"/>
            <a:ext cx="91440" cy="428560"/>
            <a:chOff x="5810509" y="4712822"/>
            <a:chExt cx="91440" cy="428560"/>
          </a:xfrm>
        </p:grpSpPr>
        <p:sp>
          <p:nvSpPr>
            <p:cNvPr id="9" name="Oval 8">
              <a:extLst>
                <a:ext uri="{FF2B5EF4-FFF2-40B4-BE49-F238E27FC236}">
                  <a16:creationId xmlns:a16="http://schemas.microsoft.com/office/drawing/2014/main" id="{3986173D-D49F-16D3-4F97-9121E000776B}"/>
                </a:ext>
              </a:extLst>
            </p:cNvPr>
            <p:cNvSpPr/>
            <p:nvPr/>
          </p:nvSpPr>
          <p:spPr>
            <a:xfrm>
              <a:off x="5833370" y="4712822"/>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DD77EF7-DFAD-7938-B44A-B728DEAAAE9E}"/>
                </a:ext>
              </a:extLst>
            </p:cNvPr>
            <p:cNvSpPr/>
            <p:nvPr/>
          </p:nvSpPr>
          <p:spPr>
            <a:xfrm>
              <a:off x="5830257" y="5095663"/>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AF3A077-4584-529F-A9A4-41A2B21C1505}"/>
                </a:ext>
              </a:extLst>
            </p:cNvPr>
            <p:cNvSpPr/>
            <p:nvPr/>
          </p:nvSpPr>
          <p:spPr>
            <a:xfrm>
              <a:off x="5810509" y="4874936"/>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A0548EB0-1400-3FD3-A4BE-F00CA829C2DA}"/>
              </a:ext>
            </a:extLst>
          </p:cNvPr>
          <p:cNvSpPr txBox="1"/>
          <p:nvPr/>
        </p:nvSpPr>
        <p:spPr>
          <a:xfrm>
            <a:off x="4976157" y="832589"/>
            <a:ext cx="2036486" cy="584775"/>
          </a:xfrm>
          <a:prstGeom prst="rect">
            <a:avLst/>
          </a:prstGeom>
          <a:noFill/>
        </p:spPr>
        <p:txBody>
          <a:bodyPr wrap="square">
            <a:spAutoFit/>
          </a:bodyPr>
          <a:lstStyle/>
          <a:p>
            <a:r>
              <a:rPr kumimoji="0" lang="en-US" sz="3200" b="1" i="0" u="none" strike="noStrike" kern="1200" cap="none" spc="0" normalizeH="0" baseline="0" noProof="0" dirty="0" err="1">
                <a:ln>
                  <a:solidFill>
                    <a:schemeClr val="tx1"/>
                  </a:solidFill>
                </a:ln>
                <a:noFill/>
                <a:effectLst/>
                <a:uLnTx/>
                <a:uFillTx/>
                <a:latin typeface="Arial Black" charset="0"/>
                <a:ea typeface="Arial Black" charset="0"/>
                <a:cs typeface="Arial Black" charset="0"/>
              </a:rPr>
              <a:t>BPaL</a:t>
            </a:r>
            <a:r>
              <a:rPr kumimoji="0" lang="en-US" sz="3200" b="1" i="0" u="none" strike="noStrike" kern="1200" cap="none" spc="0" normalizeH="0" baseline="0" noProof="0" dirty="0">
                <a:ln>
                  <a:solidFill>
                    <a:schemeClr val="tx1"/>
                  </a:solidFill>
                </a:ln>
                <a:noFill/>
                <a:effectLst/>
                <a:uLnTx/>
                <a:uFillTx/>
                <a:latin typeface="Arial Black" charset="0"/>
                <a:ea typeface="Arial Black" charset="0"/>
                <a:cs typeface="Arial Black" charset="0"/>
              </a:rPr>
              <a:t>[M]</a:t>
            </a:r>
            <a:endParaRPr lang="en-US" dirty="0">
              <a:ln>
                <a:solidFill>
                  <a:schemeClr val="tx1"/>
                </a:solidFill>
              </a:ln>
              <a:noFill/>
            </a:endParaRPr>
          </a:p>
        </p:txBody>
      </p:sp>
      <p:grpSp>
        <p:nvGrpSpPr>
          <p:cNvPr id="65" name="Group 64">
            <a:extLst>
              <a:ext uri="{FF2B5EF4-FFF2-40B4-BE49-F238E27FC236}">
                <a16:creationId xmlns:a16="http://schemas.microsoft.com/office/drawing/2014/main" id="{CB74186D-D29A-BF72-BA2A-79A03EA09CAB}"/>
              </a:ext>
            </a:extLst>
          </p:cNvPr>
          <p:cNvGrpSpPr/>
          <p:nvPr/>
        </p:nvGrpSpPr>
        <p:grpSpPr>
          <a:xfrm>
            <a:off x="402273" y="1815351"/>
            <a:ext cx="828456" cy="720255"/>
            <a:chOff x="402273" y="1815351"/>
            <a:chExt cx="828456" cy="720255"/>
          </a:xfrm>
        </p:grpSpPr>
        <p:sp>
          <p:nvSpPr>
            <p:cNvPr id="10" name="Oval 9">
              <a:extLst>
                <a:ext uri="{FF2B5EF4-FFF2-40B4-BE49-F238E27FC236}">
                  <a16:creationId xmlns:a16="http://schemas.microsoft.com/office/drawing/2014/main" id="{4D42E563-664F-46A1-9FAD-5DE32EE493E0}"/>
                </a:ext>
              </a:extLst>
            </p:cNvPr>
            <p:cNvSpPr/>
            <p:nvPr/>
          </p:nvSpPr>
          <p:spPr>
            <a:xfrm>
              <a:off x="507490" y="1815351"/>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B5FCC45E-F6CA-E3E0-9FA4-D4946668F7DF}"/>
                </a:ext>
              </a:extLst>
            </p:cNvPr>
            <p:cNvGrpSpPr/>
            <p:nvPr/>
          </p:nvGrpSpPr>
          <p:grpSpPr>
            <a:xfrm>
              <a:off x="402273" y="1850628"/>
              <a:ext cx="652293" cy="481749"/>
              <a:chOff x="449361" y="1930375"/>
              <a:chExt cx="652293" cy="481749"/>
            </a:xfrm>
          </p:grpSpPr>
          <p:sp>
            <p:nvSpPr>
              <p:cNvPr id="59" name="Rectangle 58">
                <a:extLst>
                  <a:ext uri="{FF2B5EF4-FFF2-40B4-BE49-F238E27FC236}">
                    <a16:creationId xmlns:a16="http://schemas.microsoft.com/office/drawing/2014/main" id="{0834DDF1-CEEC-AF34-E89E-4A9E31D24FC1}"/>
                  </a:ext>
                </a:extLst>
              </p:cNvPr>
              <p:cNvSpPr/>
              <p:nvPr/>
            </p:nvSpPr>
            <p:spPr>
              <a:xfrm>
                <a:off x="514113" y="1953479"/>
                <a:ext cx="510646" cy="458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516DF22E-6D77-94DE-227F-68197F970EE4}"/>
                  </a:ext>
                </a:extLst>
              </p:cNvPr>
              <p:cNvGrpSpPr/>
              <p:nvPr/>
            </p:nvGrpSpPr>
            <p:grpSpPr>
              <a:xfrm>
                <a:off x="449361" y="1930375"/>
                <a:ext cx="652293" cy="479276"/>
                <a:chOff x="8143398" y="1594289"/>
                <a:chExt cx="778135" cy="571740"/>
              </a:xfrm>
            </p:grpSpPr>
            <p:pic>
              <p:nvPicPr>
                <p:cNvPr id="55" name="Graphic 54">
                  <a:extLst>
                    <a:ext uri="{FF2B5EF4-FFF2-40B4-BE49-F238E27FC236}">
                      <a16:creationId xmlns:a16="http://schemas.microsoft.com/office/drawing/2014/main" id="{D4CFBA7B-7032-1513-9FEA-24306C508F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7666" y="1613579"/>
                  <a:ext cx="609600" cy="552450"/>
                </a:xfrm>
                <a:prstGeom prst="rect">
                  <a:avLst/>
                </a:prstGeom>
              </p:spPr>
            </p:pic>
            <p:sp>
              <p:nvSpPr>
                <p:cNvPr id="57" name="Subtitle 1">
                  <a:extLst>
                    <a:ext uri="{FF2B5EF4-FFF2-40B4-BE49-F238E27FC236}">
                      <a16:creationId xmlns:a16="http://schemas.microsoft.com/office/drawing/2014/main" id="{F6C2018A-5FD1-5710-ACBC-14A291052F53}"/>
                    </a:ext>
                  </a:extLst>
                </p:cNvPr>
                <p:cNvSpPr txBox="1">
                  <a:spLocks/>
                </p:cNvSpPr>
                <p:nvPr/>
              </p:nvSpPr>
              <p:spPr>
                <a:xfrm>
                  <a:off x="8143398" y="1594289"/>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 b="1" dirty="0">
                      <a:latin typeface="+mj-lt"/>
                      <a:cs typeface="Arial" panose="020B0604020202020204" pitchFamily="34" charset="0"/>
                    </a:rPr>
                    <a:t>6 MONTHS</a:t>
                  </a:r>
                  <a:endParaRPr lang="en-US" sz="500" dirty="0">
                    <a:latin typeface="Arial" panose="020B0604020202020204" pitchFamily="34" charset="0"/>
                    <a:cs typeface="Arial" panose="020B0604020202020204" pitchFamily="34" charset="0"/>
                  </a:endParaRPr>
                </a:p>
              </p:txBody>
            </p:sp>
          </p:grpSp>
        </p:grpSp>
        <p:pic>
          <p:nvPicPr>
            <p:cNvPr id="62" name="Graphic 61">
              <a:extLst>
                <a:ext uri="{FF2B5EF4-FFF2-40B4-BE49-F238E27FC236}">
                  <a16:creationId xmlns:a16="http://schemas.microsoft.com/office/drawing/2014/main" id="{D201B497-C84C-3846-BE56-10D185DAD7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6904" y="2029826"/>
              <a:ext cx="473825" cy="457200"/>
            </a:xfrm>
            <a:prstGeom prst="rect">
              <a:avLst/>
            </a:prstGeom>
          </p:spPr>
        </p:pic>
        <p:sp>
          <p:nvSpPr>
            <p:cNvPr id="63" name="Freeform: Shape 62">
              <a:extLst>
                <a:ext uri="{FF2B5EF4-FFF2-40B4-BE49-F238E27FC236}">
                  <a16:creationId xmlns:a16="http://schemas.microsoft.com/office/drawing/2014/main" id="{DA797A0B-EA35-518B-7296-7D713D45A5BB}"/>
                </a:ext>
              </a:extLst>
            </p:cNvPr>
            <p:cNvSpPr/>
            <p:nvPr/>
          </p:nvSpPr>
          <p:spPr>
            <a:xfrm>
              <a:off x="1166152" y="2125134"/>
              <a:ext cx="56629" cy="57313"/>
            </a:xfrm>
            <a:custGeom>
              <a:avLst/>
              <a:gdLst>
                <a:gd name="connsiteX0" fmla="*/ 7807 w 56629"/>
                <a:gd name="connsiteY0" fmla="*/ 20002 h 57313"/>
                <a:gd name="connsiteX1" fmla="*/ 17196 w 56629"/>
                <a:gd name="connsiteY1" fmla="*/ 0 h 57313"/>
                <a:gd name="connsiteX2" fmla="*/ 33361 w 56629"/>
                <a:gd name="connsiteY2" fmla="*/ 16655 h 57313"/>
                <a:gd name="connsiteX3" fmla="*/ 47894 w 56629"/>
                <a:gd name="connsiteY3" fmla="*/ 15430 h 57313"/>
                <a:gd name="connsiteX4" fmla="*/ 56629 w 56629"/>
                <a:gd name="connsiteY4" fmla="*/ 20656 h 57313"/>
                <a:gd name="connsiteX5" fmla="*/ 49282 w 56629"/>
                <a:gd name="connsiteY5" fmla="*/ 28167 h 57313"/>
                <a:gd name="connsiteX6" fmla="*/ 32790 w 56629"/>
                <a:gd name="connsiteY6" fmla="*/ 31188 h 57313"/>
                <a:gd name="connsiteX7" fmla="*/ 36055 w 56629"/>
                <a:gd name="connsiteY7" fmla="*/ 46618 h 57313"/>
                <a:gd name="connsiteX8" fmla="*/ 32055 w 56629"/>
                <a:gd name="connsiteY8" fmla="*/ 57313 h 57313"/>
                <a:gd name="connsiteX9" fmla="*/ 22992 w 56629"/>
                <a:gd name="connsiteY9" fmla="*/ 50863 h 57313"/>
                <a:gd name="connsiteX10" fmla="*/ 5276 w 56629"/>
                <a:gd name="connsiteY10" fmla="*/ 34862 h 57313"/>
                <a:gd name="connsiteX11" fmla="*/ 51 w 56629"/>
                <a:gd name="connsiteY11" fmla="*/ 27922 h 57313"/>
                <a:gd name="connsiteX12" fmla="*/ 7970 w 56629"/>
                <a:gd name="connsiteY12" fmla="*/ 20002 h 5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629" h="57313">
                  <a:moveTo>
                    <a:pt x="7807" y="20002"/>
                  </a:moveTo>
                  <a:cubicBezTo>
                    <a:pt x="12052" y="10858"/>
                    <a:pt x="14665" y="5388"/>
                    <a:pt x="17196" y="0"/>
                  </a:cubicBezTo>
                  <a:cubicBezTo>
                    <a:pt x="22094" y="5062"/>
                    <a:pt x="26993" y="10124"/>
                    <a:pt x="33361" y="16655"/>
                  </a:cubicBezTo>
                  <a:cubicBezTo>
                    <a:pt x="36300" y="16329"/>
                    <a:pt x="42179" y="15022"/>
                    <a:pt x="47894" y="15430"/>
                  </a:cubicBezTo>
                  <a:cubicBezTo>
                    <a:pt x="50914" y="15675"/>
                    <a:pt x="53690" y="18778"/>
                    <a:pt x="56629" y="20656"/>
                  </a:cubicBezTo>
                  <a:cubicBezTo>
                    <a:pt x="54262" y="23268"/>
                    <a:pt x="52302" y="27024"/>
                    <a:pt x="49282" y="28167"/>
                  </a:cubicBezTo>
                  <a:cubicBezTo>
                    <a:pt x="44546" y="30045"/>
                    <a:pt x="39076" y="30126"/>
                    <a:pt x="32790" y="31188"/>
                  </a:cubicBezTo>
                  <a:cubicBezTo>
                    <a:pt x="34178" y="37392"/>
                    <a:pt x="36137" y="42046"/>
                    <a:pt x="36055" y="46618"/>
                  </a:cubicBezTo>
                  <a:cubicBezTo>
                    <a:pt x="36055" y="50210"/>
                    <a:pt x="33443" y="53721"/>
                    <a:pt x="32055" y="57313"/>
                  </a:cubicBezTo>
                  <a:cubicBezTo>
                    <a:pt x="28952" y="55191"/>
                    <a:pt x="23891" y="53639"/>
                    <a:pt x="22992" y="50863"/>
                  </a:cubicBezTo>
                  <a:cubicBezTo>
                    <a:pt x="20135" y="41719"/>
                    <a:pt x="18584" y="32494"/>
                    <a:pt x="5276" y="34862"/>
                  </a:cubicBezTo>
                  <a:cubicBezTo>
                    <a:pt x="3888" y="35106"/>
                    <a:pt x="-521" y="28657"/>
                    <a:pt x="51" y="27922"/>
                  </a:cubicBezTo>
                  <a:cubicBezTo>
                    <a:pt x="2908" y="24085"/>
                    <a:pt x="6827" y="21064"/>
                    <a:pt x="7970" y="20002"/>
                  </a:cubicBezTo>
                  <a:close/>
                </a:path>
              </a:pathLst>
            </a:custGeom>
            <a:solidFill>
              <a:srgbClr val="000000"/>
            </a:solidFill>
            <a:ln w="806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05641B6E-6DA9-C0F1-A6E1-0A18EAA28CC9}"/>
                </a:ext>
              </a:extLst>
            </p:cNvPr>
            <p:cNvSpPr/>
            <p:nvPr/>
          </p:nvSpPr>
          <p:spPr>
            <a:xfrm>
              <a:off x="798118" y="2430897"/>
              <a:ext cx="46710" cy="49722"/>
            </a:xfrm>
            <a:custGeom>
              <a:avLst/>
              <a:gdLst>
                <a:gd name="connsiteX0" fmla="*/ 26454 w 46710"/>
                <a:gd name="connsiteY0" fmla="*/ 0 h 49722"/>
                <a:gd name="connsiteX1" fmla="*/ 46702 w 46710"/>
                <a:gd name="connsiteY1" fmla="*/ 24003 h 49722"/>
                <a:gd name="connsiteX2" fmla="*/ 22127 w 46710"/>
                <a:gd name="connsiteY2" fmla="*/ 49721 h 49722"/>
                <a:gd name="connsiteX3" fmla="*/ 2 w 46710"/>
                <a:gd name="connsiteY3" fmla="*/ 25636 h 49722"/>
                <a:gd name="connsiteX4" fmla="*/ 26454 w 46710"/>
                <a:gd name="connsiteY4" fmla="*/ 0 h 49722"/>
                <a:gd name="connsiteX5" fmla="*/ 31761 w 46710"/>
                <a:gd name="connsiteY5" fmla="*/ 18452 h 49722"/>
                <a:gd name="connsiteX6" fmla="*/ 25230 w 46710"/>
                <a:gd name="connsiteY6" fmla="*/ 14288 h 49722"/>
                <a:gd name="connsiteX7" fmla="*/ 15269 w 46710"/>
                <a:gd name="connsiteY7" fmla="*/ 26943 h 49722"/>
                <a:gd name="connsiteX8" fmla="*/ 24332 w 46710"/>
                <a:gd name="connsiteY8" fmla="*/ 33882 h 49722"/>
                <a:gd name="connsiteX9" fmla="*/ 31761 w 46710"/>
                <a:gd name="connsiteY9" fmla="*/ 18452 h 4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10" h="49722">
                  <a:moveTo>
                    <a:pt x="26454" y="0"/>
                  </a:moveTo>
                  <a:cubicBezTo>
                    <a:pt x="38129" y="0"/>
                    <a:pt x="47029" y="10614"/>
                    <a:pt x="46702" y="24003"/>
                  </a:cubicBezTo>
                  <a:cubicBezTo>
                    <a:pt x="46375" y="39026"/>
                    <a:pt x="36007" y="49884"/>
                    <a:pt x="22127" y="49721"/>
                  </a:cubicBezTo>
                  <a:cubicBezTo>
                    <a:pt x="8901" y="49558"/>
                    <a:pt x="-161" y="39761"/>
                    <a:pt x="2" y="25636"/>
                  </a:cubicBezTo>
                  <a:cubicBezTo>
                    <a:pt x="165" y="11022"/>
                    <a:pt x="11514" y="-81"/>
                    <a:pt x="26454" y="0"/>
                  </a:cubicBezTo>
                  <a:close/>
                  <a:moveTo>
                    <a:pt x="31761" y="18452"/>
                  </a:moveTo>
                  <a:cubicBezTo>
                    <a:pt x="29557" y="17064"/>
                    <a:pt x="27434" y="15676"/>
                    <a:pt x="25230" y="14288"/>
                  </a:cubicBezTo>
                  <a:cubicBezTo>
                    <a:pt x="21882" y="18533"/>
                    <a:pt x="18535" y="22779"/>
                    <a:pt x="15269" y="26943"/>
                  </a:cubicBezTo>
                  <a:lnTo>
                    <a:pt x="24332" y="33882"/>
                  </a:lnTo>
                  <a:cubicBezTo>
                    <a:pt x="26781" y="28739"/>
                    <a:pt x="29312" y="23595"/>
                    <a:pt x="31761" y="18452"/>
                  </a:cubicBezTo>
                  <a:close/>
                </a:path>
              </a:pathLst>
            </a:custGeom>
            <a:solidFill>
              <a:srgbClr val="000000"/>
            </a:solidFill>
            <a:ln w="8060" cap="flat">
              <a:noFill/>
              <a:prstDash val="solid"/>
              <a:miter/>
            </a:ln>
          </p:spPr>
          <p:txBody>
            <a:bodyPr rtlCol="0" anchor="ctr"/>
            <a:lstStyle/>
            <a:p>
              <a:endParaRPr lang="en-US"/>
            </a:p>
          </p:txBody>
        </p:sp>
      </p:grpSp>
      <p:sp>
        <p:nvSpPr>
          <p:cNvPr id="37" name="Oval 36">
            <a:extLst>
              <a:ext uri="{FF2B5EF4-FFF2-40B4-BE49-F238E27FC236}">
                <a16:creationId xmlns:a16="http://schemas.microsoft.com/office/drawing/2014/main" id="{CA1CE3F8-7E34-1FDF-D9B3-03714A6EE96A}"/>
              </a:ext>
            </a:extLst>
          </p:cNvPr>
          <p:cNvSpPr/>
          <p:nvPr/>
        </p:nvSpPr>
        <p:spPr>
          <a:xfrm>
            <a:off x="514113" y="3478826"/>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CC850EA-A199-3E7A-D6DC-BF3992083E96}"/>
              </a:ext>
            </a:extLst>
          </p:cNvPr>
          <p:cNvGrpSpPr/>
          <p:nvPr/>
        </p:nvGrpSpPr>
        <p:grpSpPr>
          <a:xfrm>
            <a:off x="407059" y="5547279"/>
            <a:ext cx="837944" cy="720255"/>
            <a:chOff x="400842" y="5673459"/>
            <a:chExt cx="837944" cy="720255"/>
          </a:xfrm>
        </p:grpSpPr>
        <p:sp>
          <p:nvSpPr>
            <p:cNvPr id="40" name="Oval 39">
              <a:extLst>
                <a:ext uri="{FF2B5EF4-FFF2-40B4-BE49-F238E27FC236}">
                  <a16:creationId xmlns:a16="http://schemas.microsoft.com/office/drawing/2014/main" id="{FCF99533-FAA3-D18D-76D6-F5741BF898E6}"/>
                </a:ext>
              </a:extLst>
            </p:cNvPr>
            <p:cNvSpPr/>
            <p:nvPr/>
          </p:nvSpPr>
          <p:spPr>
            <a:xfrm>
              <a:off x="518531" y="5673459"/>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Graphic 70">
              <a:extLst>
                <a:ext uri="{FF2B5EF4-FFF2-40B4-BE49-F238E27FC236}">
                  <a16:creationId xmlns:a16="http://schemas.microsoft.com/office/drawing/2014/main" id="{D2B4BA79-69A5-0FE7-0706-7FBC9A05F7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0842" y="5759265"/>
              <a:ext cx="718457" cy="548640"/>
            </a:xfrm>
            <a:prstGeom prst="rect">
              <a:avLst/>
            </a:prstGeom>
          </p:spPr>
        </p:pic>
      </p:grpSp>
      <p:grpSp>
        <p:nvGrpSpPr>
          <p:cNvPr id="15" name="Group 14">
            <a:extLst>
              <a:ext uri="{FF2B5EF4-FFF2-40B4-BE49-F238E27FC236}">
                <a16:creationId xmlns:a16="http://schemas.microsoft.com/office/drawing/2014/main" id="{553E7778-FA7F-55C6-F698-C1479ED1AF5A}"/>
              </a:ext>
            </a:extLst>
          </p:cNvPr>
          <p:cNvGrpSpPr/>
          <p:nvPr/>
        </p:nvGrpSpPr>
        <p:grpSpPr>
          <a:xfrm>
            <a:off x="6211783" y="1796181"/>
            <a:ext cx="720255" cy="760187"/>
            <a:chOff x="5744424" y="1843915"/>
            <a:chExt cx="720255" cy="760187"/>
          </a:xfrm>
        </p:grpSpPr>
        <p:sp>
          <p:nvSpPr>
            <p:cNvPr id="47" name="Oval 46">
              <a:extLst>
                <a:ext uri="{FF2B5EF4-FFF2-40B4-BE49-F238E27FC236}">
                  <a16:creationId xmlns:a16="http://schemas.microsoft.com/office/drawing/2014/main" id="{0FE13D7F-5408-FE68-0867-02106E5FECA6}"/>
                </a:ext>
              </a:extLst>
            </p:cNvPr>
            <p:cNvSpPr/>
            <p:nvPr/>
          </p:nvSpPr>
          <p:spPr>
            <a:xfrm>
              <a:off x="5744424" y="1843915"/>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Graphic 72">
              <a:extLst>
                <a:ext uri="{FF2B5EF4-FFF2-40B4-BE49-F238E27FC236}">
                  <a16:creationId xmlns:a16="http://schemas.microsoft.com/office/drawing/2014/main" id="{87C348AA-886C-4D67-C49D-EB634F6D0D0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63786" y="1964022"/>
              <a:ext cx="600891" cy="640080"/>
            </a:xfrm>
            <a:prstGeom prst="rect">
              <a:avLst/>
            </a:prstGeom>
          </p:spPr>
        </p:pic>
      </p:grpSp>
      <p:grpSp>
        <p:nvGrpSpPr>
          <p:cNvPr id="16" name="Group 15">
            <a:extLst>
              <a:ext uri="{FF2B5EF4-FFF2-40B4-BE49-F238E27FC236}">
                <a16:creationId xmlns:a16="http://schemas.microsoft.com/office/drawing/2014/main" id="{50CB2A74-277F-905C-F6D2-25292D338412}"/>
              </a:ext>
            </a:extLst>
          </p:cNvPr>
          <p:cNvGrpSpPr/>
          <p:nvPr/>
        </p:nvGrpSpPr>
        <p:grpSpPr>
          <a:xfrm>
            <a:off x="6211783" y="3425074"/>
            <a:ext cx="720255" cy="720255"/>
            <a:chOff x="5744423" y="3629559"/>
            <a:chExt cx="720255" cy="720255"/>
          </a:xfrm>
        </p:grpSpPr>
        <p:sp>
          <p:nvSpPr>
            <p:cNvPr id="51" name="Oval 50">
              <a:extLst>
                <a:ext uri="{FF2B5EF4-FFF2-40B4-BE49-F238E27FC236}">
                  <a16:creationId xmlns:a16="http://schemas.microsoft.com/office/drawing/2014/main" id="{930422CB-C3AE-AC56-322F-6B1970DECD57}"/>
                </a:ext>
              </a:extLst>
            </p:cNvPr>
            <p:cNvSpPr/>
            <p:nvPr/>
          </p:nvSpPr>
          <p:spPr>
            <a:xfrm>
              <a:off x="5744423" y="3629559"/>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Graphic 74">
              <a:extLst>
                <a:ext uri="{FF2B5EF4-FFF2-40B4-BE49-F238E27FC236}">
                  <a16:creationId xmlns:a16="http://schemas.microsoft.com/office/drawing/2014/main" id="{C97FD6B9-1ED0-9246-6D8A-809F9160635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828109" y="3809074"/>
              <a:ext cx="535782" cy="457200"/>
            </a:xfrm>
            <a:prstGeom prst="rect">
              <a:avLst/>
            </a:prstGeom>
          </p:spPr>
        </p:pic>
      </p:grpSp>
      <p:grpSp>
        <p:nvGrpSpPr>
          <p:cNvPr id="18" name="Group 17">
            <a:extLst>
              <a:ext uri="{FF2B5EF4-FFF2-40B4-BE49-F238E27FC236}">
                <a16:creationId xmlns:a16="http://schemas.microsoft.com/office/drawing/2014/main" id="{5650D112-E13E-0C08-0173-089A6928531B}"/>
              </a:ext>
            </a:extLst>
          </p:cNvPr>
          <p:cNvGrpSpPr/>
          <p:nvPr/>
        </p:nvGrpSpPr>
        <p:grpSpPr>
          <a:xfrm>
            <a:off x="6268780" y="5129056"/>
            <a:ext cx="720255" cy="1001870"/>
            <a:chOff x="5744422" y="5391843"/>
            <a:chExt cx="720255" cy="1001870"/>
          </a:xfrm>
        </p:grpSpPr>
        <p:sp>
          <p:nvSpPr>
            <p:cNvPr id="52" name="Oval 51">
              <a:extLst>
                <a:ext uri="{FF2B5EF4-FFF2-40B4-BE49-F238E27FC236}">
                  <a16:creationId xmlns:a16="http://schemas.microsoft.com/office/drawing/2014/main" id="{E2C3E426-4146-2965-0619-88BC285F942A}"/>
                </a:ext>
              </a:extLst>
            </p:cNvPr>
            <p:cNvSpPr/>
            <p:nvPr/>
          </p:nvSpPr>
          <p:spPr>
            <a:xfrm>
              <a:off x="5744422" y="5673458"/>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Graphic 76">
              <a:extLst>
                <a:ext uri="{FF2B5EF4-FFF2-40B4-BE49-F238E27FC236}">
                  <a16:creationId xmlns:a16="http://schemas.microsoft.com/office/drawing/2014/main" id="{26D4B7E3-A671-A852-66F5-E1B27803121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818937" y="5391843"/>
              <a:ext cx="595666" cy="822960"/>
            </a:xfrm>
            <a:prstGeom prst="rect">
              <a:avLst/>
            </a:prstGeom>
          </p:spPr>
        </p:pic>
      </p:grpSp>
      <p:pic>
        <p:nvPicPr>
          <p:cNvPr id="31" name="Graphic 30">
            <a:extLst>
              <a:ext uri="{FF2B5EF4-FFF2-40B4-BE49-F238E27FC236}">
                <a16:creationId xmlns:a16="http://schemas.microsoft.com/office/drawing/2014/main" id="{C15F4999-1A66-DCD0-5150-C198E86A4F1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88764" y="3470037"/>
            <a:ext cx="548640" cy="594360"/>
          </a:xfrm>
          <a:prstGeom prst="rect">
            <a:avLst/>
          </a:prstGeom>
        </p:spPr>
      </p:pic>
    </p:spTree>
    <p:extLst>
      <p:ext uri="{BB962C8B-B14F-4D97-AF65-F5344CB8AC3E}">
        <p14:creationId xmlns:p14="http://schemas.microsoft.com/office/powerpoint/2010/main" val="750477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214DF05-6DB9-86A0-2C64-BE4BA24B8F5E}"/>
              </a:ext>
            </a:extLst>
          </p:cNvPr>
          <p:cNvSpPr/>
          <p:nvPr/>
        </p:nvSpPr>
        <p:spPr>
          <a:xfrm>
            <a:off x="434844" y="4579613"/>
            <a:ext cx="7275274" cy="1874643"/>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48BE444-34FF-A087-4EAA-3FA140D17AC8}"/>
              </a:ext>
            </a:extLst>
          </p:cNvPr>
          <p:cNvSpPr txBox="1"/>
          <p:nvPr/>
        </p:nvSpPr>
        <p:spPr>
          <a:xfrm>
            <a:off x="581287" y="1749592"/>
            <a:ext cx="2569876" cy="646331"/>
          </a:xfrm>
          <a:prstGeom prst="rect">
            <a:avLst/>
          </a:prstGeom>
          <a:noFill/>
        </p:spPr>
        <p:txBody>
          <a:bodyPr wrap="square">
            <a:spAutoFit/>
          </a:bodyPr>
          <a:lstStyle/>
          <a:p>
            <a:pPr algn="l">
              <a:spcAft>
                <a:spcPts val="3600"/>
              </a:spcAft>
            </a:pPr>
            <a:r>
              <a:rPr lang="en-US" sz="1800" dirty="0">
                <a:latin typeface="Arial" panose="020B0604020202020204" pitchFamily="34" charset="0"/>
                <a:cs typeface="Arial" panose="020B0604020202020204" pitchFamily="34" charset="0"/>
              </a:rPr>
              <a:t>Adults and adolescents above 15 years old</a:t>
            </a:r>
          </a:p>
        </p:txBody>
      </p:sp>
      <p:sp>
        <p:nvSpPr>
          <p:cNvPr id="65" name="Rectangle: Rounded Corners 64">
            <a:extLst>
              <a:ext uri="{FF2B5EF4-FFF2-40B4-BE49-F238E27FC236}">
                <a16:creationId xmlns:a16="http://schemas.microsoft.com/office/drawing/2014/main" id="{1EE95C47-E997-7D09-F219-F8EC793EEB08}"/>
              </a:ext>
            </a:extLst>
          </p:cNvPr>
          <p:cNvSpPr/>
          <p:nvPr/>
        </p:nvSpPr>
        <p:spPr>
          <a:xfrm>
            <a:off x="8061801" y="3214955"/>
            <a:ext cx="3551119" cy="252320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DE0431F-D09E-B77E-4BE9-BB39691C20B1}"/>
              </a:ext>
            </a:extLst>
          </p:cNvPr>
          <p:cNvSpPr/>
          <p:nvPr/>
        </p:nvSpPr>
        <p:spPr>
          <a:xfrm>
            <a:off x="4157318" y="1636379"/>
            <a:ext cx="3625715" cy="128501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E91FFCDE-6102-D228-AF5D-A867EC957504}"/>
              </a:ext>
            </a:extLst>
          </p:cNvPr>
          <p:cNvSpPr/>
          <p:nvPr/>
        </p:nvSpPr>
        <p:spPr>
          <a:xfrm>
            <a:off x="427755" y="2969725"/>
            <a:ext cx="3459846" cy="128327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578E735A-9F5C-5797-0844-435DB9205D40}"/>
              </a:ext>
            </a:extLst>
          </p:cNvPr>
          <p:cNvSpPr txBox="1">
            <a:spLocks noChangeArrowheads="1"/>
          </p:cNvSpPr>
          <p:nvPr/>
        </p:nvSpPr>
        <p:spPr>
          <a:xfrm>
            <a:off x="432752" y="464286"/>
            <a:ext cx="8516949" cy="720255"/>
          </a:xfrm>
          <a:prstGeom prst="rect">
            <a:avLst/>
          </a:prstGeom>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WHO IS ELIGIBLE FOR THE 6 MONTH TREATMENT REGIMENS?</a:t>
            </a:r>
          </a:p>
        </p:txBody>
      </p:sp>
      <p:sp>
        <p:nvSpPr>
          <p:cNvPr id="3" name="TextBox 2">
            <a:extLst>
              <a:ext uri="{FF2B5EF4-FFF2-40B4-BE49-F238E27FC236}">
                <a16:creationId xmlns:a16="http://schemas.microsoft.com/office/drawing/2014/main" id="{91DBF925-6FDE-8D7D-D0C1-43B810EF98DD}"/>
              </a:ext>
            </a:extLst>
          </p:cNvPr>
          <p:cNvSpPr txBox="1"/>
          <p:nvPr/>
        </p:nvSpPr>
        <p:spPr>
          <a:xfrm>
            <a:off x="8298283" y="3405546"/>
            <a:ext cx="2949515" cy="1754326"/>
          </a:xfrm>
          <a:prstGeom prst="rect">
            <a:avLst/>
          </a:prstGeom>
          <a:noFill/>
        </p:spPr>
        <p:txBody>
          <a:bodyPr wrap="square">
            <a:spAutoFit/>
          </a:bodyPr>
          <a:lstStyle/>
          <a:p>
            <a:pPr algn="l">
              <a:spcAft>
                <a:spcPts val="3600"/>
              </a:spcAft>
            </a:pPr>
            <a:r>
              <a:rPr lang="en-US" sz="1800" dirty="0">
                <a:latin typeface="Arial" panose="020B0604020202020204" pitchFamily="34" charset="0"/>
                <a:cs typeface="Arial" panose="020B0604020202020204" pitchFamily="34" charset="0"/>
              </a:rPr>
              <a:t>People that have not been previously exposed to </a:t>
            </a:r>
            <a:r>
              <a:rPr lang="en-US" sz="1800" dirty="0" err="1">
                <a:latin typeface="Arial" panose="020B0604020202020204" pitchFamily="34" charset="0"/>
                <a:cs typeface="Arial" panose="020B0604020202020204" pitchFamily="34" charset="0"/>
              </a:rPr>
              <a:t>bedaquiline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pretomanid</a:t>
            </a:r>
            <a:r>
              <a:rPr lang="en-US" sz="1800" dirty="0">
                <a:latin typeface="Arial" panose="020B0604020202020204" pitchFamily="34" charset="0"/>
                <a:cs typeface="Arial" panose="020B0604020202020204" pitchFamily="34" charset="0"/>
              </a:rPr>
              <a:t> and linezolid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(for more than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one month)</a:t>
            </a:r>
            <a:endParaRPr lang="en-US" sz="1800" dirty="0">
              <a:latin typeface="+mj-lt"/>
              <a:cs typeface="Arial" panose="020B0604020202020204" pitchFamily="34" charset="0"/>
            </a:endParaRPr>
          </a:p>
        </p:txBody>
      </p:sp>
      <p:sp>
        <p:nvSpPr>
          <p:cNvPr id="4" name="TextBox 3">
            <a:extLst>
              <a:ext uri="{FF2B5EF4-FFF2-40B4-BE49-F238E27FC236}">
                <a16:creationId xmlns:a16="http://schemas.microsoft.com/office/drawing/2014/main" id="{C867E156-4E69-5147-D75B-A6198A8AB1B7}"/>
              </a:ext>
            </a:extLst>
          </p:cNvPr>
          <p:cNvSpPr txBox="1"/>
          <p:nvPr/>
        </p:nvSpPr>
        <p:spPr>
          <a:xfrm>
            <a:off x="5155135" y="1889830"/>
            <a:ext cx="2227844" cy="646331"/>
          </a:xfrm>
          <a:prstGeom prst="rect">
            <a:avLst/>
          </a:prstGeom>
          <a:noFill/>
        </p:spPr>
        <p:txBody>
          <a:bodyPr wrap="square">
            <a:spAutoFit/>
          </a:bodyPr>
          <a:lstStyle/>
          <a:p>
            <a:pPr algn="r">
              <a:spcAft>
                <a:spcPts val="3600"/>
              </a:spcAft>
            </a:pPr>
            <a:r>
              <a:rPr lang="en-US" sz="1800" dirty="0">
                <a:latin typeface="Arial" panose="020B0604020202020204" pitchFamily="34" charset="0"/>
                <a:cs typeface="Arial" panose="020B0604020202020204" pitchFamily="34" charset="0"/>
              </a:rPr>
              <a:t>People that have pulmonary TB</a:t>
            </a:r>
          </a:p>
        </p:txBody>
      </p:sp>
      <p:sp>
        <p:nvSpPr>
          <p:cNvPr id="22" name="TextBox 21">
            <a:extLst>
              <a:ext uri="{FF2B5EF4-FFF2-40B4-BE49-F238E27FC236}">
                <a16:creationId xmlns:a16="http://schemas.microsoft.com/office/drawing/2014/main" id="{5A0B1073-431B-F129-C284-55946A1ED30F}"/>
              </a:ext>
            </a:extLst>
          </p:cNvPr>
          <p:cNvSpPr txBox="1"/>
          <p:nvPr/>
        </p:nvSpPr>
        <p:spPr>
          <a:xfrm>
            <a:off x="759709" y="3277891"/>
            <a:ext cx="2342678" cy="646331"/>
          </a:xfrm>
          <a:prstGeom prst="rect">
            <a:avLst/>
          </a:prstGeom>
          <a:noFill/>
        </p:spPr>
        <p:txBody>
          <a:bodyPr wrap="square">
            <a:spAutoFit/>
          </a:bodyPr>
          <a:lstStyle/>
          <a:p>
            <a:pPr algn="l">
              <a:spcAft>
                <a:spcPts val="3600"/>
              </a:spcAft>
            </a:pPr>
            <a:r>
              <a:rPr lang="en-US" sz="1800" dirty="0">
                <a:latin typeface="Arial" panose="020B0604020202020204" pitchFamily="34" charset="0"/>
                <a:cs typeface="Arial" panose="020B0604020202020204" pitchFamily="34" charset="0"/>
              </a:rPr>
              <a:t>People living with or without HIV</a:t>
            </a:r>
          </a:p>
        </p:txBody>
      </p:sp>
      <p:sp>
        <p:nvSpPr>
          <p:cNvPr id="24" name="TextBox 23">
            <a:extLst>
              <a:ext uri="{FF2B5EF4-FFF2-40B4-BE49-F238E27FC236}">
                <a16:creationId xmlns:a16="http://schemas.microsoft.com/office/drawing/2014/main" id="{3F47DCF1-9ED0-726D-EA3C-1868E6946C5A}"/>
              </a:ext>
            </a:extLst>
          </p:cNvPr>
          <p:cNvSpPr txBox="1"/>
          <p:nvPr/>
        </p:nvSpPr>
        <p:spPr>
          <a:xfrm>
            <a:off x="4123191" y="3218999"/>
            <a:ext cx="3389461" cy="923330"/>
          </a:xfrm>
          <a:prstGeom prst="rect">
            <a:avLst/>
          </a:prstGeom>
          <a:noFill/>
        </p:spPr>
        <p:txBody>
          <a:bodyPr wrap="square">
            <a:spAutoFit/>
          </a:bodyPr>
          <a:lstStyle/>
          <a:p>
            <a:pPr>
              <a:spcAft>
                <a:spcPts val="3600"/>
              </a:spcAft>
            </a:pPr>
            <a:r>
              <a:rPr lang="en-US" sz="1800" dirty="0">
                <a:latin typeface="Arial" panose="020B0604020202020204" pitchFamily="34" charset="0"/>
                <a:cs typeface="Arial" panose="020B0604020202020204" pitchFamily="34" charset="0"/>
              </a:rPr>
              <a:t>People that have rifampicin-resistant/multidrug-</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resistant TB (</a:t>
            </a:r>
            <a:r>
              <a:rPr lang="en-US" sz="1800" dirty="0" err="1">
                <a:latin typeface="Arial" panose="020B0604020202020204" pitchFamily="34" charset="0"/>
                <a:cs typeface="Arial" panose="020B0604020202020204" pitchFamily="34" charset="0"/>
              </a:rPr>
              <a:t>BPaLM</a:t>
            </a:r>
            <a:r>
              <a:rPr lang="en-US" sz="1800" dirty="0">
                <a:latin typeface="Arial" panose="020B0604020202020204" pitchFamily="34" charset="0"/>
                <a:cs typeface="Arial" panose="020B0604020202020204" pitchFamily="34" charset="0"/>
              </a:rPr>
              <a:t>)</a:t>
            </a:r>
          </a:p>
        </p:txBody>
      </p:sp>
      <p:sp>
        <p:nvSpPr>
          <p:cNvPr id="26" name="TextBox 25">
            <a:extLst>
              <a:ext uri="{FF2B5EF4-FFF2-40B4-BE49-F238E27FC236}">
                <a16:creationId xmlns:a16="http://schemas.microsoft.com/office/drawing/2014/main" id="{5CDFA873-A7AC-C6A2-9253-19A056590B63}"/>
              </a:ext>
            </a:extLst>
          </p:cNvPr>
          <p:cNvSpPr txBox="1"/>
          <p:nvPr/>
        </p:nvSpPr>
        <p:spPr>
          <a:xfrm>
            <a:off x="8161723" y="1842316"/>
            <a:ext cx="2927985" cy="923330"/>
          </a:xfrm>
          <a:prstGeom prst="rect">
            <a:avLst/>
          </a:prstGeom>
          <a:noFill/>
        </p:spPr>
        <p:txBody>
          <a:bodyPr wrap="square">
            <a:spAutoFit/>
          </a:bodyPr>
          <a:lstStyle/>
          <a:p>
            <a:pPr algn="l">
              <a:spcAft>
                <a:spcPts val="3600"/>
              </a:spcAft>
            </a:pPr>
            <a:r>
              <a:rPr lang="en-US" sz="1800" dirty="0">
                <a:latin typeface="Arial" panose="020B0604020202020204" pitchFamily="34" charset="0"/>
                <a:cs typeface="Arial" panose="020B0604020202020204" pitchFamily="34" charset="0"/>
              </a:rPr>
              <a:t>People that have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pre-extensively drug-resistant TB (</a:t>
            </a:r>
            <a:r>
              <a:rPr lang="en-US" sz="1800" dirty="0" err="1">
                <a:latin typeface="Arial" panose="020B0604020202020204" pitchFamily="34" charset="0"/>
                <a:cs typeface="Arial" panose="020B0604020202020204" pitchFamily="34" charset="0"/>
              </a:rPr>
              <a:t>BPaL</a:t>
            </a:r>
            <a:r>
              <a:rPr lang="en-US" sz="1800" dirty="0">
                <a:latin typeface="Arial" panose="020B0604020202020204" pitchFamily="34" charset="0"/>
                <a:cs typeface="Arial" panose="020B0604020202020204" pitchFamily="34" charset="0"/>
              </a:rPr>
              <a:t>)</a:t>
            </a:r>
          </a:p>
        </p:txBody>
      </p:sp>
      <p:grpSp>
        <p:nvGrpSpPr>
          <p:cNvPr id="6" name="Group 5">
            <a:extLst>
              <a:ext uri="{FF2B5EF4-FFF2-40B4-BE49-F238E27FC236}">
                <a16:creationId xmlns:a16="http://schemas.microsoft.com/office/drawing/2014/main" id="{EE013BBD-D470-1960-3FAC-B2F61CAB8392}"/>
              </a:ext>
            </a:extLst>
          </p:cNvPr>
          <p:cNvGrpSpPr/>
          <p:nvPr/>
        </p:nvGrpSpPr>
        <p:grpSpPr>
          <a:xfrm>
            <a:off x="3102387" y="1889830"/>
            <a:ext cx="720255" cy="762895"/>
            <a:chOff x="3574783" y="1867836"/>
            <a:chExt cx="720255" cy="762895"/>
          </a:xfrm>
        </p:grpSpPr>
        <p:sp>
          <p:nvSpPr>
            <p:cNvPr id="8" name="Oval 7">
              <a:extLst>
                <a:ext uri="{FF2B5EF4-FFF2-40B4-BE49-F238E27FC236}">
                  <a16:creationId xmlns:a16="http://schemas.microsoft.com/office/drawing/2014/main" id="{04668094-4A1A-DB1F-9C64-3E48EA09E852}"/>
                </a:ext>
              </a:extLst>
            </p:cNvPr>
            <p:cNvSpPr/>
            <p:nvPr/>
          </p:nvSpPr>
          <p:spPr>
            <a:xfrm>
              <a:off x="3574783" y="1910476"/>
              <a:ext cx="720255" cy="72025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269FD04B-C68E-747B-9867-9F91938634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56596" y="1867836"/>
              <a:ext cx="514350" cy="657225"/>
            </a:xfrm>
            <a:prstGeom prst="rect">
              <a:avLst/>
            </a:prstGeom>
          </p:spPr>
        </p:pic>
      </p:grpSp>
      <p:pic>
        <p:nvPicPr>
          <p:cNvPr id="13" name="Graphic 12">
            <a:extLst>
              <a:ext uri="{FF2B5EF4-FFF2-40B4-BE49-F238E27FC236}">
                <a16:creationId xmlns:a16="http://schemas.microsoft.com/office/drawing/2014/main" id="{FBEC3056-D991-06EA-7ABD-E392A23B4A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52577" y="3260189"/>
            <a:ext cx="704850" cy="733425"/>
          </a:xfrm>
          <a:prstGeom prst="rect">
            <a:avLst/>
          </a:prstGeom>
        </p:spPr>
      </p:pic>
      <p:pic>
        <p:nvPicPr>
          <p:cNvPr id="28" name="Graphic 27">
            <a:extLst>
              <a:ext uri="{FF2B5EF4-FFF2-40B4-BE49-F238E27FC236}">
                <a16:creationId xmlns:a16="http://schemas.microsoft.com/office/drawing/2014/main" id="{2812E4E1-E4F7-CAFA-8230-F5109DAF8D0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21147" y="1903832"/>
            <a:ext cx="798623" cy="805449"/>
          </a:xfrm>
          <a:prstGeom prst="rect">
            <a:avLst/>
          </a:prstGeom>
        </p:spPr>
      </p:pic>
      <p:grpSp>
        <p:nvGrpSpPr>
          <p:cNvPr id="7" name="Group 6">
            <a:extLst>
              <a:ext uri="{FF2B5EF4-FFF2-40B4-BE49-F238E27FC236}">
                <a16:creationId xmlns:a16="http://schemas.microsoft.com/office/drawing/2014/main" id="{DD4EBA42-8DD3-F93C-EE89-8E96CD907F08}"/>
              </a:ext>
            </a:extLst>
          </p:cNvPr>
          <p:cNvGrpSpPr/>
          <p:nvPr/>
        </p:nvGrpSpPr>
        <p:grpSpPr>
          <a:xfrm>
            <a:off x="7071853" y="3385326"/>
            <a:ext cx="720255" cy="837151"/>
            <a:chOff x="6871423" y="3683292"/>
            <a:chExt cx="720255" cy="837151"/>
          </a:xfrm>
        </p:grpSpPr>
        <p:sp>
          <p:nvSpPr>
            <p:cNvPr id="46" name="Oval 45">
              <a:extLst>
                <a:ext uri="{FF2B5EF4-FFF2-40B4-BE49-F238E27FC236}">
                  <a16:creationId xmlns:a16="http://schemas.microsoft.com/office/drawing/2014/main" id="{F897AC69-A521-19B8-1182-C6D0C2B686D3}"/>
                </a:ext>
              </a:extLst>
            </p:cNvPr>
            <p:cNvSpPr/>
            <p:nvPr/>
          </p:nvSpPr>
          <p:spPr>
            <a:xfrm>
              <a:off x="6871423" y="3683292"/>
              <a:ext cx="720255" cy="72025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36">
              <a:extLst>
                <a:ext uri="{FF2B5EF4-FFF2-40B4-BE49-F238E27FC236}">
                  <a16:creationId xmlns:a16="http://schemas.microsoft.com/office/drawing/2014/main" id="{C98C2E78-C069-6429-2714-60B9E94813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67803" y="3788923"/>
              <a:ext cx="588084" cy="731520"/>
            </a:xfrm>
            <a:prstGeom prst="rect">
              <a:avLst/>
            </a:prstGeom>
          </p:spPr>
        </p:pic>
      </p:grpSp>
      <p:grpSp>
        <p:nvGrpSpPr>
          <p:cNvPr id="10" name="Group 9">
            <a:extLst>
              <a:ext uri="{FF2B5EF4-FFF2-40B4-BE49-F238E27FC236}">
                <a16:creationId xmlns:a16="http://schemas.microsoft.com/office/drawing/2014/main" id="{CA38BFD3-2571-F208-C507-06780B99EFD5}"/>
              </a:ext>
            </a:extLst>
          </p:cNvPr>
          <p:cNvGrpSpPr/>
          <p:nvPr/>
        </p:nvGrpSpPr>
        <p:grpSpPr>
          <a:xfrm>
            <a:off x="10681987" y="2052010"/>
            <a:ext cx="767849" cy="777624"/>
            <a:chOff x="10327230" y="1565353"/>
            <a:chExt cx="767849" cy="777624"/>
          </a:xfrm>
        </p:grpSpPr>
        <p:sp>
          <p:nvSpPr>
            <p:cNvPr id="18" name="Oval 17">
              <a:extLst>
                <a:ext uri="{FF2B5EF4-FFF2-40B4-BE49-F238E27FC236}">
                  <a16:creationId xmlns:a16="http://schemas.microsoft.com/office/drawing/2014/main" id="{FD36157D-34FB-B63A-8D13-78B1780DEE47}"/>
                </a:ext>
              </a:extLst>
            </p:cNvPr>
            <p:cNvSpPr/>
            <p:nvPr/>
          </p:nvSpPr>
          <p:spPr>
            <a:xfrm>
              <a:off x="10374824" y="1565353"/>
              <a:ext cx="720255" cy="72025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Graphic 39">
              <a:extLst>
                <a:ext uri="{FF2B5EF4-FFF2-40B4-BE49-F238E27FC236}">
                  <a16:creationId xmlns:a16="http://schemas.microsoft.com/office/drawing/2014/main" id="{AF5ED2A2-6DB2-5A35-1F87-6D98E33EADF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327230" y="1611457"/>
              <a:ext cx="627017" cy="731520"/>
            </a:xfrm>
            <a:prstGeom prst="rect">
              <a:avLst/>
            </a:prstGeom>
          </p:spPr>
        </p:pic>
      </p:grpSp>
      <p:grpSp>
        <p:nvGrpSpPr>
          <p:cNvPr id="52" name="Group 51">
            <a:extLst>
              <a:ext uri="{FF2B5EF4-FFF2-40B4-BE49-F238E27FC236}">
                <a16:creationId xmlns:a16="http://schemas.microsoft.com/office/drawing/2014/main" id="{2B2D7717-8C44-66EB-82D1-690BC9A47596}"/>
              </a:ext>
            </a:extLst>
          </p:cNvPr>
          <p:cNvGrpSpPr/>
          <p:nvPr/>
        </p:nvGrpSpPr>
        <p:grpSpPr>
          <a:xfrm>
            <a:off x="10201368" y="4413251"/>
            <a:ext cx="1084508" cy="990600"/>
            <a:chOff x="10234925" y="4466596"/>
            <a:chExt cx="1084508" cy="990600"/>
          </a:xfrm>
        </p:grpSpPr>
        <p:pic>
          <p:nvPicPr>
            <p:cNvPr id="45" name="Graphic 44">
              <a:extLst>
                <a:ext uri="{FF2B5EF4-FFF2-40B4-BE49-F238E27FC236}">
                  <a16:creationId xmlns:a16="http://schemas.microsoft.com/office/drawing/2014/main" id="{2A1E79D1-BE3F-A989-DDF6-BC79523FBAC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509808" y="4466596"/>
              <a:ext cx="809625" cy="990600"/>
            </a:xfrm>
            <a:prstGeom prst="rect">
              <a:avLst/>
            </a:prstGeom>
          </p:spPr>
        </p:pic>
        <p:sp>
          <p:nvSpPr>
            <p:cNvPr id="50" name="TextBox 49">
              <a:extLst>
                <a:ext uri="{FF2B5EF4-FFF2-40B4-BE49-F238E27FC236}">
                  <a16:creationId xmlns:a16="http://schemas.microsoft.com/office/drawing/2014/main" id="{278A816F-265C-AB6D-CCF6-F4118A841526}"/>
                </a:ext>
              </a:extLst>
            </p:cNvPr>
            <p:cNvSpPr txBox="1"/>
            <p:nvPr/>
          </p:nvSpPr>
          <p:spPr>
            <a:xfrm>
              <a:off x="10234925" y="4649884"/>
              <a:ext cx="1000052" cy="261610"/>
            </a:xfrm>
            <a:prstGeom prst="rect">
              <a:avLst/>
            </a:prstGeom>
            <a:noFill/>
          </p:spPr>
          <p:txBody>
            <a:bodyPr wrap="square" rtlCol="0">
              <a:spAutoFit/>
            </a:bodyPr>
            <a:lstStyle/>
            <a:p>
              <a:r>
                <a:rPr lang="en-US" sz="1100" dirty="0">
                  <a:latin typeface="+mj-lt"/>
                </a:rPr>
                <a:t>1 MONTH+</a:t>
              </a:r>
            </a:p>
          </p:txBody>
        </p:sp>
      </p:grpSp>
      <p:sp>
        <p:nvSpPr>
          <p:cNvPr id="54" name="TextBox 53">
            <a:extLst>
              <a:ext uri="{FF2B5EF4-FFF2-40B4-BE49-F238E27FC236}">
                <a16:creationId xmlns:a16="http://schemas.microsoft.com/office/drawing/2014/main" id="{8EA7EDF0-6EE8-9AC1-3566-1F84CC001155}"/>
              </a:ext>
            </a:extLst>
          </p:cNvPr>
          <p:cNvSpPr txBox="1"/>
          <p:nvPr/>
        </p:nvSpPr>
        <p:spPr>
          <a:xfrm>
            <a:off x="772700" y="4682861"/>
            <a:ext cx="6664975" cy="1631216"/>
          </a:xfrm>
          <a:prstGeom prst="rect">
            <a:avLst/>
          </a:prstGeom>
          <a:noFill/>
        </p:spPr>
        <p:txBody>
          <a:bodyPr wrap="square">
            <a:spAutoFit/>
          </a:bodyPr>
          <a:lstStyle/>
          <a:p>
            <a:pPr algn="l">
              <a:spcAft>
                <a:spcPts val="1200"/>
              </a:spcAft>
            </a:pPr>
            <a:r>
              <a:rPr lang="en-US" dirty="0">
                <a:latin typeface="Arial" panose="020B0604020202020204" pitchFamily="34" charset="0"/>
                <a:cs typeface="Arial" panose="020B0604020202020204" pitchFamily="34" charset="0"/>
              </a:rPr>
              <a:t>All of the above criteria need to be met to be eligible for the </a:t>
            </a:r>
            <a:r>
              <a:rPr lang="en-US" dirty="0" err="1">
                <a:latin typeface="Arial" panose="020B0604020202020204" pitchFamily="34" charset="0"/>
                <a:cs typeface="Arial" panose="020B0604020202020204" pitchFamily="34" charset="0"/>
              </a:rPr>
              <a:t>BPaL</a:t>
            </a:r>
            <a:r>
              <a:rPr lang="en-US" dirty="0">
                <a:latin typeface="Arial" panose="020B0604020202020204" pitchFamily="34" charset="0"/>
                <a:cs typeface="Arial" panose="020B0604020202020204" pitchFamily="34" charset="0"/>
              </a:rPr>
              <a:t>[M] regimens.</a:t>
            </a:r>
          </a:p>
          <a:p>
            <a:pPr algn="l">
              <a:spcAft>
                <a:spcPts val="1200"/>
              </a:spcAft>
            </a:pPr>
            <a:r>
              <a:rPr lang="en-US" dirty="0">
                <a:latin typeface="Arial" panose="020B0604020202020204" pitchFamily="34" charset="0"/>
                <a:cs typeface="Arial" panose="020B0604020202020204" pitchFamily="34" charset="0"/>
              </a:rPr>
              <a:t>No data are available in children, pregnant people, or for the use of the 6-month regimens against severe forms of extra pulmonary TB (like TB meningitis).</a:t>
            </a:r>
          </a:p>
        </p:txBody>
      </p:sp>
      <p:cxnSp>
        <p:nvCxnSpPr>
          <p:cNvPr id="31" name="Straight Connector 30">
            <a:extLst>
              <a:ext uri="{FF2B5EF4-FFF2-40B4-BE49-F238E27FC236}">
                <a16:creationId xmlns:a16="http://schemas.microsoft.com/office/drawing/2014/main" id="{898908E7-1FCF-7341-4C23-C07E0EDA13D8}"/>
              </a:ext>
            </a:extLst>
          </p:cNvPr>
          <p:cNvCxnSpPr>
            <a:cxnSpLocks/>
          </p:cNvCxnSpPr>
          <p:nvPr/>
        </p:nvCxnSpPr>
        <p:spPr>
          <a:xfrm>
            <a:off x="4026810" y="1592485"/>
            <a:ext cx="0" cy="28153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CC54D4B-99CC-995C-3FAE-6475A40A928F}"/>
              </a:ext>
            </a:extLst>
          </p:cNvPr>
          <p:cNvCxnSpPr>
            <a:cxnSpLocks/>
          </p:cNvCxnSpPr>
          <p:nvPr/>
        </p:nvCxnSpPr>
        <p:spPr>
          <a:xfrm>
            <a:off x="7922592" y="1592485"/>
            <a:ext cx="0" cy="4755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7D0A8D4-0F00-0F05-C728-BD5B8D12FF83}"/>
              </a:ext>
            </a:extLst>
          </p:cNvPr>
          <p:cNvCxnSpPr>
            <a:cxnSpLocks/>
          </p:cNvCxnSpPr>
          <p:nvPr/>
        </p:nvCxnSpPr>
        <p:spPr>
          <a:xfrm flipH="1">
            <a:off x="427754" y="2806808"/>
            <a:ext cx="35903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03E087E7-68DD-2C4C-C2F1-1EC0F12D724F}"/>
              </a:ext>
            </a:extLst>
          </p:cNvPr>
          <p:cNvGrpSpPr/>
          <p:nvPr/>
        </p:nvGrpSpPr>
        <p:grpSpPr>
          <a:xfrm>
            <a:off x="3979513" y="3772085"/>
            <a:ext cx="91440" cy="428560"/>
            <a:chOff x="5810509" y="4712822"/>
            <a:chExt cx="91440" cy="428560"/>
          </a:xfrm>
        </p:grpSpPr>
        <p:sp>
          <p:nvSpPr>
            <p:cNvPr id="16" name="Oval 15">
              <a:extLst>
                <a:ext uri="{FF2B5EF4-FFF2-40B4-BE49-F238E27FC236}">
                  <a16:creationId xmlns:a16="http://schemas.microsoft.com/office/drawing/2014/main" id="{D3622949-BC85-95CF-7DE8-64A156069E71}"/>
                </a:ext>
              </a:extLst>
            </p:cNvPr>
            <p:cNvSpPr/>
            <p:nvPr/>
          </p:nvSpPr>
          <p:spPr>
            <a:xfrm>
              <a:off x="5833370" y="4712822"/>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77120AF-7191-C653-F5F3-430827202DEF}"/>
                </a:ext>
              </a:extLst>
            </p:cNvPr>
            <p:cNvSpPr/>
            <p:nvPr/>
          </p:nvSpPr>
          <p:spPr>
            <a:xfrm>
              <a:off x="5830257" y="5095663"/>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DD73635-E4EE-DC15-1C62-716065FFCA3A}"/>
                </a:ext>
              </a:extLst>
            </p:cNvPr>
            <p:cNvSpPr/>
            <p:nvPr/>
          </p:nvSpPr>
          <p:spPr>
            <a:xfrm>
              <a:off x="5810509" y="4874936"/>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D66AED19-77BE-480C-DFAC-9474BB1423EC}"/>
              </a:ext>
            </a:extLst>
          </p:cNvPr>
          <p:cNvGrpSpPr/>
          <p:nvPr/>
        </p:nvGrpSpPr>
        <p:grpSpPr>
          <a:xfrm rot="16200000">
            <a:off x="648916" y="2589091"/>
            <a:ext cx="91440" cy="428560"/>
            <a:chOff x="5810509" y="4712822"/>
            <a:chExt cx="91440" cy="428560"/>
          </a:xfrm>
        </p:grpSpPr>
        <p:sp>
          <p:nvSpPr>
            <p:cNvPr id="25" name="Oval 24">
              <a:extLst>
                <a:ext uri="{FF2B5EF4-FFF2-40B4-BE49-F238E27FC236}">
                  <a16:creationId xmlns:a16="http://schemas.microsoft.com/office/drawing/2014/main" id="{8A6539EA-A229-6406-0416-F35C55FE3EA2}"/>
                </a:ext>
              </a:extLst>
            </p:cNvPr>
            <p:cNvSpPr/>
            <p:nvPr/>
          </p:nvSpPr>
          <p:spPr>
            <a:xfrm>
              <a:off x="5833370" y="4712822"/>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9062A8E-3501-0D10-60E7-57DFCFB17313}"/>
                </a:ext>
              </a:extLst>
            </p:cNvPr>
            <p:cNvSpPr/>
            <p:nvPr/>
          </p:nvSpPr>
          <p:spPr>
            <a:xfrm>
              <a:off x="5830257" y="5095663"/>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8A80F0-3C92-703B-F4F9-CCBFB1998D13}"/>
                </a:ext>
              </a:extLst>
            </p:cNvPr>
            <p:cNvSpPr/>
            <p:nvPr/>
          </p:nvSpPr>
          <p:spPr>
            <a:xfrm>
              <a:off x="5810509" y="4874936"/>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 name="Straight Connector 4">
            <a:extLst>
              <a:ext uri="{FF2B5EF4-FFF2-40B4-BE49-F238E27FC236}">
                <a16:creationId xmlns:a16="http://schemas.microsoft.com/office/drawing/2014/main" id="{5F32C7C7-67B5-76CC-F57B-B73D2D91732B}"/>
              </a:ext>
            </a:extLst>
          </p:cNvPr>
          <p:cNvCxnSpPr>
            <a:cxnSpLocks/>
          </p:cNvCxnSpPr>
          <p:nvPr/>
        </p:nvCxnSpPr>
        <p:spPr>
          <a:xfrm flipH="1">
            <a:off x="4025233" y="3086688"/>
            <a:ext cx="76650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2F89D27-5D6E-AAFD-F0D4-32CD50691AB8}"/>
              </a:ext>
            </a:extLst>
          </p:cNvPr>
          <p:cNvCxnSpPr/>
          <p:nvPr/>
        </p:nvCxnSpPr>
        <p:spPr>
          <a:xfrm>
            <a:off x="391768" y="4411880"/>
            <a:ext cx="753082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976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A0AE973-9A6B-7C98-8B4C-242CE9F04613}"/>
              </a:ext>
            </a:extLst>
          </p:cNvPr>
          <p:cNvGrpSpPr/>
          <p:nvPr/>
        </p:nvGrpSpPr>
        <p:grpSpPr>
          <a:xfrm>
            <a:off x="432752" y="1211393"/>
            <a:ext cx="5480816" cy="4610390"/>
            <a:chOff x="432752" y="1211393"/>
            <a:chExt cx="5480816" cy="4610390"/>
          </a:xfrm>
        </p:grpSpPr>
        <p:sp>
          <p:nvSpPr>
            <p:cNvPr id="2" name="Rectangle: Rounded Corners 1">
              <a:extLst>
                <a:ext uri="{FF2B5EF4-FFF2-40B4-BE49-F238E27FC236}">
                  <a16:creationId xmlns:a16="http://schemas.microsoft.com/office/drawing/2014/main" id="{ACAA562D-FF2E-9171-4EBE-B84EFFCDA63A}"/>
                </a:ext>
              </a:extLst>
            </p:cNvPr>
            <p:cNvSpPr/>
            <p:nvPr/>
          </p:nvSpPr>
          <p:spPr>
            <a:xfrm>
              <a:off x="551098" y="1211393"/>
              <a:ext cx="5362470" cy="45620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F5508F38-3186-17F7-34F1-5A94A108F5F4}"/>
                </a:ext>
              </a:extLst>
            </p:cNvPr>
            <p:cNvSpPr/>
            <p:nvPr/>
          </p:nvSpPr>
          <p:spPr>
            <a:xfrm>
              <a:off x="481739" y="1229447"/>
              <a:ext cx="5362470" cy="4592336"/>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EC83FED7-63B8-B589-BD7C-9CFA53A3D671}"/>
                </a:ext>
              </a:extLst>
            </p:cNvPr>
            <p:cNvGrpSpPr/>
            <p:nvPr/>
          </p:nvGrpSpPr>
          <p:grpSpPr>
            <a:xfrm>
              <a:off x="432752" y="3041762"/>
              <a:ext cx="91440" cy="428560"/>
              <a:chOff x="8311168" y="2917354"/>
              <a:chExt cx="91440" cy="428560"/>
            </a:xfrm>
          </p:grpSpPr>
          <p:sp>
            <p:nvSpPr>
              <p:cNvPr id="6" name="Oval 5">
                <a:extLst>
                  <a:ext uri="{FF2B5EF4-FFF2-40B4-BE49-F238E27FC236}">
                    <a16:creationId xmlns:a16="http://schemas.microsoft.com/office/drawing/2014/main" id="{0BC26EE6-2096-4980-6D72-1D828B7DAE23}"/>
                  </a:ext>
                </a:extLst>
              </p:cNvPr>
              <p:cNvSpPr/>
              <p:nvPr/>
            </p:nvSpPr>
            <p:spPr>
              <a:xfrm>
                <a:off x="8334029" y="2917354"/>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20FD580-8DD6-8FE3-14EB-CEEAF93D11A7}"/>
                  </a:ext>
                </a:extLst>
              </p:cNvPr>
              <p:cNvSpPr/>
              <p:nvPr/>
            </p:nvSpPr>
            <p:spPr>
              <a:xfrm>
                <a:off x="8338799" y="3300195"/>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F567269-3402-845B-8BF0-9F96E4F82232}"/>
                  </a:ext>
                </a:extLst>
              </p:cNvPr>
              <p:cNvSpPr/>
              <p:nvPr/>
            </p:nvSpPr>
            <p:spPr>
              <a:xfrm>
                <a:off x="8311168" y="3079468"/>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5">
            <a:extLst>
              <a:ext uri="{FF2B5EF4-FFF2-40B4-BE49-F238E27FC236}">
                <a16:creationId xmlns:a16="http://schemas.microsoft.com/office/drawing/2014/main" id="{F7C16507-3393-C053-BAA6-14DDF691F1C1}"/>
              </a:ext>
            </a:extLst>
          </p:cNvPr>
          <p:cNvGrpSpPr/>
          <p:nvPr/>
        </p:nvGrpSpPr>
        <p:grpSpPr>
          <a:xfrm>
            <a:off x="6096000" y="1183706"/>
            <a:ext cx="5480816" cy="5200375"/>
            <a:chOff x="6096000" y="1183706"/>
            <a:chExt cx="5480816" cy="5200375"/>
          </a:xfrm>
        </p:grpSpPr>
        <p:sp>
          <p:nvSpPr>
            <p:cNvPr id="25" name="Rectangle: Rounded Corners 24">
              <a:extLst>
                <a:ext uri="{FF2B5EF4-FFF2-40B4-BE49-F238E27FC236}">
                  <a16:creationId xmlns:a16="http://schemas.microsoft.com/office/drawing/2014/main" id="{40BE6780-E843-95F3-3508-BEEAF9E4E953}"/>
                </a:ext>
              </a:extLst>
            </p:cNvPr>
            <p:cNvSpPr/>
            <p:nvPr/>
          </p:nvSpPr>
          <p:spPr>
            <a:xfrm>
              <a:off x="6214346" y="1183706"/>
              <a:ext cx="5362470" cy="5182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BB26EA1D-827E-CADD-3683-368FD0794A2C}"/>
                </a:ext>
              </a:extLst>
            </p:cNvPr>
            <p:cNvSpPr/>
            <p:nvPr/>
          </p:nvSpPr>
          <p:spPr>
            <a:xfrm>
              <a:off x="6144987" y="1201760"/>
              <a:ext cx="5362470" cy="5182321"/>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46A3DD1-B42A-0252-E8C6-93135088EC87}"/>
                </a:ext>
              </a:extLst>
            </p:cNvPr>
            <p:cNvGrpSpPr/>
            <p:nvPr/>
          </p:nvGrpSpPr>
          <p:grpSpPr>
            <a:xfrm>
              <a:off x="6096000" y="3014076"/>
              <a:ext cx="91440" cy="428560"/>
              <a:chOff x="8311168" y="2917354"/>
              <a:chExt cx="91440" cy="428560"/>
            </a:xfrm>
          </p:grpSpPr>
          <p:sp>
            <p:nvSpPr>
              <p:cNvPr id="31" name="Oval 30">
                <a:extLst>
                  <a:ext uri="{FF2B5EF4-FFF2-40B4-BE49-F238E27FC236}">
                    <a16:creationId xmlns:a16="http://schemas.microsoft.com/office/drawing/2014/main" id="{709207B7-0049-A8DD-DF78-058F651F03C7}"/>
                  </a:ext>
                </a:extLst>
              </p:cNvPr>
              <p:cNvSpPr/>
              <p:nvPr/>
            </p:nvSpPr>
            <p:spPr>
              <a:xfrm>
                <a:off x="8334029" y="2917354"/>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12B4D47-C9E5-F0CC-111D-D036385C8040}"/>
                  </a:ext>
                </a:extLst>
              </p:cNvPr>
              <p:cNvSpPr/>
              <p:nvPr/>
            </p:nvSpPr>
            <p:spPr>
              <a:xfrm>
                <a:off x="8338799" y="3300195"/>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1736EF8E-275C-A786-E334-96FE0EB3E161}"/>
                  </a:ext>
                </a:extLst>
              </p:cNvPr>
              <p:cNvSpPr/>
              <p:nvPr/>
            </p:nvSpPr>
            <p:spPr>
              <a:xfrm>
                <a:off x="8311168" y="3079468"/>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9">
            <a:extLst>
              <a:ext uri="{FF2B5EF4-FFF2-40B4-BE49-F238E27FC236}">
                <a16:creationId xmlns:a16="http://schemas.microsoft.com/office/drawing/2014/main" id="{C978C9F1-AC9C-6B71-D3D0-85EA1EFD9C66}"/>
              </a:ext>
            </a:extLst>
          </p:cNvPr>
          <p:cNvGrpSpPr/>
          <p:nvPr/>
        </p:nvGrpSpPr>
        <p:grpSpPr>
          <a:xfrm>
            <a:off x="294960" y="1146797"/>
            <a:ext cx="857611" cy="857611"/>
            <a:chOff x="294960" y="1146797"/>
            <a:chExt cx="857611" cy="857611"/>
          </a:xfrm>
        </p:grpSpPr>
        <p:sp>
          <p:nvSpPr>
            <p:cNvPr id="24" name="Oval 23">
              <a:extLst>
                <a:ext uri="{FF2B5EF4-FFF2-40B4-BE49-F238E27FC236}">
                  <a16:creationId xmlns:a16="http://schemas.microsoft.com/office/drawing/2014/main" id="{9C5B3B0A-3031-6EC2-6AEF-83EC0C9C12AA}"/>
                </a:ext>
              </a:extLst>
            </p:cNvPr>
            <p:cNvSpPr/>
            <p:nvPr/>
          </p:nvSpPr>
          <p:spPr>
            <a:xfrm>
              <a:off x="294960" y="1146797"/>
              <a:ext cx="857611" cy="85761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556842D-50AA-8EF6-7481-958C133AD442}"/>
                </a:ext>
              </a:extLst>
            </p:cNvPr>
            <p:cNvSpPr txBox="1"/>
            <p:nvPr/>
          </p:nvSpPr>
          <p:spPr>
            <a:xfrm>
              <a:off x="444841" y="1280700"/>
              <a:ext cx="449304" cy="646331"/>
            </a:xfrm>
            <a:prstGeom prst="rect">
              <a:avLst/>
            </a:prstGeom>
            <a:noFill/>
          </p:spPr>
          <p:txBody>
            <a:bodyPr wrap="square" rtlCol="0">
              <a:spAutoFit/>
            </a:bodyPr>
            <a:lstStyle/>
            <a:p>
              <a:r>
                <a:rPr lang="en-US" sz="3600" dirty="0">
                  <a:solidFill>
                    <a:schemeClr val="bg1"/>
                  </a:solidFill>
                  <a:latin typeface="+mj-lt"/>
                </a:rPr>
                <a:t>1</a:t>
              </a:r>
            </a:p>
          </p:txBody>
        </p:sp>
        <p:sp>
          <p:nvSpPr>
            <p:cNvPr id="40" name="TextBox 39">
              <a:extLst>
                <a:ext uri="{FF2B5EF4-FFF2-40B4-BE49-F238E27FC236}">
                  <a16:creationId xmlns:a16="http://schemas.microsoft.com/office/drawing/2014/main" id="{DA4733FC-E45F-D3BF-16D4-A7ECDF86A73A}"/>
                </a:ext>
              </a:extLst>
            </p:cNvPr>
            <p:cNvSpPr txBox="1"/>
            <p:nvPr/>
          </p:nvSpPr>
          <p:spPr>
            <a:xfrm>
              <a:off x="467701" y="1271673"/>
              <a:ext cx="449304" cy="646331"/>
            </a:xfrm>
            <a:prstGeom prst="rect">
              <a:avLst/>
            </a:prstGeom>
            <a:noFill/>
          </p:spPr>
          <p:txBody>
            <a:bodyPr wrap="square" rtlCol="0">
              <a:spAutoFit/>
            </a:bodyPr>
            <a:lstStyle/>
            <a:p>
              <a:r>
                <a:rPr lang="en-US" sz="3600" dirty="0">
                  <a:ln>
                    <a:solidFill>
                      <a:schemeClr val="tx1"/>
                    </a:solidFill>
                  </a:ln>
                  <a:noFill/>
                  <a:latin typeface="+mj-lt"/>
                </a:rPr>
                <a:t>1</a:t>
              </a:r>
            </a:p>
          </p:txBody>
        </p:sp>
      </p:grpSp>
      <p:sp>
        <p:nvSpPr>
          <p:cNvPr id="3" name="TextBox 2">
            <a:extLst>
              <a:ext uri="{FF2B5EF4-FFF2-40B4-BE49-F238E27FC236}">
                <a16:creationId xmlns:a16="http://schemas.microsoft.com/office/drawing/2014/main" id="{5E964A83-CC6B-CC5F-09F3-30F6FF1A3061}"/>
              </a:ext>
            </a:extLst>
          </p:cNvPr>
          <p:cNvSpPr txBox="1"/>
          <p:nvPr/>
        </p:nvSpPr>
        <p:spPr>
          <a:xfrm>
            <a:off x="703267" y="2079206"/>
            <a:ext cx="5026642" cy="3077766"/>
          </a:xfrm>
          <a:prstGeom prst="rect">
            <a:avLst/>
          </a:prstGeom>
          <a:noFill/>
        </p:spPr>
        <p:txBody>
          <a:bodyPr wrap="square" rtlCol="0">
            <a:spAutoFit/>
          </a:bodyPr>
          <a:lstStyle/>
          <a:p>
            <a:pPr>
              <a:spcAft>
                <a:spcPts val="1800"/>
              </a:spcAft>
            </a:pPr>
            <a:r>
              <a:rPr lang="en-US" dirty="0">
                <a:solidFill>
                  <a:schemeClr val="accent4"/>
                </a:solidFill>
                <a:latin typeface="+mj-lt"/>
                <a:cs typeface="Arial" panose="020B0604020202020204" pitchFamily="34" charset="0"/>
              </a:rPr>
              <a:t>The 9-12-month standardized regimen:</a:t>
            </a:r>
            <a:br>
              <a:rPr lang="en-US" dirty="0">
                <a:solidFill>
                  <a:schemeClr val="accent4"/>
                </a:solidFill>
                <a:latin typeface="+mj-lt"/>
                <a:cs typeface="Arial" panose="020B0604020202020204" pitchFamily="34" charset="0"/>
              </a:rPr>
            </a:br>
            <a:r>
              <a:rPr lang="en-US" sz="1600" dirty="0">
                <a:cs typeface="Arial" panose="020B0604020202020204" pitchFamily="34" charset="0"/>
              </a:rPr>
              <a:t>the latest WHO recommended iteration of which includes linezolid in place of ethionamide.</a:t>
            </a:r>
          </a:p>
          <a:p>
            <a:pPr>
              <a:spcAft>
                <a:spcPts val="1800"/>
              </a:spcAft>
            </a:pPr>
            <a:r>
              <a:rPr lang="en-US" sz="1600" dirty="0">
                <a:latin typeface="+mj-lt"/>
                <a:cs typeface="Arial" panose="020B0604020202020204" pitchFamily="34" charset="0"/>
              </a:rPr>
              <a:t>6 </a:t>
            </a:r>
            <a:r>
              <a:rPr lang="en-US" sz="1600" dirty="0" err="1">
                <a:latin typeface="+mj-lt"/>
                <a:cs typeface="Arial" panose="020B0604020202020204" pitchFamily="34" charset="0"/>
              </a:rPr>
              <a:t>Bdq</a:t>
            </a:r>
            <a:r>
              <a:rPr lang="en-US" sz="1600" dirty="0">
                <a:latin typeface="+mj-lt"/>
                <a:cs typeface="Arial" panose="020B0604020202020204" pitchFamily="34" charset="0"/>
              </a:rPr>
              <a:t> + 2 </a:t>
            </a:r>
            <a:r>
              <a:rPr lang="en-US" sz="1600" dirty="0" err="1">
                <a:latin typeface="+mj-lt"/>
                <a:cs typeface="Arial" panose="020B0604020202020204" pitchFamily="34" charset="0"/>
              </a:rPr>
              <a:t>Lzd</a:t>
            </a:r>
            <a:r>
              <a:rPr lang="en-US" sz="1600" dirty="0">
                <a:latin typeface="+mj-lt"/>
                <a:cs typeface="Arial" panose="020B0604020202020204" pitchFamily="34" charset="0"/>
              </a:rPr>
              <a:t> + 4-6 </a:t>
            </a:r>
            <a:r>
              <a:rPr lang="en-US" sz="1600" dirty="0" err="1">
                <a:latin typeface="+mj-lt"/>
                <a:cs typeface="Arial" panose="020B0604020202020204" pitchFamily="34" charset="0"/>
              </a:rPr>
              <a:t>hdH</a:t>
            </a:r>
            <a:r>
              <a:rPr lang="en-US" sz="1600" dirty="0">
                <a:latin typeface="+mj-lt"/>
                <a:cs typeface="Arial" panose="020B0604020202020204" pitchFamily="34" charset="0"/>
              </a:rPr>
              <a:t> </a:t>
            </a:r>
            <a:r>
              <a:rPr lang="en-US" sz="1600" dirty="0" err="1">
                <a:latin typeface="+mj-lt"/>
                <a:cs typeface="Arial" panose="020B0604020202020204" pitchFamily="34" charset="0"/>
              </a:rPr>
              <a:t>Lfx</a:t>
            </a:r>
            <a:r>
              <a:rPr lang="en-US" sz="1600" dirty="0">
                <a:latin typeface="+mj-lt"/>
                <a:cs typeface="Arial" panose="020B0604020202020204" pitchFamily="34" charset="0"/>
              </a:rPr>
              <a:t> </a:t>
            </a:r>
            <a:r>
              <a:rPr lang="en-US" sz="1600" dirty="0" err="1">
                <a:latin typeface="+mj-lt"/>
                <a:cs typeface="Arial" panose="020B0604020202020204" pitchFamily="34" charset="0"/>
              </a:rPr>
              <a:t>Cfz</a:t>
            </a:r>
            <a:r>
              <a:rPr lang="en-US" sz="1600" dirty="0">
                <a:latin typeface="+mj-lt"/>
                <a:cs typeface="Arial" panose="020B0604020202020204" pitchFamily="34" charset="0"/>
              </a:rPr>
              <a:t> Z E / </a:t>
            </a:r>
            <a:br>
              <a:rPr lang="en-US" sz="1600" dirty="0">
                <a:latin typeface="+mj-lt"/>
                <a:cs typeface="Arial" panose="020B0604020202020204" pitchFamily="34" charset="0"/>
              </a:rPr>
            </a:br>
            <a:r>
              <a:rPr lang="en-US" sz="1600" dirty="0">
                <a:latin typeface="+mj-lt"/>
                <a:cs typeface="Arial" panose="020B0604020202020204" pitchFamily="34" charset="0"/>
              </a:rPr>
              <a:t>5-6 </a:t>
            </a:r>
            <a:r>
              <a:rPr lang="en-US" sz="1600" dirty="0" err="1">
                <a:latin typeface="+mj-lt"/>
                <a:cs typeface="Arial" panose="020B0604020202020204" pitchFamily="34" charset="0"/>
              </a:rPr>
              <a:t>Lfx</a:t>
            </a:r>
            <a:r>
              <a:rPr lang="en-US" sz="1600" dirty="0">
                <a:latin typeface="+mj-lt"/>
                <a:cs typeface="Arial" panose="020B0604020202020204" pitchFamily="34" charset="0"/>
              </a:rPr>
              <a:t> </a:t>
            </a:r>
            <a:r>
              <a:rPr lang="en-US" sz="1600" dirty="0" err="1">
                <a:latin typeface="+mj-lt"/>
                <a:cs typeface="Arial" panose="020B0604020202020204" pitchFamily="34" charset="0"/>
              </a:rPr>
              <a:t>Cfz</a:t>
            </a:r>
            <a:r>
              <a:rPr lang="en-US" sz="1600" dirty="0">
                <a:latin typeface="+mj-lt"/>
                <a:cs typeface="Arial" panose="020B0604020202020204" pitchFamily="34" charset="0"/>
              </a:rPr>
              <a:t> Z E                </a:t>
            </a:r>
          </a:p>
          <a:p>
            <a:pPr>
              <a:spcAft>
                <a:spcPts val="1800"/>
              </a:spcAft>
            </a:pPr>
            <a:r>
              <a:rPr lang="en-US" sz="1600" dirty="0">
                <a:cs typeface="Arial" panose="020B0604020202020204" pitchFamily="34" charset="0"/>
              </a:rPr>
              <a:t>9-to-12-months of daily clofazimine, levofloxacin (or moxifloxacin), ethambutol, and pyrazinamide; supplemented by </a:t>
            </a:r>
            <a:r>
              <a:rPr lang="en-US" sz="1600" dirty="0" err="1">
                <a:cs typeface="Arial" panose="020B0604020202020204" pitchFamily="34" charset="0"/>
              </a:rPr>
              <a:t>bedaquiline</a:t>
            </a:r>
            <a:r>
              <a:rPr lang="en-US" sz="1600" dirty="0">
                <a:cs typeface="Arial" panose="020B0604020202020204" pitchFamily="34" charset="0"/>
              </a:rPr>
              <a:t> for the first 6 months, linezolid for the first 2 months, and high dose isoniazid, for the first 4-to-6-months.</a:t>
            </a:r>
          </a:p>
        </p:txBody>
      </p:sp>
      <p:sp>
        <p:nvSpPr>
          <p:cNvPr id="9" name="Rectangle 2">
            <a:extLst>
              <a:ext uri="{FF2B5EF4-FFF2-40B4-BE49-F238E27FC236}">
                <a16:creationId xmlns:a16="http://schemas.microsoft.com/office/drawing/2014/main" id="{1E1C32A1-51FB-0B5B-B1A5-CCCC00CC10B2}"/>
              </a:ext>
            </a:extLst>
          </p:cNvPr>
          <p:cNvSpPr txBox="1">
            <a:spLocks noChangeArrowheads="1"/>
          </p:cNvSpPr>
          <p:nvPr/>
        </p:nvSpPr>
        <p:spPr>
          <a:xfrm>
            <a:off x="432752" y="464286"/>
            <a:ext cx="10027669"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solidFill>
                  <a:schemeClr val="accent4"/>
                </a:solidFill>
                <a:latin typeface="Arial Black" charset="0"/>
                <a:ea typeface="Arial Black" charset="0"/>
                <a:cs typeface="Arial Black" charset="0"/>
              </a:rPr>
              <a:t>WHAT ABOUT EVERYONE ELSE?</a:t>
            </a:r>
          </a:p>
        </p:txBody>
      </p:sp>
      <p:sp>
        <p:nvSpPr>
          <p:cNvPr id="28" name="TextBox 27">
            <a:extLst>
              <a:ext uri="{FF2B5EF4-FFF2-40B4-BE49-F238E27FC236}">
                <a16:creationId xmlns:a16="http://schemas.microsoft.com/office/drawing/2014/main" id="{D0B42A5D-AE68-F3BF-9C39-E2D1718F672E}"/>
              </a:ext>
            </a:extLst>
          </p:cNvPr>
          <p:cNvSpPr txBox="1"/>
          <p:nvPr/>
        </p:nvSpPr>
        <p:spPr>
          <a:xfrm>
            <a:off x="6366515" y="2051520"/>
            <a:ext cx="4976946" cy="3770263"/>
          </a:xfrm>
          <a:prstGeom prst="rect">
            <a:avLst/>
          </a:prstGeom>
          <a:noFill/>
        </p:spPr>
        <p:txBody>
          <a:bodyPr wrap="square" rtlCol="0">
            <a:spAutoFit/>
          </a:bodyPr>
          <a:lstStyle/>
          <a:p>
            <a:pPr>
              <a:spcAft>
                <a:spcPts val="1800"/>
              </a:spcAft>
            </a:pPr>
            <a:r>
              <a:rPr lang="en-US" b="1" dirty="0">
                <a:solidFill>
                  <a:schemeClr val="accent4"/>
                </a:solidFill>
                <a:latin typeface="+mj-lt"/>
                <a:cs typeface="Arial" panose="020B0604020202020204" pitchFamily="34" charset="0"/>
              </a:rPr>
              <a:t>18–20-month individualized regimens:</a:t>
            </a:r>
            <a:br>
              <a:rPr lang="en-US" sz="1600" dirty="0">
                <a:cs typeface="Arial" panose="020B0604020202020204" pitchFamily="34" charset="0"/>
              </a:rPr>
            </a:br>
            <a:r>
              <a:rPr lang="en-US" sz="1600" dirty="0">
                <a:cs typeface="Arial" panose="020B0604020202020204" pitchFamily="34" charset="0"/>
              </a:rPr>
              <a:t>composed of at least 4-5 effective drugs selected according to the WHO table that prioritizes TB medicines into groups A, B, and C.</a:t>
            </a:r>
          </a:p>
          <a:p>
            <a:pPr>
              <a:spcAft>
                <a:spcPts val="1800"/>
              </a:spcAft>
            </a:pPr>
            <a:r>
              <a:rPr lang="en-US" sz="1600" dirty="0">
                <a:cs typeface="Arial" panose="020B0604020202020204" pitchFamily="34" charset="0"/>
              </a:rPr>
              <a:t>For example:</a:t>
            </a:r>
          </a:p>
          <a:p>
            <a:pPr>
              <a:spcAft>
                <a:spcPts val="600"/>
              </a:spcAft>
            </a:pPr>
            <a:r>
              <a:rPr lang="en-US" sz="1600" dirty="0">
                <a:latin typeface="+mj-lt"/>
                <a:cs typeface="Arial" panose="020B0604020202020204" pitchFamily="34" charset="0"/>
              </a:rPr>
              <a:t>18-20 </a:t>
            </a:r>
            <a:r>
              <a:rPr lang="en-US" sz="1600" dirty="0" err="1">
                <a:latin typeface="+mj-lt"/>
                <a:cs typeface="Arial" panose="020B0604020202020204" pitchFamily="34" charset="0"/>
              </a:rPr>
              <a:t>Bdq</a:t>
            </a:r>
            <a:r>
              <a:rPr lang="en-US" sz="1600" dirty="0">
                <a:latin typeface="+mj-lt"/>
                <a:cs typeface="Arial" panose="020B0604020202020204" pitchFamily="34" charset="0"/>
              </a:rPr>
              <a:t>  </a:t>
            </a:r>
            <a:r>
              <a:rPr lang="en-US" sz="1600" dirty="0" err="1">
                <a:latin typeface="+mj-lt"/>
                <a:cs typeface="Arial" panose="020B0604020202020204" pitchFamily="34" charset="0"/>
              </a:rPr>
              <a:t>Lzd</a:t>
            </a:r>
            <a:r>
              <a:rPr lang="en-US" sz="1600" dirty="0">
                <a:latin typeface="+mj-lt"/>
                <a:cs typeface="Arial" panose="020B0604020202020204" pitchFamily="34" charset="0"/>
              </a:rPr>
              <a:t>  </a:t>
            </a:r>
            <a:r>
              <a:rPr lang="en-US" sz="1600" dirty="0" err="1">
                <a:latin typeface="+mj-lt"/>
                <a:cs typeface="Arial" panose="020B0604020202020204" pitchFamily="34" charset="0"/>
              </a:rPr>
              <a:t>Cfz</a:t>
            </a:r>
            <a:r>
              <a:rPr lang="en-US" sz="1600" dirty="0">
                <a:latin typeface="+mj-lt"/>
                <a:cs typeface="Arial" panose="020B0604020202020204" pitchFamily="34" charset="0"/>
              </a:rPr>
              <a:t>  Cs +/- E or </a:t>
            </a:r>
            <a:r>
              <a:rPr lang="en-US" sz="1600" dirty="0" err="1">
                <a:latin typeface="+mj-lt"/>
                <a:cs typeface="Arial" panose="020B0604020202020204" pitchFamily="34" charset="0"/>
              </a:rPr>
              <a:t>Dlm</a:t>
            </a:r>
            <a:endParaRPr lang="en-US" sz="1600" dirty="0">
              <a:latin typeface="+mj-lt"/>
              <a:cs typeface="Arial" panose="020B0604020202020204" pitchFamily="34" charset="0"/>
            </a:endParaRPr>
          </a:p>
          <a:p>
            <a:pPr>
              <a:spcAft>
                <a:spcPts val="600"/>
              </a:spcAft>
            </a:pPr>
            <a:r>
              <a:rPr lang="en-US" sz="1600" dirty="0">
                <a:latin typeface="+mj-lt"/>
                <a:cs typeface="Arial" panose="020B0604020202020204" pitchFamily="34" charset="0"/>
              </a:rPr>
              <a:t>18-20 </a:t>
            </a:r>
            <a:r>
              <a:rPr lang="en-US" sz="1600" dirty="0" err="1">
                <a:latin typeface="+mj-lt"/>
                <a:cs typeface="Arial" panose="020B0604020202020204" pitchFamily="34" charset="0"/>
              </a:rPr>
              <a:t>Bdq</a:t>
            </a:r>
            <a:r>
              <a:rPr lang="en-US" sz="1600" dirty="0">
                <a:latin typeface="+mj-lt"/>
                <a:cs typeface="Arial" panose="020B0604020202020204" pitchFamily="34" charset="0"/>
              </a:rPr>
              <a:t> </a:t>
            </a:r>
            <a:r>
              <a:rPr lang="en-US" sz="1600" dirty="0" err="1">
                <a:latin typeface="+mj-lt"/>
                <a:cs typeface="Arial" panose="020B0604020202020204" pitchFamily="34" charset="0"/>
              </a:rPr>
              <a:t>Cfz</a:t>
            </a:r>
            <a:r>
              <a:rPr lang="en-US" sz="1600" dirty="0">
                <a:latin typeface="+mj-lt"/>
                <a:cs typeface="Arial" panose="020B0604020202020204" pitchFamily="34" charset="0"/>
              </a:rPr>
              <a:t> Cs </a:t>
            </a:r>
            <a:r>
              <a:rPr lang="en-US" sz="1600" dirty="0" err="1">
                <a:latin typeface="+mj-lt"/>
                <a:cs typeface="Arial" panose="020B0604020202020204" pitchFamily="34" charset="0"/>
              </a:rPr>
              <a:t>Dlm</a:t>
            </a:r>
            <a:r>
              <a:rPr lang="en-US" sz="1600" dirty="0">
                <a:latin typeface="+mj-lt"/>
                <a:cs typeface="Arial" panose="020B0604020202020204" pitchFamily="34" charset="0"/>
              </a:rPr>
              <a:t> +/- Z or E or other group C drugs</a:t>
            </a:r>
          </a:p>
          <a:p>
            <a:pPr>
              <a:spcAft>
                <a:spcPts val="600"/>
              </a:spcAft>
            </a:pPr>
            <a:r>
              <a:rPr lang="en-US" sz="1600" dirty="0">
                <a:latin typeface="+mj-lt"/>
                <a:cs typeface="Arial" panose="020B0604020202020204" pitchFamily="34" charset="0"/>
              </a:rPr>
              <a:t>18-20 </a:t>
            </a:r>
            <a:r>
              <a:rPr lang="en-US" sz="1600" dirty="0" err="1">
                <a:latin typeface="+mj-lt"/>
                <a:cs typeface="Arial" panose="020B0604020202020204" pitchFamily="34" charset="0"/>
              </a:rPr>
              <a:t>Lzd</a:t>
            </a:r>
            <a:r>
              <a:rPr lang="en-US" sz="1600" dirty="0">
                <a:latin typeface="+mj-lt"/>
                <a:cs typeface="Arial" panose="020B0604020202020204" pitchFamily="34" charset="0"/>
              </a:rPr>
              <a:t> </a:t>
            </a:r>
            <a:r>
              <a:rPr lang="en-US" sz="1600" dirty="0" err="1">
                <a:latin typeface="+mj-lt"/>
                <a:cs typeface="Arial" panose="020B0604020202020204" pitchFamily="34" charset="0"/>
              </a:rPr>
              <a:t>Cfz</a:t>
            </a:r>
            <a:r>
              <a:rPr lang="en-US" sz="1600" dirty="0">
                <a:latin typeface="+mj-lt"/>
                <a:cs typeface="Arial" panose="020B0604020202020204" pitchFamily="34" charset="0"/>
              </a:rPr>
              <a:t> Cs </a:t>
            </a:r>
            <a:r>
              <a:rPr lang="en-US" sz="1600" dirty="0" err="1">
                <a:latin typeface="+mj-lt"/>
                <a:cs typeface="Arial" panose="020B0604020202020204" pitchFamily="34" charset="0"/>
              </a:rPr>
              <a:t>Dlm</a:t>
            </a:r>
            <a:r>
              <a:rPr lang="en-US" sz="1600" dirty="0">
                <a:latin typeface="+mj-lt"/>
                <a:cs typeface="Arial" panose="020B0604020202020204" pitchFamily="34" charset="0"/>
              </a:rPr>
              <a:t> +/- Z or E or other group C drugs</a:t>
            </a:r>
          </a:p>
          <a:p>
            <a:pPr>
              <a:spcAft>
                <a:spcPts val="600"/>
              </a:spcAft>
            </a:pPr>
            <a:r>
              <a:rPr lang="en-US" sz="1600" dirty="0">
                <a:latin typeface="+mj-lt"/>
                <a:cs typeface="Arial" panose="020B0604020202020204" pitchFamily="34" charset="0"/>
              </a:rPr>
              <a:t>18-20 </a:t>
            </a:r>
            <a:r>
              <a:rPr lang="en-US" sz="1600" dirty="0" err="1">
                <a:latin typeface="+mj-lt"/>
                <a:cs typeface="Arial" panose="020B0604020202020204" pitchFamily="34" charset="0"/>
              </a:rPr>
              <a:t>Cfz</a:t>
            </a:r>
            <a:r>
              <a:rPr lang="en-US" sz="1600" dirty="0">
                <a:latin typeface="+mj-lt"/>
                <a:cs typeface="Arial" panose="020B0604020202020204" pitchFamily="34" charset="0"/>
              </a:rPr>
              <a:t> Cs </a:t>
            </a:r>
            <a:r>
              <a:rPr lang="en-US" sz="1600" dirty="0" err="1">
                <a:latin typeface="+mj-lt"/>
                <a:cs typeface="Arial" panose="020B0604020202020204" pitchFamily="34" charset="0"/>
              </a:rPr>
              <a:t>Dlm</a:t>
            </a:r>
            <a:r>
              <a:rPr lang="en-US" sz="1600" dirty="0">
                <a:latin typeface="+mj-lt"/>
                <a:cs typeface="Arial" panose="020B0604020202020204" pitchFamily="34" charset="0"/>
              </a:rPr>
              <a:t> +/- Z or E or other group C drugs</a:t>
            </a:r>
          </a:p>
        </p:txBody>
      </p:sp>
      <p:grpSp>
        <p:nvGrpSpPr>
          <p:cNvPr id="11" name="Group 10">
            <a:extLst>
              <a:ext uri="{FF2B5EF4-FFF2-40B4-BE49-F238E27FC236}">
                <a16:creationId xmlns:a16="http://schemas.microsoft.com/office/drawing/2014/main" id="{1297C4CB-DB90-349A-03E3-1C5D34322468}"/>
              </a:ext>
            </a:extLst>
          </p:cNvPr>
          <p:cNvGrpSpPr/>
          <p:nvPr/>
        </p:nvGrpSpPr>
        <p:grpSpPr>
          <a:xfrm>
            <a:off x="5982001" y="1152444"/>
            <a:ext cx="857611" cy="857611"/>
            <a:chOff x="294960" y="1146797"/>
            <a:chExt cx="857611" cy="857611"/>
          </a:xfrm>
        </p:grpSpPr>
        <p:sp>
          <p:nvSpPr>
            <p:cNvPr id="12" name="Oval 11">
              <a:extLst>
                <a:ext uri="{FF2B5EF4-FFF2-40B4-BE49-F238E27FC236}">
                  <a16:creationId xmlns:a16="http://schemas.microsoft.com/office/drawing/2014/main" id="{94414845-C3D1-82B7-154B-652C42837297}"/>
                </a:ext>
              </a:extLst>
            </p:cNvPr>
            <p:cNvSpPr/>
            <p:nvPr/>
          </p:nvSpPr>
          <p:spPr>
            <a:xfrm>
              <a:off x="294960" y="1146797"/>
              <a:ext cx="857611" cy="85761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2EFB73F-303A-0DB7-4F2C-664D4DE1EB3F}"/>
                </a:ext>
              </a:extLst>
            </p:cNvPr>
            <p:cNvSpPr txBox="1"/>
            <p:nvPr/>
          </p:nvSpPr>
          <p:spPr>
            <a:xfrm>
              <a:off x="444841" y="1280700"/>
              <a:ext cx="449304" cy="646331"/>
            </a:xfrm>
            <a:prstGeom prst="rect">
              <a:avLst/>
            </a:prstGeom>
            <a:noFill/>
          </p:spPr>
          <p:txBody>
            <a:bodyPr wrap="square" rtlCol="0">
              <a:spAutoFit/>
            </a:bodyPr>
            <a:lstStyle/>
            <a:p>
              <a:r>
                <a:rPr lang="en-US" sz="3600" dirty="0">
                  <a:solidFill>
                    <a:schemeClr val="bg1"/>
                  </a:solidFill>
                  <a:latin typeface="+mj-lt"/>
                </a:rPr>
                <a:t>2</a:t>
              </a:r>
            </a:p>
          </p:txBody>
        </p:sp>
        <p:sp>
          <p:nvSpPr>
            <p:cNvPr id="14" name="TextBox 13">
              <a:extLst>
                <a:ext uri="{FF2B5EF4-FFF2-40B4-BE49-F238E27FC236}">
                  <a16:creationId xmlns:a16="http://schemas.microsoft.com/office/drawing/2014/main" id="{935FCF85-91A0-8607-6614-CFF555AEC41D}"/>
                </a:ext>
              </a:extLst>
            </p:cNvPr>
            <p:cNvSpPr txBox="1"/>
            <p:nvPr/>
          </p:nvSpPr>
          <p:spPr>
            <a:xfrm>
              <a:off x="467701" y="1271673"/>
              <a:ext cx="449304" cy="646331"/>
            </a:xfrm>
            <a:prstGeom prst="rect">
              <a:avLst/>
            </a:prstGeom>
            <a:noFill/>
          </p:spPr>
          <p:txBody>
            <a:bodyPr wrap="square" rtlCol="0">
              <a:spAutoFit/>
            </a:bodyPr>
            <a:lstStyle/>
            <a:p>
              <a:r>
                <a:rPr lang="en-US" sz="3600" dirty="0">
                  <a:ln>
                    <a:solidFill>
                      <a:schemeClr val="tx1"/>
                    </a:solidFill>
                  </a:ln>
                  <a:noFill/>
                  <a:latin typeface="+mj-lt"/>
                </a:rPr>
                <a:t>2</a:t>
              </a:r>
            </a:p>
          </p:txBody>
        </p:sp>
      </p:grpSp>
    </p:spTree>
    <p:extLst>
      <p:ext uri="{BB962C8B-B14F-4D97-AF65-F5344CB8AC3E}">
        <p14:creationId xmlns:p14="http://schemas.microsoft.com/office/powerpoint/2010/main" val="4192323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9FCC1AAF-A5F2-2EA1-8111-CFB0FCEF7113}"/>
              </a:ext>
            </a:extLst>
          </p:cNvPr>
          <p:cNvPicPr>
            <a:picLocks noChangeAspect="1"/>
          </p:cNvPicPr>
          <p:nvPr/>
        </p:nvPicPr>
        <p:blipFill rotWithShape="1">
          <a:blip r:embed="rId3">
            <a:extLst>
              <a:ext uri="{28A0092B-C50C-407E-A947-70E740481C1C}">
                <a14:useLocalDpi xmlns:a14="http://schemas.microsoft.com/office/drawing/2010/main" val="0"/>
              </a:ext>
            </a:extLst>
          </a:blip>
          <a:srcRect l="16043"/>
          <a:stretch/>
        </p:blipFill>
        <p:spPr>
          <a:xfrm flipH="1">
            <a:off x="6632061" y="5831599"/>
            <a:ext cx="5559936" cy="927922"/>
          </a:xfrm>
          <a:prstGeom prst="rect">
            <a:avLst/>
          </a:prstGeom>
        </p:spPr>
      </p:pic>
      <p:grpSp>
        <p:nvGrpSpPr>
          <p:cNvPr id="17" name="Group 16">
            <a:extLst>
              <a:ext uri="{FF2B5EF4-FFF2-40B4-BE49-F238E27FC236}">
                <a16:creationId xmlns:a16="http://schemas.microsoft.com/office/drawing/2014/main" id="{AC255A5A-061B-5EFE-0B03-72C76DD3D960}"/>
              </a:ext>
            </a:extLst>
          </p:cNvPr>
          <p:cNvGrpSpPr/>
          <p:nvPr/>
        </p:nvGrpSpPr>
        <p:grpSpPr>
          <a:xfrm>
            <a:off x="540912" y="3922464"/>
            <a:ext cx="5738256" cy="1909135"/>
            <a:chOff x="481739" y="1211393"/>
            <a:chExt cx="5431829" cy="4610390"/>
          </a:xfrm>
        </p:grpSpPr>
        <p:sp>
          <p:nvSpPr>
            <p:cNvPr id="19" name="Rectangle: Rounded Corners 18">
              <a:extLst>
                <a:ext uri="{FF2B5EF4-FFF2-40B4-BE49-F238E27FC236}">
                  <a16:creationId xmlns:a16="http://schemas.microsoft.com/office/drawing/2014/main" id="{0F9B5FD9-823D-27D0-6D20-DB8021A87E33}"/>
                </a:ext>
              </a:extLst>
            </p:cNvPr>
            <p:cNvSpPr/>
            <p:nvPr/>
          </p:nvSpPr>
          <p:spPr>
            <a:xfrm>
              <a:off x="551098" y="1211393"/>
              <a:ext cx="5362470" cy="45620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BB55C63C-6577-D30A-388A-29E1A0D8A8DF}"/>
                </a:ext>
              </a:extLst>
            </p:cNvPr>
            <p:cNvSpPr/>
            <p:nvPr/>
          </p:nvSpPr>
          <p:spPr>
            <a:xfrm>
              <a:off x="481739" y="1229447"/>
              <a:ext cx="5362470" cy="4592336"/>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8A0AE973-9A6B-7C98-8B4C-242CE9F04613}"/>
              </a:ext>
            </a:extLst>
          </p:cNvPr>
          <p:cNvGrpSpPr/>
          <p:nvPr/>
        </p:nvGrpSpPr>
        <p:grpSpPr>
          <a:xfrm>
            <a:off x="485006" y="1211393"/>
            <a:ext cx="5794162" cy="2430746"/>
            <a:chOff x="481739" y="1211393"/>
            <a:chExt cx="5431829" cy="4610390"/>
          </a:xfrm>
        </p:grpSpPr>
        <p:sp>
          <p:nvSpPr>
            <p:cNvPr id="2" name="Rectangle: Rounded Corners 1">
              <a:extLst>
                <a:ext uri="{FF2B5EF4-FFF2-40B4-BE49-F238E27FC236}">
                  <a16:creationId xmlns:a16="http://schemas.microsoft.com/office/drawing/2014/main" id="{ACAA562D-FF2E-9171-4EBE-B84EFFCDA63A}"/>
                </a:ext>
              </a:extLst>
            </p:cNvPr>
            <p:cNvSpPr/>
            <p:nvPr/>
          </p:nvSpPr>
          <p:spPr>
            <a:xfrm>
              <a:off x="551098" y="1211393"/>
              <a:ext cx="5362470" cy="45620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F5508F38-3186-17F7-34F1-5A94A108F5F4}"/>
                </a:ext>
              </a:extLst>
            </p:cNvPr>
            <p:cNvSpPr/>
            <p:nvPr/>
          </p:nvSpPr>
          <p:spPr>
            <a:xfrm>
              <a:off x="481739" y="1229447"/>
              <a:ext cx="5362470" cy="4592336"/>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F7C16507-3393-C053-BAA6-14DDF691F1C1}"/>
              </a:ext>
            </a:extLst>
          </p:cNvPr>
          <p:cNvGrpSpPr/>
          <p:nvPr/>
        </p:nvGrpSpPr>
        <p:grpSpPr>
          <a:xfrm>
            <a:off x="6660491" y="1183707"/>
            <a:ext cx="5118346" cy="4387754"/>
            <a:chOff x="6144987" y="1183706"/>
            <a:chExt cx="5431829" cy="5200375"/>
          </a:xfrm>
        </p:grpSpPr>
        <p:sp>
          <p:nvSpPr>
            <p:cNvPr id="25" name="Rectangle: Rounded Corners 24">
              <a:extLst>
                <a:ext uri="{FF2B5EF4-FFF2-40B4-BE49-F238E27FC236}">
                  <a16:creationId xmlns:a16="http://schemas.microsoft.com/office/drawing/2014/main" id="{40BE6780-E843-95F3-3508-BEEAF9E4E953}"/>
                </a:ext>
              </a:extLst>
            </p:cNvPr>
            <p:cNvSpPr/>
            <p:nvPr/>
          </p:nvSpPr>
          <p:spPr>
            <a:xfrm>
              <a:off x="6214346" y="1183706"/>
              <a:ext cx="5362470" cy="5182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BB26EA1D-827E-CADD-3683-368FD0794A2C}"/>
                </a:ext>
              </a:extLst>
            </p:cNvPr>
            <p:cNvSpPr/>
            <p:nvPr/>
          </p:nvSpPr>
          <p:spPr>
            <a:xfrm>
              <a:off x="6144987" y="1201760"/>
              <a:ext cx="5362470" cy="5182321"/>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5E964A83-CC6B-CC5F-09F3-30F6FF1A3061}"/>
              </a:ext>
            </a:extLst>
          </p:cNvPr>
          <p:cNvSpPr txBox="1"/>
          <p:nvPr/>
        </p:nvSpPr>
        <p:spPr>
          <a:xfrm>
            <a:off x="1372314" y="1912859"/>
            <a:ext cx="4679396" cy="1477328"/>
          </a:xfrm>
          <a:prstGeom prst="rect">
            <a:avLst/>
          </a:prstGeom>
          <a:noFill/>
        </p:spPr>
        <p:txBody>
          <a:bodyPr wrap="square" rtlCol="0">
            <a:spAutoFit/>
          </a:bodyPr>
          <a:lstStyle/>
          <a:p>
            <a:pPr>
              <a:spcAft>
                <a:spcPts val="1200"/>
              </a:spcAft>
            </a:pPr>
            <a:r>
              <a:rPr lang="en-US" sz="1600" dirty="0">
                <a:solidFill>
                  <a:schemeClr val="accent4"/>
                </a:solidFill>
                <a:latin typeface="+mj-lt"/>
                <a:cs typeface="Arial" panose="020B0604020202020204" pitchFamily="34" charset="0"/>
              </a:rPr>
              <a:t>The 9-12-month standardized regimen:</a:t>
            </a:r>
            <a:br>
              <a:rPr lang="en-US" sz="1600" dirty="0">
                <a:solidFill>
                  <a:schemeClr val="accent4"/>
                </a:solidFill>
                <a:latin typeface="+mj-lt"/>
                <a:cs typeface="Arial" panose="020B0604020202020204" pitchFamily="34" charset="0"/>
              </a:rPr>
            </a:br>
            <a:r>
              <a:rPr lang="en-US" sz="1600" dirty="0">
                <a:cs typeface="Arial" panose="020B0604020202020204" pitchFamily="34" charset="0"/>
              </a:rPr>
              <a:t>the latest WHO recommended iteration of which includes linezolid in place of ethionamide.</a:t>
            </a:r>
          </a:p>
          <a:p>
            <a:pPr>
              <a:spcAft>
                <a:spcPts val="1800"/>
              </a:spcAft>
            </a:pPr>
            <a:r>
              <a:rPr lang="en-US" sz="1600" dirty="0">
                <a:latin typeface="+mj-lt"/>
                <a:cs typeface="Arial" panose="020B0604020202020204" pitchFamily="34" charset="0"/>
              </a:rPr>
              <a:t>6 </a:t>
            </a:r>
            <a:r>
              <a:rPr lang="en-US" sz="1600" dirty="0" err="1">
                <a:latin typeface="+mj-lt"/>
                <a:cs typeface="Arial" panose="020B0604020202020204" pitchFamily="34" charset="0"/>
              </a:rPr>
              <a:t>Bdq</a:t>
            </a:r>
            <a:r>
              <a:rPr lang="en-US" sz="1600" dirty="0">
                <a:latin typeface="+mj-lt"/>
                <a:cs typeface="Arial" panose="020B0604020202020204" pitchFamily="34" charset="0"/>
              </a:rPr>
              <a:t> + 2 </a:t>
            </a:r>
            <a:r>
              <a:rPr lang="en-US" sz="1600" dirty="0" err="1">
                <a:latin typeface="+mj-lt"/>
                <a:cs typeface="Arial" panose="020B0604020202020204" pitchFamily="34" charset="0"/>
              </a:rPr>
              <a:t>Lzd</a:t>
            </a:r>
            <a:r>
              <a:rPr lang="en-US" sz="1600" dirty="0">
                <a:latin typeface="+mj-lt"/>
                <a:cs typeface="Arial" panose="020B0604020202020204" pitchFamily="34" charset="0"/>
              </a:rPr>
              <a:t> + 4-6 </a:t>
            </a:r>
            <a:r>
              <a:rPr lang="en-US" sz="1600" dirty="0" err="1">
                <a:latin typeface="+mj-lt"/>
                <a:cs typeface="Arial" panose="020B0604020202020204" pitchFamily="34" charset="0"/>
              </a:rPr>
              <a:t>hdH</a:t>
            </a:r>
            <a:r>
              <a:rPr lang="en-US" sz="1600" dirty="0">
                <a:latin typeface="+mj-lt"/>
                <a:cs typeface="Arial" panose="020B0604020202020204" pitchFamily="34" charset="0"/>
              </a:rPr>
              <a:t> </a:t>
            </a:r>
            <a:r>
              <a:rPr lang="en-US" sz="1600" dirty="0" err="1">
                <a:latin typeface="+mj-lt"/>
                <a:cs typeface="Arial" panose="020B0604020202020204" pitchFamily="34" charset="0"/>
              </a:rPr>
              <a:t>Lfx</a:t>
            </a:r>
            <a:r>
              <a:rPr lang="en-US" sz="1600" dirty="0">
                <a:latin typeface="+mj-lt"/>
                <a:cs typeface="Arial" panose="020B0604020202020204" pitchFamily="34" charset="0"/>
              </a:rPr>
              <a:t> </a:t>
            </a:r>
            <a:r>
              <a:rPr lang="en-US" sz="1600" dirty="0" err="1">
                <a:latin typeface="+mj-lt"/>
                <a:cs typeface="Arial" panose="020B0604020202020204" pitchFamily="34" charset="0"/>
              </a:rPr>
              <a:t>Cfz</a:t>
            </a:r>
            <a:r>
              <a:rPr lang="en-US" sz="1600" dirty="0">
                <a:latin typeface="+mj-lt"/>
                <a:cs typeface="Arial" panose="020B0604020202020204" pitchFamily="34" charset="0"/>
              </a:rPr>
              <a:t> Z E / </a:t>
            </a:r>
            <a:br>
              <a:rPr lang="en-US" sz="1600" dirty="0">
                <a:latin typeface="+mj-lt"/>
                <a:cs typeface="Arial" panose="020B0604020202020204" pitchFamily="34" charset="0"/>
              </a:rPr>
            </a:br>
            <a:r>
              <a:rPr lang="en-US" sz="1600" dirty="0">
                <a:latin typeface="+mj-lt"/>
                <a:cs typeface="Arial" panose="020B0604020202020204" pitchFamily="34" charset="0"/>
              </a:rPr>
              <a:t>5-6 </a:t>
            </a:r>
            <a:r>
              <a:rPr lang="en-US" sz="1600" dirty="0" err="1">
                <a:latin typeface="+mj-lt"/>
                <a:cs typeface="Arial" panose="020B0604020202020204" pitchFamily="34" charset="0"/>
              </a:rPr>
              <a:t>Lfx</a:t>
            </a:r>
            <a:r>
              <a:rPr lang="en-US" sz="1600" dirty="0">
                <a:latin typeface="+mj-lt"/>
                <a:cs typeface="Arial" panose="020B0604020202020204" pitchFamily="34" charset="0"/>
              </a:rPr>
              <a:t> </a:t>
            </a:r>
            <a:r>
              <a:rPr lang="en-US" sz="1600" dirty="0" err="1">
                <a:latin typeface="+mj-lt"/>
                <a:cs typeface="Arial" panose="020B0604020202020204" pitchFamily="34" charset="0"/>
              </a:rPr>
              <a:t>Cfz</a:t>
            </a:r>
            <a:r>
              <a:rPr lang="en-US" sz="1600" dirty="0">
                <a:latin typeface="+mj-lt"/>
                <a:cs typeface="Arial" panose="020B0604020202020204" pitchFamily="34" charset="0"/>
              </a:rPr>
              <a:t> Z E</a:t>
            </a:r>
          </a:p>
        </p:txBody>
      </p:sp>
      <p:sp>
        <p:nvSpPr>
          <p:cNvPr id="9" name="Rectangle 2">
            <a:extLst>
              <a:ext uri="{FF2B5EF4-FFF2-40B4-BE49-F238E27FC236}">
                <a16:creationId xmlns:a16="http://schemas.microsoft.com/office/drawing/2014/main" id="{1E1C32A1-51FB-0B5B-B1A5-CCCC00CC10B2}"/>
              </a:ext>
            </a:extLst>
          </p:cNvPr>
          <p:cNvSpPr txBox="1">
            <a:spLocks noChangeArrowheads="1"/>
          </p:cNvSpPr>
          <p:nvPr/>
        </p:nvSpPr>
        <p:spPr>
          <a:xfrm>
            <a:off x="432752" y="464286"/>
            <a:ext cx="10027669"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solidFill>
                  <a:schemeClr val="accent4"/>
                </a:solidFill>
                <a:latin typeface="Arial Black" charset="0"/>
                <a:ea typeface="Arial Black" charset="0"/>
                <a:cs typeface="Arial Black" charset="0"/>
              </a:rPr>
              <a:t>WHAT ABOUT </a:t>
            </a:r>
            <a:r>
              <a:rPr lang="en-US" sz="3200" b="1" u="sng" dirty="0">
                <a:solidFill>
                  <a:schemeClr val="accent4"/>
                </a:solidFill>
                <a:latin typeface="Arial Black" charset="0"/>
                <a:ea typeface="Arial Black" charset="0"/>
                <a:cs typeface="Arial Black" charset="0"/>
              </a:rPr>
              <a:t>CHILDREN</a:t>
            </a:r>
            <a:r>
              <a:rPr lang="en-US" sz="3200" b="1" dirty="0">
                <a:solidFill>
                  <a:schemeClr val="accent4"/>
                </a:solidFill>
                <a:latin typeface="Arial Black" charset="0"/>
                <a:ea typeface="Arial Black" charset="0"/>
                <a:cs typeface="Arial Black" charset="0"/>
              </a:rPr>
              <a:t>, SPECIFICALLY?</a:t>
            </a:r>
          </a:p>
        </p:txBody>
      </p:sp>
      <p:sp>
        <p:nvSpPr>
          <p:cNvPr id="28" name="TextBox 27">
            <a:extLst>
              <a:ext uri="{FF2B5EF4-FFF2-40B4-BE49-F238E27FC236}">
                <a16:creationId xmlns:a16="http://schemas.microsoft.com/office/drawing/2014/main" id="{D0B42A5D-AE68-F3BF-9C39-E2D1718F672E}"/>
              </a:ext>
            </a:extLst>
          </p:cNvPr>
          <p:cNvSpPr txBox="1"/>
          <p:nvPr/>
        </p:nvSpPr>
        <p:spPr>
          <a:xfrm>
            <a:off x="7338636" y="1392347"/>
            <a:ext cx="4140016" cy="3985706"/>
          </a:xfrm>
          <a:prstGeom prst="rect">
            <a:avLst/>
          </a:prstGeom>
          <a:noFill/>
        </p:spPr>
        <p:txBody>
          <a:bodyPr wrap="square" rtlCol="0">
            <a:spAutoFit/>
          </a:bodyPr>
          <a:lstStyle/>
          <a:p>
            <a:pPr>
              <a:spcAft>
                <a:spcPts val="1200"/>
              </a:spcAft>
            </a:pPr>
            <a:r>
              <a:rPr lang="en-US" sz="1600" b="1" dirty="0">
                <a:solidFill>
                  <a:schemeClr val="accent4"/>
                </a:solidFill>
                <a:latin typeface="+mj-lt"/>
                <a:cs typeface="Arial" panose="020B0604020202020204" pitchFamily="34" charset="0"/>
              </a:rPr>
              <a:t>Shorter regimens tailored to disease severity: </a:t>
            </a:r>
            <a:r>
              <a:rPr lang="en-US" sz="1600" dirty="0">
                <a:cs typeface="Arial" panose="020B0604020202020204" pitchFamily="34" charset="0"/>
              </a:rPr>
              <a:t>composed of at least 4-5 effective drugs selected according to the WHO table that prioritizes TB medicines into groups A, B, and C, given for 6-9 months to children with non-severe TB, and for 9-12 months to children with severe TB.</a:t>
            </a:r>
          </a:p>
          <a:p>
            <a:pPr>
              <a:spcAft>
                <a:spcPts val="600"/>
              </a:spcAft>
            </a:pPr>
            <a:r>
              <a:rPr lang="en-US" sz="1600" dirty="0">
                <a:latin typeface="+mj-lt"/>
                <a:cs typeface="Arial" panose="020B0604020202020204" pitchFamily="34" charset="0"/>
              </a:rPr>
              <a:t>6-9 or 9-12 </a:t>
            </a:r>
            <a:r>
              <a:rPr lang="en-US" sz="1600" dirty="0" err="1">
                <a:latin typeface="+mj-lt"/>
                <a:cs typeface="Arial" panose="020B0604020202020204" pitchFamily="34" charset="0"/>
              </a:rPr>
              <a:t>Bdq</a:t>
            </a:r>
            <a:r>
              <a:rPr lang="en-US" sz="1600" dirty="0">
                <a:latin typeface="+mj-lt"/>
                <a:cs typeface="Arial" panose="020B0604020202020204" pitchFamily="34" charset="0"/>
              </a:rPr>
              <a:t> </a:t>
            </a:r>
            <a:r>
              <a:rPr lang="en-US" sz="1600" dirty="0" err="1">
                <a:latin typeface="+mj-lt"/>
                <a:cs typeface="Arial" panose="020B0604020202020204" pitchFamily="34" charset="0"/>
              </a:rPr>
              <a:t>Lfx</a:t>
            </a:r>
            <a:r>
              <a:rPr lang="en-US" sz="1600" dirty="0">
                <a:latin typeface="+mj-lt"/>
                <a:cs typeface="Arial" panose="020B0604020202020204" pitchFamily="34" charset="0"/>
              </a:rPr>
              <a:t> </a:t>
            </a:r>
            <a:r>
              <a:rPr lang="en-US" sz="1600" dirty="0" err="1">
                <a:latin typeface="+mj-lt"/>
                <a:cs typeface="Arial" panose="020B0604020202020204" pitchFamily="34" charset="0"/>
              </a:rPr>
              <a:t>Cfz</a:t>
            </a:r>
            <a:r>
              <a:rPr lang="en-US" sz="1600" dirty="0">
                <a:latin typeface="+mj-lt"/>
                <a:cs typeface="Arial" panose="020B0604020202020204" pitchFamily="34" charset="0"/>
              </a:rPr>
              <a:t> Cs [</a:t>
            </a:r>
            <a:r>
              <a:rPr lang="en-US" sz="1600" dirty="0" err="1">
                <a:latin typeface="+mj-lt"/>
                <a:cs typeface="Arial" panose="020B0604020202020204" pitchFamily="34" charset="0"/>
              </a:rPr>
              <a:t>Lzd</a:t>
            </a:r>
            <a:r>
              <a:rPr lang="en-US" sz="1600" dirty="0">
                <a:latin typeface="+mj-lt"/>
                <a:cs typeface="Arial" panose="020B0604020202020204" pitchFamily="34" charset="0"/>
              </a:rPr>
              <a:t>] </a:t>
            </a:r>
          </a:p>
          <a:p>
            <a:pPr>
              <a:spcAft>
                <a:spcPts val="600"/>
              </a:spcAft>
            </a:pPr>
            <a:r>
              <a:rPr lang="en-US" sz="1600" dirty="0">
                <a:latin typeface="+mj-lt"/>
                <a:cs typeface="Arial" panose="020B0604020202020204" pitchFamily="34" charset="0"/>
              </a:rPr>
              <a:t>6-9 or 9-12 </a:t>
            </a:r>
            <a:r>
              <a:rPr lang="en-US" sz="1600" dirty="0" err="1">
                <a:latin typeface="+mj-lt"/>
                <a:cs typeface="Arial" panose="020B0604020202020204" pitchFamily="34" charset="0"/>
              </a:rPr>
              <a:t>Bdq</a:t>
            </a:r>
            <a:r>
              <a:rPr lang="en-US" sz="1600" dirty="0">
                <a:latin typeface="+mj-lt"/>
                <a:cs typeface="Arial" panose="020B0604020202020204" pitchFamily="34" charset="0"/>
              </a:rPr>
              <a:t> </a:t>
            </a:r>
            <a:r>
              <a:rPr lang="en-US" sz="1600" dirty="0" err="1">
                <a:latin typeface="+mj-lt"/>
                <a:cs typeface="Arial" panose="020B0604020202020204" pitchFamily="34" charset="0"/>
              </a:rPr>
              <a:t>Dlm</a:t>
            </a:r>
            <a:r>
              <a:rPr lang="en-US" sz="1600" dirty="0">
                <a:latin typeface="+mj-lt"/>
                <a:cs typeface="Arial" panose="020B0604020202020204" pitchFamily="34" charset="0"/>
              </a:rPr>
              <a:t> </a:t>
            </a:r>
            <a:r>
              <a:rPr lang="en-US" sz="1600" dirty="0" err="1">
                <a:latin typeface="+mj-lt"/>
                <a:cs typeface="Arial" panose="020B0604020202020204" pitchFamily="34" charset="0"/>
              </a:rPr>
              <a:t>Cfz</a:t>
            </a:r>
            <a:r>
              <a:rPr lang="en-US" sz="1600" dirty="0">
                <a:latin typeface="+mj-lt"/>
                <a:cs typeface="Arial" panose="020B0604020202020204" pitchFamily="34" charset="0"/>
              </a:rPr>
              <a:t> Cs </a:t>
            </a:r>
            <a:r>
              <a:rPr lang="en-US" sz="1600" dirty="0" err="1">
                <a:latin typeface="+mj-lt"/>
                <a:cs typeface="Arial" panose="020B0604020202020204" pitchFamily="34" charset="0"/>
              </a:rPr>
              <a:t>Lzd</a:t>
            </a:r>
            <a:endParaRPr lang="en-US" sz="1600" b="1" dirty="0">
              <a:latin typeface="+mj-lt"/>
              <a:cs typeface="Arial" panose="020B0604020202020204" pitchFamily="34" charset="0"/>
            </a:endParaRPr>
          </a:p>
          <a:p>
            <a:pPr>
              <a:spcAft>
                <a:spcPts val="600"/>
              </a:spcAft>
            </a:pPr>
            <a:r>
              <a:rPr lang="en-US" sz="1600" dirty="0">
                <a:cs typeface="Arial" panose="020B0604020202020204" pitchFamily="34" charset="0"/>
              </a:rPr>
              <a:t>6-to-9-months or 9-to-12-months of daily </a:t>
            </a:r>
            <a:r>
              <a:rPr lang="en-US" sz="1600" dirty="0" err="1">
                <a:cs typeface="Arial" panose="020B0604020202020204" pitchFamily="34" charset="0"/>
              </a:rPr>
              <a:t>bedaquiline</a:t>
            </a:r>
            <a:r>
              <a:rPr lang="en-US" sz="1600" dirty="0">
                <a:cs typeface="Arial" panose="020B0604020202020204" pitchFamily="34" charset="0"/>
              </a:rPr>
              <a:t>, levofloxacin (or </a:t>
            </a:r>
            <a:r>
              <a:rPr lang="en-US" sz="1600" dirty="0" err="1">
                <a:cs typeface="Arial" panose="020B0604020202020204" pitchFamily="34" charset="0"/>
              </a:rPr>
              <a:t>delamanid</a:t>
            </a:r>
            <a:r>
              <a:rPr lang="en-US" sz="1600" dirty="0">
                <a:cs typeface="Arial" panose="020B0604020202020204" pitchFamily="34" charset="0"/>
              </a:rPr>
              <a:t>, depending on fluoroquinolone resistance), clofazimine, and </a:t>
            </a:r>
            <a:r>
              <a:rPr lang="en-US" sz="1600" dirty="0" err="1">
                <a:cs typeface="Arial" panose="020B0604020202020204" pitchFamily="34" charset="0"/>
              </a:rPr>
              <a:t>cycloserine</a:t>
            </a:r>
            <a:r>
              <a:rPr lang="en-US" sz="1600" dirty="0">
                <a:cs typeface="Arial" panose="020B0604020202020204" pitchFamily="34" charset="0"/>
              </a:rPr>
              <a:t>, with linezolid given for the first 8 weeks of treatment.</a:t>
            </a:r>
          </a:p>
        </p:txBody>
      </p:sp>
      <p:sp>
        <p:nvSpPr>
          <p:cNvPr id="44" name="TextBox 43">
            <a:extLst>
              <a:ext uri="{FF2B5EF4-FFF2-40B4-BE49-F238E27FC236}">
                <a16:creationId xmlns:a16="http://schemas.microsoft.com/office/drawing/2014/main" id="{BED99712-9BB3-DFFA-172B-C46568F49183}"/>
              </a:ext>
            </a:extLst>
          </p:cNvPr>
          <p:cNvSpPr txBox="1"/>
          <p:nvPr/>
        </p:nvSpPr>
        <p:spPr>
          <a:xfrm>
            <a:off x="540912" y="5999483"/>
            <a:ext cx="4742519"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**Pediatric formulations of every drug listed available via the Global Drug Facility!!</a:t>
            </a:r>
            <a:endParaRPr lang="en-US" sz="1600" dirty="0"/>
          </a:p>
        </p:txBody>
      </p:sp>
      <p:grpSp>
        <p:nvGrpSpPr>
          <p:cNvPr id="11" name="Group 10">
            <a:extLst>
              <a:ext uri="{FF2B5EF4-FFF2-40B4-BE49-F238E27FC236}">
                <a16:creationId xmlns:a16="http://schemas.microsoft.com/office/drawing/2014/main" id="{1297C4CB-DB90-349A-03E3-1C5D34322468}"/>
              </a:ext>
            </a:extLst>
          </p:cNvPr>
          <p:cNvGrpSpPr/>
          <p:nvPr/>
        </p:nvGrpSpPr>
        <p:grpSpPr>
          <a:xfrm>
            <a:off x="251399" y="3791206"/>
            <a:ext cx="857611" cy="857611"/>
            <a:chOff x="-5773403" y="3483551"/>
            <a:chExt cx="857611" cy="857611"/>
          </a:xfrm>
        </p:grpSpPr>
        <p:sp>
          <p:nvSpPr>
            <p:cNvPr id="12" name="Oval 11">
              <a:extLst>
                <a:ext uri="{FF2B5EF4-FFF2-40B4-BE49-F238E27FC236}">
                  <a16:creationId xmlns:a16="http://schemas.microsoft.com/office/drawing/2014/main" id="{94414845-C3D1-82B7-154B-652C42837297}"/>
                </a:ext>
              </a:extLst>
            </p:cNvPr>
            <p:cNvSpPr/>
            <p:nvPr/>
          </p:nvSpPr>
          <p:spPr>
            <a:xfrm>
              <a:off x="-5773403" y="3483551"/>
              <a:ext cx="857611" cy="85761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2EFB73F-303A-0DB7-4F2C-664D4DE1EB3F}"/>
                </a:ext>
              </a:extLst>
            </p:cNvPr>
            <p:cNvSpPr txBox="1"/>
            <p:nvPr/>
          </p:nvSpPr>
          <p:spPr>
            <a:xfrm>
              <a:off x="-5570658" y="3632579"/>
              <a:ext cx="449304" cy="646331"/>
            </a:xfrm>
            <a:prstGeom prst="rect">
              <a:avLst/>
            </a:prstGeom>
            <a:noFill/>
          </p:spPr>
          <p:txBody>
            <a:bodyPr wrap="square" rtlCol="0">
              <a:spAutoFit/>
            </a:bodyPr>
            <a:lstStyle/>
            <a:p>
              <a:r>
                <a:rPr lang="en-US" sz="3600" dirty="0">
                  <a:solidFill>
                    <a:schemeClr val="bg1"/>
                  </a:solidFill>
                  <a:latin typeface="+mj-lt"/>
                </a:rPr>
                <a:t>2</a:t>
              </a:r>
            </a:p>
          </p:txBody>
        </p:sp>
        <p:sp>
          <p:nvSpPr>
            <p:cNvPr id="14" name="TextBox 13">
              <a:extLst>
                <a:ext uri="{FF2B5EF4-FFF2-40B4-BE49-F238E27FC236}">
                  <a16:creationId xmlns:a16="http://schemas.microsoft.com/office/drawing/2014/main" id="{935FCF85-91A0-8607-6614-CFF555AEC41D}"/>
                </a:ext>
              </a:extLst>
            </p:cNvPr>
            <p:cNvSpPr txBox="1"/>
            <p:nvPr/>
          </p:nvSpPr>
          <p:spPr>
            <a:xfrm>
              <a:off x="-5600662" y="3608427"/>
              <a:ext cx="449304" cy="646331"/>
            </a:xfrm>
            <a:prstGeom prst="rect">
              <a:avLst/>
            </a:prstGeom>
            <a:noFill/>
          </p:spPr>
          <p:txBody>
            <a:bodyPr wrap="square" rtlCol="0">
              <a:spAutoFit/>
            </a:bodyPr>
            <a:lstStyle/>
            <a:p>
              <a:r>
                <a:rPr lang="en-US" sz="3600" dirty="0">
                  <a:ln>
                    <a:solidFill>
                      <a:schemeClr val="tx1"/>
                    </a:solidFill>
                  </a:ln>
                  <a:noFill/>
                  <a:latin typeface="+mj-lt"/>
                </a:rPr>
                <a:t>2</a:t>
              </a:r>
            </a:p>
          </p:txBody>
        </p:sp>
      </p:grpSp>
      <p:sp>
        <p:nvSpPr>
          <p:cNvPr id="18" name="TextBox 17">
            <a:extLst>
              <a:ext uri="{FF2B5EF4-FFF2-40B4-BE49-F238E27FC236}">
                <a16:creationId xmlns:a16="http://schemas.microsoft.com/office/drawing/2014/main" id="{9B1CD569-713A-110F-4E2E-96D8E0005739}"/>
              </a:ext>
            </a:extLst>
          </p:cNvPr>
          <p:cNvSpPr txBox="1"/>
          <p:nvPr/>
        </p:nvSpPr>
        <p:spPr>
          <a:xfrm>
            <a:off x="6725847" y="5922539"/>
            <a:ext cx="5106599" cy="738664"/>
          </a:xfrm>
          <a:prstGeom prst="rect">
            <a:avLst/>
          </a:prstGeom>
          <a:noFill/>
        </p:spPr>
        <p:txBody>
          <a:bodyPr wrap="square" rtlCol="0">
            <a:spAutoFit/>
          </a:bodyPr>
          <a:lstStyle/>
          <a:p>
            <a:pPr algn="r"/>
            <a:r>
              <a:rPr lang="en-US" sz="1400" b="1" dirty="0">
                <a:solidFill>
                  <a:schemeClr val="bg1"/>
                </a:solidFill>
              </a:rPr>
              <a:t>WE DON’T KNOW THE DOSING OR SAFETY OF PRETOMANID IN KIDS YET, BUT THEY CAN STILL </a:t>
            </a:r>
            <a:br>
              <a:rPr lang="en-US" sz="1400" b="1" dirty="0">
                <a:solidFill>
                  <a:schemeClr val="bg1"/>
                </a:solidFill>
              </a:rPr>
            </a:br>
            <a:r>
              <a:rPr lang="en-US" sz="1400" b="1" dirty="0">
                <a:solidFill>
                  <a:schemeClr val="bg1"/>
                </a:solidFill>
              </a:rPr>
              <a:t>BENEFIT FROM ACCESS TO A </a:t>
            </a:r>
            <a:r>
              <a:rPr lang="en-US" sz="1400" b="1" u="sng" dirty="0">
                <a:solidFill>
                  <a:schemeClr val="bg1"/>
                </a:solidFill>
                <a:latin typeface="+mj-lt"/>
              </a:rPr>
              <a:t>SIX-MONTH REGIMEN</a:t>
            </a:r>
          </a:p>
        </p:txBody>
      </p:sp>
      <p:sp>
        <p:nvSpPr>
          <p:cNvPr id="34" name="Oval 33">
            <a:extLst>
              <a:ext uri="{FF2B5EF4-FFF2-40B4-BE49-F238E27FC236}">
                <a16:creationId xmlns:a16="http://schemas.microsoft.com/office/drawing/2014/main" id="{6BCC68A0-3E3E-9059-4DAB-5DB5AECEF950}"/>
              </a:ext>
            </a:extLst>
          </p:cNvPr>
          <p:cNvSpPr/>
          <p:nvPr/>
        </p:nvSpPr>
        <p:spPr>
          <a:xfrm>
            <a:off x="6452596" y="1069420"/>
            <a:ext cx="857611" cy="85761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46CB8D65-D02A-6433-22E2-353714490820}"/>
              </a:ext>
            </a:extLst>
          </p:cNvPr>
          <p:cNvSpPr txBox="1"/>
          <p:nvPr/>
        </p:nvSpPr>
        <p:spPr>
          <a:xfrm>
            <a:off x="6632062" y="1181235"/>
            <a:ext cx="449304" cy="646331"/>
          </a:xfrm>
          <a:prstGeom prst="rect">
            <a:avLst/>
          </a:prstGeom>
          <a:noFill/>
        </p:spPr>
        <p:txBody>
          <a:bodyPr wrap="square" rtlCol="0">
            <a:spAutoFit/>
          </a:bodyPr>
          <a:lstStyle/>
          <a:p>
            <a:r>
              <a:rPr lang="en-US" sz="3600" dirty="0">
                <a:ln>
                  <a:solidFill>
                    <a:schemeClr val="tx1"/>
                  </a:solidFill>
                </a:ln>
                <a:solidFill>
                  <a:schemeClr val="bg1"/>
                </a:solidFill>
                <a:latin typeface="+mj-lt"/>
              </a:rPr>
              <a:t>3</a:t>
            </a:r>
          </a:p>
        </p:txBody>
      </p:sp>
      <p:sp>
        <p:nvSpPr>
          <p:cNvPr id="41" name="TextBox 40">
            <a:extLst>
              <a:ext uri="{FF2B5EF4-FFF2-40B4-BE49-F238E27FC236}">
                <a16:creationId xmlns:a16="http://schemas.microsoft.com/office/drawing/2014/main" id="{2FE30EB4-4C4D-7BC7-D55B-C5F2ADC04009}"/>
              </a:ext>
            </a:extLst>
          </p:cNvPr>
          <p:cNvSpPr txBox="1"/>
          <p:nvPr/>
        </p:nvSpPr>
        <p:spPr>
          <a:xfrm>
            <a:off x="1107051" y="1421713"/>
            <a:ext cx="4549989" cy="307777"/>
          </a:xfrm>
          <a:prstGeom prst="rect">
            <a:avLst/>
          </a:prstGeom>
          <a:solidFill>
            <a:schemeClr val="bg1">
              <a:lumMod val="75000"/>
            </a:schemeClr>
          </a:solidFill>
        </p:spPr>
        <p:txBody>
          <a:bodyPr wrap="square" rtlCol="0">
            <a:spAutoFit/>
          </a:bodyPr>
          <a:lstStyle/>
          <a:p>
            <a:r>
              <a:rPr lang="en-US" sz="1400" b="1" dirty="0">
                <a:latin typeface="+mj-lt"/>
              </a:rPr>
              <a:t>SAME AS ADULTS ON THE PREVIOUS SLIDE</a:t>
            </a:r>
          </a:p>
        </p:txBody>
      </p:sp>
      <p:sp>
        <p:nvSpPr>
          <p:cNvPr id="32" name="TextBox 31">
            <a:extLst>
              <a:ext uri="{FF2B5EF4-FFF2-40B4-BE49-F238E27FC236}">
                <a16:creationId xmlns:a16="http://schemas.microsoft.com/office/drawing/2014/main" id="{297999BC-DBB7-13FD-D282-3DE63F3E4075}"/>
              </a:ext>
            </a:extLst>
          </p:cNvPr>
          <p:cNvSpPr txBox="1"/>
          <p:nvPr/>
        </p:nvSpPr>
        <p:spPr>
          <a:xfrm>
            <a:off x="1307805" y="4125699"/>
            <a:ext cx="4788194" cy="1477328"/>
          </a:xfrm>
          <a:prstGeom prst="rect">
            <a:avLst/>
          </a:prstGeom>
          <a:noFill/>
        </p:spPr>
        <p:txBody>
          <a:bodyPr wrap="square">
            <a:spAutoFit/>
          </a:bodyPr>
          <a:lstStyle/>
          <a:p>
            <a:pPr>
              <a:spcAft>
                <a:spcPts val="1200"/>
              </a:spcAft>
            </a:pPr>
            <a:r>
              <a:rPr lang="en-US" sz="1600" b="1" dirty="0">
                <a:solidFill>
                  <a:schemeClr val="accent4"/>
                </a:solidFill>
                <a:latin typeface="+mj-lt"/>
                <a:cs typeface="Arial" panose="020B0604020202020204" pitchFamily="34" charset="0"/>
              </a:rPr>
              <a:t>18–20-month individualized regimens:</a:t>
            </a:r>
            <a:br>
              <a:rPr lang="en-US" sz="1600" dirty="0">
                <a:cs typeface="Arial" panose="020B0604020202020204" pitchFamily="34" charset="0"/>
              </a:rPr>
            </a:br>
            <a:r>
              <a:rPr lang="en-US" sz="1600" dirty="0">
                <a:cs typeface="Arial" panose="020B0604020202020204" pitchFamily="34" charset="0"/>
              </a:rPr>
              <a:t>composed of at least 4-5 effective drugs selected according to the WHO table that prioritizes TB medicines into groups A, B, and C.</a:t>
            </a:r>
          </a:p>
          <a:p>
            <a:pPr>
              <a:spcAft>
                <a:spcPts val="1800"/>
              </a:spcAft>
            </a:pPr>
            <a:r>
              <a:rPr lang="en-US" sz="1600" dirty="0">
                <a:latin typeface="+mj-lt"/>
                <a:cs typeface="Arial" panose="020B0604020202020204" pitchFamily="34" charset="0"/>
              </a:rPr>
              <a:t>18-20 </a:t>
            </a:r>
            <a:r>
              <a:rPr lang="en-US" sz="1600" dirty="0" err="1">
                <a:latin typeface="+mj-lt"/>
                <a:cs typeface="Arial" panose="020B0604020202020204" pitchFamily="34" charset="0"/>
              </a:rPr>
              <a:t>Bdq</a:t>
            </a:r>
            <a:r>
              <a:rPr lang="en-US" sz="1600" dirty="0">
                <a:latin typeface="+mj-lt"/>
                <a:cs typeface="Arial" panose="020B0604020202020204" pitchFamily="34" charset="0"/>
              </a:rPr>
              <a:t>  </a:t>
            </a:r>
            <a:r>
              <a:rPr lang="en-US" sz="1600" dirty="0" err="1">
                <a:latin typeface="+mj-lt"/>
                <a:cs typeface="Arial" panose="020B0604020202020204" pitchFamily="34" charset="0"/>
              </a:rPr>
              <a:t>Lzd</a:t>
            </a:r>
            <a:r>
              <a:rPr lang="en-US" sz="1600" dirty="0">
                <a:latin typeface="+mj-lt"/>
                <a:cs typeface="Arial" panose="020B0604020202020204" pitchFamily="34" charset="0"/>
              </a:rPr>
              <a:t>  </a:t>
            </a:r>
            <a:r>
              <a:rPr lang="en-US" sz="1600" dirty="0" err="1">
                <a:latin typeface="+mj-lt"/>
                <a:cs typeface="Arial" panose="020B0604020202020204" pitchFamily="34" charset="0"/>
              </a:rPr>
              <a:t>Cfz</a:t>
            </a:r>
            <a:r>
              <a:rPr lang="en-US" sz="1600" dirty="0">
                <a:latin typeface="+mj-lt"/>
                <a:cs typeface="Arial" panose="020B0604020202020204" pitchFamily="34" charset="0"/>
              </a:rPr>
              <a:t>  Cs +/- E or </a:t>
            </a:r>
            <a:r>
              <a:rPr lang="en-US" sz="1600" dirty="0" err="1">
                <a:latin typeface="+mj-lt"/>
                <a:cs typeface="Arial" panose="020B0604020202020204" pitchFamily="34" charset="0"/>
              </a:rPr>
              <a:t>Dlm</a:t>
            </a:r>
            <a:endParaRPr lang="en-US" sz="1600" dirty="0">
              <a:latin typeface="+mj-lt"/>
              <a:cs typeface="Arial" panose="020B0604020202020204" pitchFamily="34" charset="0"/>
            </a:endParaRPr>
          </a:p>
        </p:txBody>
      </p:sp>
      <p:grpSp>
        <p:nvGrpSpPr>
          <p:cNvPr id="10" name="Group 9">
            <a:extLst>
              <a:ext uri="{FF2B5EF4-FFF2-40B4-BE49-F238E27FC236}">
                <a16:creationId xmlns:a16="http://schemas.microsoft.com/office/drawing/2014/main" id="{C978C9F1-AC9C-6B71-D3D0-85EA1EFD9C66}"/>
              </a:ext>
            </a:extLst>
          </p:cNvPr>
          <p:cNvGrpSpPr/>
          <p:nvPr/>
        </p:nvGrpSpPr>
        <p:grpSpPr>
          <a:xfrm>
            <a:off x="294960" y="1146797"/>
            <a:ext cx="857611" cy="857611"/>
            <a:chOff x="294960" y="1146797"/>
            <a:chExt cx="857611" cy="857611"/>
          </a:xfrm>
        </p:grpSpPr>
        <p:sp>
          <p:nvSpPr>
            <p:cNvPr id="24" name="Oval 23">
              <a:extLst>
                <a:ext uri="{FF2B5EF4-FFF2-40B4-BE49-F238E27FC236}">
                  <a16:creationId xmlns:a16="http://schemas.microsoft.com/office/drawing/2014/main" id="{9C5B3B0A-3031-6EC2-6AEF-83EC0C9C12AA}"/>
                </a:ext>
              </a:extLst>
            </p:cNvPr>
            <p:cNvSpPr/>
            <p:nvPr/>
          </p:nvSpPr>
          <p:spPr>
            <a:xfrm>
              <a:off x="294960" y="1146797"/>
              <a:ext cx="857611" cy="85761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556842D-50AA-8EF6-7481-958C133AD442}"/>
                </a:ext>
              </a:extLst>
            </p:cNvPr>
            <p:cNvSpPr txBox="1"/>
            <p:nvPr/>
          </p:nvSpPr>
          <p:spPr>
            <a:xfrm>
              <a:off x="444841" y="1280700"/>
              <a:ext cx="449304" cy="646331"/>
            </a:xfrm>
            <a:prstGeom prst="rect">
              <a:avLst/>
            </a:prstGeom>
            <a:noFill/>
          </p:spPr>
          <p:txBody>
            <a:bodyPr wrap="square" rtlCol="0">
              <a:spAutoFit/>
            </a:bodyPr>
            <a:lstStyle/>
            <a:p>
              <a:r>
                <a:rPr lang="en-US" sz="3600" dirty="0">
                  <a:solidFill>
                    <a:schemeClr val="bg1"/>
                  </a:solidFill>
                  <a:latin typeface="+mj-lt"/>
                </a:rPr>
                <a:t>1</a:t>
              </a:r>
            </a:p>
          </p:txBody>
        </p:sp>
        <p:sp>
          <p:nvSpPr>
            <p:cNvPr id="40" name="TextBox 39">
              <a:extLst>
                <a:ext uri="{FF2B5EF4-FFF2-40B4-BE49-F238E27FC236}">
                  <a16:creationId xmlns:a16="http://schemas.microsoft.com/office/drawing/2014/main" id="{DA4733FC-E45F-D3BF-16D4-A7ECDF86A73A}"/>
                </a:ext>
              </a:extLst>
            </p:cNvPr>
            <p:cNvSpPr txBox="1"/>
            <p:nvPr/>
          </p:nvSpPr>
          <p:spPr>
            <a:xfrm>
              <a:off x="467701" y="1271673"/>
              <a:ext cx="449304" cy="646331"/>
            </a:xfrm>
            <a:prstGeom prst="rect">
              <a:avLst/>
            </a:prstGeom>
            <a:noFill/>
          </p:spPr>
          <p:txBody>
            <a:bodyPr wrap="square" rtlCol="0">
              <a:spAutoFit/>
            </a:bodyPr>
            <a:lstStyle/>
            <a:p>
              <a:r>
                <a:rPr lang="en-US" sz="3600" dirty="0">
                  <a:ln>
                    <a:solidFill>
                      <a:schemeClr val="tx1"/>
                    </a:solidFill>
                  </a:ln>
                  <a:noFill/>
                  <a:latin typeface="+mj-lt"/>
                </a:rPr>
                <a:t>1</a:t>
              </a:r>
            </a:p>
          </p:txBody>
        </p:sp>
      </p:grpSp>
    </p:spTree>
    <p:extLst>
      <p:ext uri="{BB962C8B-B14F-4D97-AF65-F5344CB8AC3E}">
        <p14:creationId xmlns:p14="http://schemas.microsoft.com/office/powerpoint/2010/main" val="1631062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63">
            <a:extLst>
              <a:ext uri="{FF2B5EF4-FFF2-40B4-BE49-F238E27FC236}">
                <a16:creationId xmlns:a16="http://schemas.microsoft.com/office/drawing/2014/main" id="{4904AF2E-FD7B-5397-2241-83960900D56F}"/>
              </a:ext>
            </a:extLst>
          </p:cNvPr>
          <p:cNvSpPr/>
          <p:nvPr/>
        </p:nvSpPr>
        <p:spPr>
          <a:xfrm>
            <a:off x="6527775" y="2471147"/>
            <a:ext cx="3541673" cy="28623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63">
            <a:extLst>
              <a:ext uri="{FF2B5EF4-FFF2-40B4-BE49-F238E27FC236}">
                <a16:creationId xmlns:a16="http://schemas.microsoft.com/office/drawing/2014/main" id="{5F772945-E1E1-04AD-E71A-DAE0B9799C2A}"/>
              </a:ext>
            </a:extLst>
          </p:cNvPr>
          <p:cNvSpPr/>
          <p:nvPr/>
        </p:nvSpPr>
        <p:spPr>
          <a:xfrm>
            <a:off x="1614349" y="2471147"/>
            <a:ext cx="3541673" cy="28623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CC66619-4242-4FF0-C8BD-BA6C85681D5E}"/>
              </a:ext>
            </a:extLst>
          </p:cNvPr>
          <p:cNvSpPr txBox="1"/>
          <p:nvPr/>
        </p:nvSpPr>
        <p:spPr>
          <a:xfrm>
            <a:off x="6781878" y="2742974"/>
            <a:ext cx="2829955" cy="1754326"/>
          </a:xfrm>
          <a:prstGeom prst="rect">
            <a:avLst/>
          </a:prstGeom>
          <a:noFill/>
        </p:spPr>
        <p:txBody>
          <a:bodyPr wrap="square">
            <a:spAutoFit/>
          </a:bodyPr>
          <a:lstStyle/>
          <a:p>
            <a:pPr algn="l">
              <a:spcAft>
                <a:spcPts val="3600"/>
              </a:spcAft>
            </a:pPr>
            <a:r>
              <a:rPr lang="en-US" sz="1800" dirty="0">
                <a:latin typeface="Arial" panose="020B0604020202020204" pitchFamily="34" charset="0"/>
                <a:cs typeface="Arial" panose="020B0604020202020204" pitchFamily="34" charset="0"/>
              </a:rPr>
              <a:t>These factors combined indicate a smaller amount of TB bacteria in the child’s body necessitating a shorter duration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of treatment.</a:t>
            </a:r>
          </a:p>
        </p:txBody>
      </p:sp>
      <p:pic>
        <p:nvPicPr>
          <p:cNvPr id="16" name="Graphic 15">
            <a:extLst>
              <a:ext uri="{FF2B5EF4-FFF2-40B4-BE49-F238E27FC236}">
                <a16:creationId xmlns:a16="http://schemas.microsoft.com/office/drawing/2014/main" id="{5DB6F2D9-EA3C-BA25-6E3B-7CEFDE9FEC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75509" y="2941220"/>
            <a:ext cx="1188720" cy="57428"/>
          </a:xfrm>
          <a:prstGeom prst="rect">
            <a:avLst/>
          </a:prstGeom>
        </p:spPr>
      </p:pic>
      <p:sp>
        <p:nvSpPr>
          <p:cNvPr id="18" name="Oval 17">
            <a:extLst>
              <a:ext uri="{FF2B5EF4-FFF2-40B4-BE49-F238E27FC236}">
                <a16:creationId xmlns:a16="http://schemas.microsoft.com/office/drawing/2014/main" id="{2640A3A2-D487-3D08-5D07-46EF3D8C6CA8}"/>
              </a:ext>
            </a:extLst>
          </p:cNvPr>
          <p:cNvSpPr/>
          <p:nvPr/>
        </p:nvSpPr>
        <p:spPr>
          <a:xfrm>
            <a:off x="9038689" y="4345821"/>
            <a:ext cx="720255" cy="72025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EC86180-35D2-F749-6D46-A083D887A606}"/>
              </a:ext>
            </a:extLst>
          </p:cNvPr>
          <p:cNvSpPr txBox="1"/>
          <p:nvPr/>
        </p:nvSpPr>
        <p:spPr>
          <a:xfrm>
            <a:off x="1747870" y="3311750"/>
            <a:ext cx="3284577" cy="1754326"/>
          </a:xfrm>
          <a:prstGeom prst="rect">
            <a:avLst/>
          </a:prstGeom>
          <a:noFill/>
        </p:spPr>
        <p:txBody>
          <a:bodyPr wrap="square">
            <a:spAutoFit/>
          </a:bodyPr>
          <a:lstStyle/>
          <a:p>
            <a:pPr algn="r">
              <a:spcAft>
                <a:spcPts val="3600"/>
              </a:spcAft>
            </a:pPr>
            <a:r>
              <a:rPr lang="en-US" sz="1800" dirty="0">
                <a:latin typeface="Arial" panose="020B0604020202020204" pitchFamily="34" charset="0"/>
                <a:cs typeface="Arial" panose="020B0604020202020204" pitchFamily="34" charset="0"/>
              </a:rPr>
              <a:t>“Non-severe” TB is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smear negative and limited to the lymph nodes or confined to one lobe of the lungs without cavitation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(determined by x-ray).</a:t>
            </a:r>
          </a:p>
        </p:txBody>
      </p:sp>
      <p:sp>
        <p:nvSpPr>
          <p:cNvPr id="22" name="Rectangle 2">
            <a:extLst>
              <a:ext uri="{FF2B5EF4-FFF2-40B4-BE49-F238E27FC236}">
                <a16:creationId xmlns:a16="http://schemas.microsoft.com/office/drawing/2014/main" id="{CECFE65E-B6CD-2690-ED29-682614169D0B}"/>
              </a:ext>
            </a:extLst>
          </p:cNvPr>
          <p:cNvSpPr txBox="1">
            <a:spLocks noChangeArrowheads="1"/>
          </p:cNvSpPr>
          <p:nvPr/>
        </p:nvSpPr>
        <p:spPr>
          <a:xfrm>
            <a:off x="189864" y="297700"/>
            <a:ext cx="11583036"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sz="3200" b="1" dirty="0">
              <a:solidFill>
                <a:schemeClr val="accent4"/>
              </a:solidFill>
              <a:latin typeface="Arial Black" charset="0"/>
              <a:ea typeface="Arial Black" charset="0"/>
              <a:cs typeface="Arial Black" charset="0"/>
            </a:endParaRPr>
          </a:p>
        </p:txBody>
      </p:sp>
      <p:sp>
        <p:nvSpPr>
          <p:cNvPr id="2" name="Rectangle 2">
            <a:extLst>
              <a:ext uri="{FF2B5EF4-FFF2-40B4-BE49-F238E27FC236}">
                <a16:creationId xmlns:a16="http://schemas.microsoft.com/office/drawing/2014/main" id="{48D5BD23-0E85-258A-4032-01F650DCB1AA}"/>
              </a:ext>
            </a:extLst>
          </p:cNvPr>
          <p:cNvSpPr txBox="1">
            <a:spLocks noChangeArrowheads="1"/>
          </p:cNvSpPr>
          <p:nvPr/>
        </p:nvSpPr>
        <p:spPr>
          <a:xfrm>
            <a:off x="432752" y="464286"/>
            <a:ext cx="10274234"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solidFill>
                  <a:schemeClr val="accent4"/>
                </a:solidFill>
                <a:latin typeface="Arial Black" charset="0"/>
                <a:ea typeface="Arial Black" charset="0"/>
                <a:cs typeface="Arial Black" charset="0"/>
              </a:rPr>
              <a:t>HOW IS NON-SEVERE TB DEFINED AGAIN?</a:t>
            </a:r>
          </a:p>
          <a:p>
            <a:pPr>
              <a:defRPr/>
            </a:pPr>
            <a:r>
              <a:rPr lang="en-US" sz="3200" b="1" dirty="0">
                <a:latin typeface="Arial Black" charset="0"/>
                <a:ea typeface="Arial Black" charset="0"/>
                <a:cs typeface="Arial Black" charset="0"/>
              </a:rPr>
              <a:t>REMEMBER FROM THE 4-MONTH SHINE REGIMEN?</a:t>
            </a:r>
          </a:p>
        </p:txBody>
      </p:sp>
      <p:pic>
        <p:nvPicPr>
          <p:cNvPr id="5" name="Graphic 4">
            <a:extLst>
              <a:ext uri="{FF2B5EF4-FFF2-40B4-BE49-F238E27FC236}">
                <a16:creationId xmlns:a16="http://schemas.microsoft.com/office/drawing/2014/main" id="{6A90AEC0-9645-16A2-6833-CD3BFFDBBF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31527" y="2742974"/>
            <a:ext cx="548640" cy="740026"/>
          </a:xfrm>
          <a:prstGeom prst="rect">
            <a:avLst/>
          </a:prstGeom>
        </p:spPr>
      </p:pic>
      <p:pic>
        <p:nvPicPr>
          <p:cNvPr id="9" name="Graphic 8">
            <a:extLst>
              <a:ext uri="{FF2B5EF4-FFF2-40B4-BE49-F238E27FC236}">
                <a16:creationId xmlns:a16="http://schemas.microsoft.com/office/drawing/2014/main" id="{3E9E2556-376E-9F9A-7986-5EB7EBC322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91236" y="4466265"/>
            <a:ext cx="548640" cy="489005"/>
          </a:xfrm>
          <a:prstGeom prst="rect">
            <a:avLst/>
          </a:prstGeom>
        </p:spPr>
      </p:pic>
      <p:sp>
        <p:nvSpPr>
          <p:cNvPr id="10" name="Rectangle: Rounded Corners 9">
            <a:extLst>
              <a:ext uri="{FF2B5EF4-FFF2-40B4-BE49-F238E27FC236}">
                <a16:creationId xmlns:a16="http://schemas.microsoft.com/office/drawing/2014/main" id="{7271D690-2031-8583-B323-B3B437D9FC3D}"/>
              </a:ext>
            </a:extLst>
          </p:cNvPr>
          <p:cNvSpPr/>
          <p:nvPr/>
        </p:nvSpPr>
        <p:spPr>
          <a:xfrm>
            <a:off x="1674538" y="2474756"/>
            <a:ext cx="3541673" cy="2862323"/>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B87172B3-1007-BC57-C119-E580139089DB}"/>
              </a:ext>
            </a:extLst>
          </p:cNvPr>
          <p:cNvSpPr/>
          <p:nvPr/>
        </p:nvSpPr>
        <p:spPr>
          <a:xfrm>
            <a:off x="6587964" y="2471146"/>
            <a:ext cx="3541673" cy="2862323"/>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7423673"/>
      </p:ext>
    </p:extLst>
  </p:cSld>
  <p:clrMapOvr>
    <a:masterClrMapping/>
  </p:clrMapOvr>
</p:sld>
</file>

<file path=ppt/theme/theme1.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E7E6E6"/>
      </a:lt2>
      <a:accent1>
        <a:srgbClr val="E8002A"/>
      </a:accent1>
      <a:accent2>
        <a:srgbClr val="EE9499"/>
      </a:accent2>
      <a:accent3>
        <a:srgbClr val="A5A5A5"/>
      </a:accent3>
      <a:accent4>
        <a:srgbClr val="04624F"/>
      </a:accent4>
      <a:accent5>
        <a:srgbClr val="2E8C75"/>
      </a:accent5>
      <a:accent6>
        <a:srgbClr val="70AD47"/>
      </a:accent6>
      <a:hlink>
        <a:srgbClr val="0563C1"/>
      </a:hlink>
      <a:folHlink>
        <a:srgbClr val="954F72"/>
      </a:folHlink>
    </a:clrScheme>
    <a:fontScheme name="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6316</TotalTime>
  <Words>3027</Words>
  <Application>Microsoft Macintosh PowerPoint</Application>
  <PresentationFormat>Widescreen</PresentationFormat>
  <Paragraphs>331</Paragraphs>
  <Slides>25</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Arial Black</vt:lpstr>
      <vt:lpstr>Calibri</vt:lpstr>
      <vt:lpstr>MyriadPro-Bold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Hollis</dc:creator>
  <cp:lastModifiedBy>Tag 2</cp:lastModifiedBy>
  <cp:revision>53</cp:revision>
  <dcterms:created xsi:type="dcterms:W3CDTF">2022-09-16T01:15:30Z</dcterms:created>
  <dcterms:modified xsi:type="dcterms:W3CDTF">2023-10-17T22:07:46Z</dcterms:modified>
</cp:coreProperties>
</file>