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87" r:id="rId5"/>
    <p:sldId id="296" r:id="rId6"/>
    <p:sldId id="298" r:id="rId7"/>
    <p:sldId id="294" r:id="rId8"/>
    <p:sldId id="297" r:id="rId9"/>
    <p:sldId id="299" r:id="rId10"/>
    <p:sldId id="300" r:id="rId11"/>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8F8DC4-A126-883B-2683-7C5E46BD9513}" name="Inez de Kruijf - Carter" initials="" userId="S::inez.dekruijf-carter@kncvtbc.org::41bea759-b4ec-4396-94ea-51870c656b03" providerId="AD"/>
  <p188:author id="{91D586F3-2302-37F5-8EDF-AAB8B1EEA968}" name="Juan Barrios" initials="JB" userId="S::juan.barrios@kncvtbc.org::1d2b7b1a-06be-45e2-9914-c9e9d04c88f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12783"/>
    <a:srgbClr val="009E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54" autoAdjust="0"/>
    <p:restoredTop sz="85663" autoAdjust="0"/>
  </p:normalViewPr>
  <p:slideViewPr>
    <p:cSldViewPr snapToGrid="0">
      <p:cViewPr varScale="1">
        <p:scale>
          <a:sx n="81" d="100"/>
          <a:sy n="81" d="100"/>
        </p:scale>
        <p:origin x="664" y="176"/>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A36C77-9B16-4D31-B91B-5EBD43929D4D}" type="datetimeFigureOut">
              <a:rPr lang="en-NL" smtClean="0"/>
              <a:t>8/18/26</a:t>
            </a:fld>
            <a:endParaRPr lang="en-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10833B-1431-41EF-BFF3-5EEFF8BEDC6B}" type="slidenum">
              <a:rPr lang="en-NL" smtClean="0"/>
              <a:t>‹#›</a:t>
            </a:fld>
            <a:endParaRPr lang="en-NL"/>
          </a:p>
        </p:txBody>
      </p:sp>
    </p:spTree>
    <p:extLst>
      <p:ext uri="{BB962C8B-B14F-4D97-AF65-F5344CB8AC3E}">
        <p14:creationId xmlns:p14="http://schemas.microsoft.com/office/powerpoint/2010/main" val="2001616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12198-2084-BB70-88AC-C53177D6C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81187-B8FD-D600-4A06-C0C17B42368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E554A14-C7FD-DB02-6302-75001E91B9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4BAC43-2DBA-7565-9403-9CB1CB1EEBB7}"/>
              </a:ext>
            </a:extLst>
          </p:cNvPr>
          <p:cNvSpPr>
            <a:spLocks noGrp="1"/>
          </p:cNvSpPr>
          <p:nvPr>
            <p:ph type="sldNum" sz="quarter" idx="5"/>
          </p:nvPr>
        </p:nvSpPr>
        <p:spPr/>
        <p:txBody>
          <a:bodyPr/>
          <a:lstStyle/>
          <a:p>
            <a:fld id="{C110833B-1431-41EF-BFF3-5EEFF8BEDC6B}" type="slidenum">
              <a:rPr lang="en-NL" smtClean="0"/>
              <a:t>2</a:t>
            </a:fld>
            <a:endParaRPr lang="en-NL"/>
          </a:p>
        </p:txBody>
      </p:sp>
    </p:spTree>
    <p:extLst>
      <p:ext uri="{BB962C8B-B14F-4D97-AF65-F5344CB8AC3E}">
        <p14:creationId xmlns:p14="http://schemas.microsoft.com/office/powerpoint/2010/main" val="2535009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CC0DC-9B28-68D7-DA14-8680505C4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20C292-4771-D4B5-F20A-57D6DCB104A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4FB91A8-B308-DA0F-1C92-7AB8FE7405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CFEE0C-C86D-3DBC-51A3-5F217F35FCD4}"/>
              </a:ext>
            </a:extLst>
          </p:cNvPr>
          <p:cNvSpPr>
            <a:spLocks noGrp="1"/>
          </p:cNvSpPr>
          <p:nvPr>
            <p:ph type="sldNum" sz="quarter" idx="5"/>
          </p:nvPr>
        </p:nvSpPr>
        <p:spPr/>
        <p:txBody>
          <a:bodyPr/>
          <a:lstStyle/>
          <a:p>
            <a:fld id="{C110833B-1431-41EF-BFF3-5EEFF8BEDC6B}" type="slidenum">
              <a:rPr lang="en-NL" smtClean="0"/>
              <a:t>3</a:t>
            </a:fld>
            <a:endParaRPr lang="en-NL"/>
          </a:p>
        </p:txBody>
      </p:sp>
    </p:spTree>
    <p:extLst>
      <p:ext uri="{BB962C8B-B14F-4D97-AF65-F5344CB8AC3E}">
        <p14:creationId xmlns:p14="http://schemas.microsoft.com/office/powerpoint/2010/main" val="3036906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10833B-1431-41EF-BFF3-5EEFF8BEDC6B}" type="slidenum">
              <a:rPr lang="en-NL" smtClean="0"/>
              <a:t>4</a:t>
            </a:fld>
            <a:endParaRPr lang="en-NL"/>
          </a:p>
        </p:txBody>
      </p:sp>
    </p:spTree>
    <p:extLst>
      <p:ext uri="{BB962C8B-B14F-4D97-AF65-F5344CB8AC3E}">
        <p14:creationId xmlns:p14="http://schemas.microsoft.com/office/powerpoint/2010/main" val="1715964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1CC61-A245-C82E-1E6C-19D5BB0F22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62B827-278F-71A3-6EA1-54645AFA2D8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85E6D80-7DBE-6CD6-6348-53B18B8B5F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E2DE4E-DE36-2EE5-4B80-2BBF27AC3169}"/>
              </a:ext>
            </a:extLst>
          </p:cNvPr>
          <p:cNvSpPr>
            <a:spLocks noGrp="1"/>
          </p:cNvSpPr>
          <p:nvPr>
            <p:ph type="sldNum" sz="quarter" idx="5"/>
          </p:nvPr>
        </p:nvSpPr>
        <p:spPr/>
        <p:txBody>
          <a:bodyPr/>
          <a:lstStyle/>
          <a:p>
            <a:fld id="{C110833B-1431-41EF-BFF3-5EEFF8BEDC6B}" type="slidenum">
              <a:rPr lang="en-NL" smtClean="0"/>
              <a:t>5</a:t>
            </a:fld>
            <a:endParaRPr lang="en-NL"/>
          </a:p>
        </p:txBody>
      </p:sp>
    </p:spTree>
    <p:extLst>
      <p:ext uri="{BB962C8B-B14F-4D97-AF65-F5344CB8AC3E}">
        <p14:creationId xmlns:p14="http://schemas.microsoft.com/office/powerpoint/2010/main" val="1525713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7A744-DE85-F759-1593-136D083FA1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AE1658-E20B-8BBD-AA03-8733548B0A4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4A1CD6E-7428-F235-634E-86948FE9981A}"/>
              </a:ext>
            </a:extLst>
          </p:cNvPr>
          <p:cNvSpPr>
            <a:spLocks noGrp="1"/>
          </p:cNvSpPr>
          <p:nvPr>
            <p:ph type="body" idx="1"/>
          </p:nvPr>
        </p:nvSpPr>
        <p:spPr/>
        <p:txBody>
          <a:bodyPr/>
          <a:lstStyle/>
          <a:p>
            <a:r>
              <a:rPr lang="en-US" dirty="0"/>
              <a:t>Inspired by the idea that the body is a living ecosystem that is constantly growing, adapting, repairing, and transforming, like plants and nature.</a:t>
            </a:r>
          </a:p>
        </p:txBody>
      </p:sp>
      <p:sp>
        <p:nvSpPr>
          <p:cNvPr id="4" name="Slide Number Placeholder 3">
            <a:extLst>
              <a:ext uri="{FF2B5EF4-FFF2-40B4-BE49-F238E27FC236}">
                <a16:creationId xmlns:a16="http://schemas.microsoft.com/office/drawing/2014/main" id="{863B346C-49C4-56EC-D768-9291A0990930}"/>
              </a:ext>
            </a:extLst>
          </p:cNvPr>
          <p:cNvSpPr>
            <a:spLocks noGrp="1"/>
          </p:cNvSpPr>
          <p:nvPr>
            <p:ph type="sldNum" sz="quarter" idx="5"/>
          </p:nvPr>
        </p:nvSpPr>
        <p:spPr/>
        <p:txBody>
          <a:bodyPr/>
          <a:lstStyle/>
          <a:p>
            <a:fld id="{C110833B-1431-41EF-BFF3-5EEFF8BEDC6B}" type="slidenum">
              <a:rPr lang="en-NL" smtClean="0"/>
              <a:t>6</a:t>
            </a:fld>
            <a:endParaRPr lang="en-NL"/>
          </a:p>
        </p:txBody>
      </p:sp>
    </p:spTree>
    <p:extLst>
      <p:ext uri="{BB962C8B-B14F-4D97-AF65-F5344CB8AC3E}">
        <p14:creationId xmlns:p14="http://schemas.microsoft.com/office/powerpoint/2010/main" val="3236633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E2155-DC6E-9A54-BB98-7459A0D1E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5965C2-EB17-DD43-04EB-637345152D1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46E44BB-7991-039E-D2C5-0FE136B9C0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B43C78-6770-0553-975D-96DF69E85823}"/>
              </a:ext>
            </a:extLst>
          </p:cNvPr>
          <p:cNvSpPr>
            <a:spLocks noGrp="1"/>
          </p:cNvSpPr>
          <p:nvPr>
            <p:ph type="sldNum" sz="quarter" idx="5"/>
          </p:nvPr>
        </p:nvSpPr>
        <p:spPr/>
        <p:txBody>
          <a:bodyPr/>
          <a:lstStyle/>
          <a:p>
            <a:fld id="{C110833B-1431-41EF-BFF3-5EEFF8BEDC6B}" type="slidenum">
              <a:rPr lang="en-NL" smtClean="0"/>
              <a:t>7</a:t>
            </a:fld>
            <a:endParaRPr lang="en-NL"/>
          </a:p>
        </p:txBody>
      </p:sp>
    </p:spTree>
    <p:extLst>
      <p:ext uri="{BB962C8B-B14F-4D97-AF65-F5344CB8AC3E}">
        <p14:creationId xmlns:p14="http://schemas.microsoft.com/office/powerpoint/2010/main" val="40941144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FD561-5682-8D6C-31D4-5DD2A450C9CF}"/>
              </a:ext>
            </a:extLst>
          </p:cNvPr>
          <p:cNvSpPr>
            <a:spLocks noGrp="1"/>
          </p:cNvSpPr>
          <p:nvPr>
            <p:ph type="title"/>
          </p:nvPr>
        </p:nvSpPr>
        <p:spPr>
          <a:xfrm>
            <a:off x="6265749" y="805864"/>
            <a:ext cx="5257800" cy="1325563"/>
          </a:xfrm>
        </p:spPr>
        <p:txBody>
          <a:bodyPr/>
          <a:lstStyle>
            <a:lvl1pPr algn="ctr">
              <a:defRPr/>
            </a:lvl1pPr>
          </a:lstStyle>
          <a:p>
            <a:r>
              <a:rPr lang="en-US"/>
              <a:t>Click to edit Master title style</a:t>
            </a:r>
            <a:endParaRPr lang="en-NL" dirty="0"/>
          </a:p>
        </p:txBody>
      </p:sp>
      <p:sp>
        <p:nvSpPr>
          <p:cNvPr id="3" name="Date Placeholder 2">
            <a:extLst>
              <a:ext uri="{FF2B5EF4-FFF2-40B4-BE49-F238E27FC236}">
                <a16:creationId xmlns:a16="http://schemas.microsoft.com/office/drawing/2014/main" id="{07714278-AB60-2438-0045-8704D82F8D55}"/>
              </a:ext>
            </a:extLst>
          </p:cNvPr>
          <p:cNvSpPr>
            <a:spLocks noGrp="1"/>
          </p:cNvSpPr>
          <p:nvPr>
            <p:ph type="dt" sz="half" idx="10"/>
          </p:nvPr>
        </p:nvSpPr>
        <p:spPr>
          <a:xfrm>
            <a:off x="838200" y="6356352"/>
            <a:ext cx="2743200" cy="365125"/>
          </a:xfrm>
          <a:prstGeom prst="rect">
            <a:avLst/>
          </a:prstGeom>
        </p:spPr>
        <p:txBody>
          <a:bodyPr/>
          <a:lstStyle/>
          <a:p>
            <a:fld id="{BDF12219-EC86-4EA1-9843-C191DCF9ABFD}" type="datetimeFigureOut">
              <a:rPr lang="en-NL" smtClean="0"/>
              <a:t>8/18/26</a:t>
            </a:fld>
            <a:endParaRPr lang="en-NL"/>
          </a:p>
        </p:txBody>
      </p:sp>
      <p:pic>
        <p:nvPicPr>
          <p:cNvPr id="6" name="Picture 5">
            <a:extLst>
              <a:ext uri="{FF2B5EF4-FFF2-40B4-BE49-F238E27FC236}">
                <a16:creationId xmlns:a16="http://schemas.microsoft.com/office/drawing/2014/main" id="{C8742A0C-EA4D-0CCE-25EA-0AF79898F0D1}"/>
              </a:ext>
            </a:extLst>
          </p:cNvPr>
          <p:cNvPicPr/>
          <p:nvPr userDrawn="1"/>
        </p:nvPicPr>
        <p:blipFill>
          <a:blip r:embed="rId2">
            <a:extLst>
              <a:ext uri="{28A0092B-C50C-407E-A947-70E740481C1C}">
                <a14:useLocalDpi xmlns:a14="http://schemas.microsoft.com/office/drawing/2010/main" val="0"/>
              </a:ext>
            </a:extLst>
          </a:blip>
          <a:srcRect l="13873" r="13873"/>
          <a:stretch/>
        </p:blipFill>
        <p:spPr>
          <a:xfrm>
            <a:off x="1" y="0"/>
            <a:ext cx="5503115" cy="6858000"/>
          </a:xfrm>
          <a:prstGeom prst="rect">
            <a:avLst/>
          </a:prstGeom>
        </p:spPr>
      </p:pic>
      <p:sp>
        <p:nvSpPr>
          <p:cNvPr id="8" name="Subtitle 2">
            <a:extLst>
              <a:ext uri="{FF2B5EF4-FFF2-40B4-BE49-F238E27FC236}">
                <a16:creationId xmlns:a16="http://schemas.microsoft.com/office/drawing/2014/main" id="{B2CD0F82-06AE-57A5-C75A-AC802D9626DA}"/>
              </a:ext>
            </a:extLst>
          </p:cNvPr>
          <p:cNvSpPr>
            <a:spLocks noGrp="1"/>
          </p:cNvSpPr>
          <p:nvPr>
            <p:ph type="subTitle" idx="1" hasCustomPrompt="1"/>
          </p:nvPr>
        </p:nvSpPr>
        <p:spPr>
          <a:xfrm>
            <a:off x="6406629" y="2480087"/>
            <a:ext cx="4947171" cy="1043376"/>
          </a:xfrm>
        </p:spPr>
        <p:txBody>
          <a:bodyPr/>
          <a:lstStyle>
            <a:lvl1pPr algn="ctr">
              <a:buNone/>
              <a:defRPr b="0"/>
            </a:lvl1pPr>
          </a:lstStyle>
          <a:p>
            <a:r>
              <a:rPr lang="es-NI" dirty="0">
                <a:latin typeface="Syntax LT Std" panose="020D0502030503020204" pitchFamily="34" charset="0"/>
              </a:rPr>
              <a:t>Presentation Subtitle</a:t>
            </a:r>
          </a:p>
          <a:p>
            <a:r>
              <a:rPr lang="es-NI" dirty="0">
                <a:latin typeface="Syntax LT Std" panose="020D0502030503020204" pitchFamily="34" charset="0"/>
              </a:rPr>
              <a:t>Speaker</a:t>
            </a:r>
            <a:endParaRPr lang="en-NL" dirty="0">
              <a:latin typeface="Syntax LT Std" panose="020D0502030503020204" pitchFamily="34" charset="0"/>
            </a:endParaRPr>
          </a:p>
        </p:txBody>
      </p:sp>
      <p:pic>
        <p:nvPicPr>
          <p:cNvPr id="9" name="Picture 8" descr="A black and purple rectangle&#10;&#10;Description automatically generated">
            <a:extLst>
              <a:ext uri="{FF2B5EF4-FFF2-40B4-BE49-F238E27FC236}">
                <a16:creationId xmlns:a16="http://schemas.microsoft.com/office/drawing/2014/main" id="{1F8C5C64-3866-6ADF-B3FD-C56D33E6677F}"/>
              </a:ext>
            </a:extLst>
          </p:cNvPr>
          <p:cNvPicPr/>
          <p:nvPr userDrawn="1"/>
        </p:nvPicPr>
        <p:blipFill rotWithShape="1">
          <a:blip r:embed="rId3">
            <a:extLst>
              <a:ext uri="{28A0092B-C50C-407E-A947-70E740481C1C}">
                <a14:useLocalDpi xmlns:a14="http://schemas.microsoft.com/office/drawing/2010/main" val="0"/>
              </a:ext>
            </a:extLst>
          </a:blip>
          <a:srcRect b="93333"/>
          <a:stretch/>
        </p:blipFill>
        <p:spPr>
          <a:xfrm>
            <a:off x="0" y="0"/>
            <a:ext cx="12192000" cy="457200"/>
          </a:xfrm>
          <a:prstGeom prst="rect">
            <a:avLst/>
          </a:prstGeom>
        </p:spPr>
      </p:pic>
      <p:pic>
        <p:nvPicPr>
          <p:cNvPr id="10" name="Picture 9" descr="A green and blue logo&#10;&#10;Description automatically generated">
            <a:extLst>
              <a:ext uri="{FF2B5EF4-FFF2-40B4-BE49-F238E27FC236}">
                <a16:creationId xmlns:a16="http://schemas.microsoft.com/office/drawing/2014/main" id="{B3C278EA-30DB-3073-CEDE-2907E96621A7}"/>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1048277" y="692989"/>
            <a:ext cx="3041859" cy="539014"/>
          </a:xfrm>
          <a:prstGeom prst="rect">
            <a:avLst/>
          </a:prstGeom>
        </p:spPr>
      </p:pic>
      <p:sp>
        <p:nvSpPr>
          <p:cNvPr id="11" name="TextBox 10">
            <a:extLst>
              <a:ext uri="{FF2B5EF4-FFF2-40B4-BE49-F238E27FC236}">
                <a16:creationId xmlns:a16="http://schemas.microsoft.com/office/drawing/2014/main" id="{09219E0D-341D-EA9F-97AB-99BC3BD768E7}"/>
              </a:ext>
            </a:extLst>
          </p:cNvPr>
          <p:cNvSpPr txBox="1"/>
          <p:nvPr userDrawn="1"/>
        </p:nvSpPr>
        <p:spPr>
          <a:xfrm>
            <a:off x="3213716" y="4912087"/>
            <a:ext cx="2112077" cy="1569660"/>
          </a:xfrm>
          <a:prstGeom prst="rect">
            <a:avLst/>
          </a:prstGeom>
          <a:noFill/>
        </p:spPr>
        <p:txBody>
          <a:bodyPr wrap="square" rtlCol="0">
            <a:spAutoFit/>
          </a:bodyPr>
          <a:lstStyle/>
          <a:p>
            <a:pPr algn="r"/>
            <a:r>
              <a:rPr lang="es-NI" sz="3200" b="1" dirty="0">
                <a:solidFill>
                  <a:schemeClr val="bg1"/>
                </a:solidFill>
                <a:latin typeface="Syntax LT Std" panose="020D0502030503020204" pitchFamily="34" charset="0"/>
              </a:rPr>
              <a:t>Together we can end TB</a:t>
            </a:r>
            <a:endParaRPr lang="en-NL" sz="3200" b="1" dirty="0">
              <a:solidFill>
                <a:schemeClr val="bg1"/>
              </a:solidFill>
              <a:latin typeface="Syntax LT Std" panose="020D0502030503020204" pitchFamily="34" charset="0"/>
            </a:endParaRPr>
          </a:p>
        </p:txBody>
      </p:sp>
      <p:sp>
        <p:nvSpPr>
          <p:cNvPr id="12" name="TextBox 11">
            <a:extLst>
              <a:ext uri="{FF2B5EF4-FFF2-40B4-BE49-F238E27FC236}">
                <a16:creationId xmlns:a16="http://schemas.microsoft.com/office/drawing/2014/main" id="{D808680F-EDEA-E2EA-0D44-E29A364B8F76}"/>
              </a:ext>
            </a:extLst>
          </p:cNvPr>
          <p:cNvSpPr txBox="1"/>
          <p:nvPr userDrawn="1"/>
        </p:nvSpPr>
        <p:spPr>
          <a:xfrm>
            <a:off x="1778448" y="1332325"/>
            <a:ext cx="1581523" cy="369332"/>
          </a:xfrm>
          <a:prstGeom prst="rect">
            <a:avLst/>
          </a:prstGeom>
          <a:noFill/>
        </p:spPr>
        <p:txBody>
          <a:bodyPr wrap="none" rtlCol="0">
            <a:spAutoFit/>
          </a:bodyPr>
          <a:lstStyle/>
          <a:p>
            <a:pPr algn="ctr"/>
            <a:r>
              <a:rPr lang="es-NI" sz="1800" b="1" dirty="0">
                <a:solidFill>
                  <a:schemeClr val="bg1"/>
                </a:solidFill>
                <a:latin typeface="Syntax LT Std" panose="020D0502030503020204" pitchFamily="34" charset="0"/>
              </a:rPr>
              <a:t>ascentdrtb.org</a:t>
            </a:r>
            <a:endParaRPr lang="en-NL" sz="1800" b="1" dirty="0">
              <a:solidFill>
                <a:schemeClr val="bg1"/>
              </a:solidFill>
              <a:latin typeface="Syntax LT Std" panose="020D0502030503020204" pitchFamily="34" charset="0"/>
            </a:endParaRPr>
          </a:p>
        </p:txBody>
      </p:sp>
      <p:pic>
        <p:nvPicPr>
          <p:cNvPr id="13" name="Content Placeholder 16" descr="A black and red logo&#10;&#10;Description automatically generated">
            <a:extLst>
              <a:ext uri="{FF2B5EF4-FFF2-40B4-BE49-F238E27FC236}">
                <a16:creationId xmlns:a16="http://schemas.microsoft.com/office/drawing/2014/main" id="{545CBC0C-B242-7CC6-C076-BD6D15B0D832}"/>
              </a:ext>
            </a:extLst>
          </p:cNvPr>
          <p:cNvPicPr/>
          <p:nvPr userDrawn="1"/>
        </p:nvPicPr>
        <p:blipFill>
          <a:blip r:embed="rId5">
            <a:extLst>
              <a:ext uri="{28A0092B-C50C-407E-A947-70E740481C1C}">
                <a14:useLocalDpi xmlns:a14="http://schemas.microsoft.com/office/drawing/2010/main" val="0"/>
              </a:ext>
            </a:extLst>
          </a:blip>
          <a:stretch>
            <a:fillRect/>
          </a:stretch>
        </p:blipFill>
        <p:spPr>
          <a:xfrm>
            <a:off x="11382012" y="6232670"/>
            <a:ext cx="690880" cy="498157"/>
          </a:xfrm>
          <a:prstGeom prst="rect">
            <a:avLst/>
          </a:prstGeom>
        </p:spPr>
      </p:pic>
      <p:pic>
        <p:nvPicPr>
          <p:cNvPr id="14" name="Picture 13" descr="A blue and red logo&#10;&#10;Description automatically generated">
            <a:extLst>
              <a:ext uri="{FF2B5EF4-FFF2-40B4-BE49-F238E27FC236}">
                <a16:creationId xmlns:a16="http://schemas.microsoft.com/office/drawing/2014/main" id="{A6F21CFC-8CBB-806D-0E16-74B0D3877481}"/>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8307206" y="6232669"/>
            <a:ext cx="1174889" cy="498157"/>
          </a:xfrm>
          <a:prstGeom prst="rect">
            <a:avLst/>
          </a:prstGeom>
        </p:spPr>
      </p:pic>
      <p:pic>
        <p:nvPicPr>
          <p:cNvPr id="15" name="Content Placeholder 16">
            <a:extLst>
              <a:ext uri="{FF2B5EF4-FFF2-40B4-BE49-F238E27FC236}">
                <a16:creationId xmlns:a16="http://schemas.microsoft.com/office/drawing/2014/main" id="{893BCB55-B9D0-B908-5E4C-9A2A094E2514}"/>
              </a:ext>
            </a:extLst>
          </p:cNvPr>
          <p:cNvPicPr/>
          <p:nvPr userDrawn="1"/>
        </p:nvPicPr>
        <p:blipFill>
          <a:blip r:embed="rId7">
            <a:extLst>
              <a:ext uri="{28A0092B-C50C-407E-A947-70E740481C1C}">
                <a14:useLocalDpi xmlns:a14="http://schemas.microsoft.com/office/drawing/2010/main" val="0"/>
              </a:ext>
            </a:extLst>
          </a:blip>
          <a:srcRect/>
          <a:stretch/>
        </p:blipFill>
        <p:spPr>
          <a:xfrm>
            <a:off x="9862047" y="6232667"/>
            <a:ext cx="1174888" cy="520706"/>
          </a:xfrm>
          <a:prstGeom prst="rect">
            <a:avLst/>
          </a:prstGeom>
        </p:spPr>
      </p:pic>
    </p:spTree>
    <p:extLst>
      <p:ext uri="{BB962C8B-B14F-4D97-AF65-F5344CB8AC3E}">
        <p14:creationId xmlns:p14="http://schemas.microsoft.com/office/powerpoint/2010/main" val="2587160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299C6-ABE2-381B-FFF5-33F1DCBC41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13669D98-E170-C275-B406-2D1D36D5AFA5}"/>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NL"/>
          </a:p>
        </p:txBody>
      </p:sp>
    </p:spTree>
    <p:extLst>
      <p:ext uri="{BB962C8B-B14F-4D97-AF65-F5344CB8AC3E}">
        <p14:creationId xmlns:p14="http://schemas.microsoft.com/office/powerpoint/2010/main" val="3060593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204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ECB26-7A7C-0883-EBBA-89B374AE227F}"/>
              </a:ext>
            </a:extLst>
          </p:cNvPr>
          <p:cNvSpPr>
            <a:spLocks noGrp="1"/>
          </p:cNvSpPr>
          <p:nvPr>
            <p:ph type="title"/>
          </p:nvPr>
        </p:nvSpPr>
        <p:spPr>
          <a:xfrm>
            <a:off x="838200" y="541538"/>
            <a:ext cx="10515600" cy="1149150"/>
          </a:xfrm>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803BAEEA-D4CC-D54B-D630-43EEF98FAB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C29A36E9-A4D3-C09B-2E70-374FEB84D4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Tree>
    <p:extLst>
      <p:ext uri="{BB962C8B-B14F-4D97-AF65-F5344CB8AC3E}">
        <p14:creationId xmlns:p14="http://schemas.microsoft.com/office/powerpoint/2010/main" val="2739761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0B8C4-E4DA-6CF8-2E18-B6A74CDDB50D}"/>
              </a:ext>
            </a:extLst>
          </p:cNvPr>
          <p:cNvSpPr>
            <a:spLocks noGrp="1"/>
          </p:cNvSpPr>
          <p:nvPr>
            <p:ph type="title"/>
          </p:nvPr>
        </p:nvSpPr>
        <p:spPr>
          <a:xfrm>
            <a:off x="839788" y="365127"/>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E30B2386-83CB-00F1-6A56-279D330963E1}"/>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3C182B-FC13-3902-880C-940E900D2505}"/>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84073BE2-9C00-DACE-149E-7428AB6408D2}"/>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F8718E-F0BB-9FF7-3017-70E354F77432}"/>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Tree>
    <p:extLst>
      <p:ext uri="{BB962C8B-B14F-4D97-AF65-F5344CB8AC3E}">
        <p14:creationId xmlns:p14="http://schemas.microsoft.com/office/powerpoint/2010/main" val="2392175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52752-6495-603A-4CBB-9314896B0512}"/>
              </a:ext>
            </a:extLst>
          </p:cNvPr>
          <p:cNvSpPr>
            <a:spLocks noGrp="1"/>
          </p:cNvSpPr>
          <p:nvPr>
            <p:ph type="title"/>
          </p:nvPr>
        </p:nvSpPr>
        <p:spPr/>
        <p:txBody>
          <a:bodyPr/>
          <a:lstStyle/>
          <a:p>
            <a:r>
              <a:rPr lang="en-US"/>
              <a:t>Click to edit Master title style</a:t>
            </a:r>
            <a:endParaRPr lang="en-NL"/>
          </a:p>
        </p:txBody>
      </p:sp>
      <p:sp>
        <p:nvSpPr>
          <p:cNvPr id="5" name="Slide Number Placeholder 4">
            <a:extLst>
              <a:ext uri="{FF2B5EF4-FFF2-40B4-BE49-F238E27FC236}">
                <a16:creationId xmlns:a16="http://schemas.microsoft.com/office/drawing/2014/main" id="{CBCD71C2-8AA9-FFC0-712E-90257A71CDCC}"/>
              </a:ext>
            </a:extLst>
          </p:cNvPr>
          <p:cNvSpPr>
            <a:spLocks noGrp="1"/>
          </p:cNvSpPr>
          <p:nvPr>
            <p:ph type="sldNum" sz="quarter" idx="12"/>
          </p:nvPr>
        </p:nvSpPr>
        <p:spPr>
          <a:xfrm>
            <a:off x="8610600" y="6356352"/>
            <a:ext cx="2743200" cy="365125"/>
          </a:xfrm>
          <a:prstGeom prst="rect">
            <a:avLst/>
          </a:prstGeom>
        </p:spPr>
        <p:txBody>
          <a:bodyPr/>
          <a:lstStyle/>
          <a:p>
            <a:fld id="{B0DCB597-36A7-4654-8DDB-E5907CAE56F2}" type="slidenum">
              <a:rPr lang="en-NL" smtClean="0"/>
              <a:t>‹#›</a:t>
            </a:fld>
            <a:endParaRPr lang="en-NL"/>
          </a:p>
        </p:txBody>
      </p:sp>
    </p:spTree>
    <p:extLst>
      <p:ext uri="{BB962C8B-B14F-4D97-AF65-F5344CB8AC3E}">
        <p14:creationId xmlns:p14="http://schemas.microsoft.com/office/powerpoint/2010/main" val="3247637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18671D-FA9C-A9D0-61E5-FF05E9E345A9}"/>
              </a:ext>
            </a:extLst>
          </p:cNvPr>
          <p:cNvSpPr>
            <a:spLocks noGrp="1"/>
          </p:cNvSpPr>
          <p:nvPr>
            <p:ph type="dt" sz="half" idx="10"/>
          </p:nvPr>
        </p:nvSpPr>
        <p:spPr>
          <a:xfrm>
            <a:off x="838200" y="6356352"/>
            <a:ext cx="2743200" cy="365125"/>
          </a:xfrm>
          <a:prstGeom prst="rect">
            <a:avLst/>
          </a:prstGeom>
        </p:spPr>
        <p:txBody>
          <a:bodyPr/>
          <a:lstStyle/>
          <a:p>
            <a:fld id="{BDF12219-EC86-4EA1-9843-C191DCF9ABFD}" type="datetimeFigureOut">
              <a:rPr lang="en-NL" smtClean="0"/>
              <a:t>8/18/26</a:t>
            </a:fld>
            <a:endParaRPr lang="en-NL"/>
          </a:p>
        </p:txBody>
      </p:sp>
      <p:sp>
        <p:nvSpPr>
          <p:cNvPr id="3" name="Footer Placeholder 2">
            <a:extLst>
              <a:ext uri="{FF2B5EF4-FFF2-40B4-BE49-F238E27FC236}">
                <a16:creationId xmlns:a16="http://schemas.microsoft.com/office/drawing/2014/main" id="{831AE9D1-114C-8AE4-BA47-E155EE348948}"/>
              </a:ext>
            </a:extLst>
          </p:cNvPr>
          <p:cNvSpPr>
            <a:spLocks noGrp="1"/>
          </p:cNvSpPr>
          <p:nvPr>
            <p:ph type="ftr" sz="quarter" idx="11"/>
          </p:nvPr>
        </p:nvSpPr>
        <p:spPr>
          <a:xfrm>
            <a:off x="4038600" y="6356352"/>
            <a:ext cx="4114800" cy="365125"/>
          </a:xfrm>
          <a:prstGeom prst="rect">
            <a:avLst/>
          </a:prstGeom>
        </p:spPr>
        <p:txBody>
          <a:bodyPr/>
          <a:lstStyle/>
          <a:p>
            <a:endParaRPr lang="en-NL"/>
          </a:p>
        </p:txBody>
      </p:sp>
      <p:sp>
        <p:nvSpPr>
          <p:cNvPr id="4" name="Slide Number Placeholder 3">
            <a:extLst>
              <a:ext uri="{FF2B5EF4-FFF2-40B4-BE49-F238E27FC236}">
                <a16:creationId xmlns:a16="http://schemas.microsoft.com/office/drawing/2014/main" id="{BFFFCA8D-108B-1644-7777-036C86F259B8}"/>
              </a:ext>
            </a:extLst>
          </p:cNvPr>
          <p:cNvSpPr>
            <a:spLocks noGrp="1"/>
          </p:cNvSpPr>
          <p:nvPr>
            <p:ph type="sldNum" sz="quarter" idx="12"/>
          </p:nvPr>
        </p:nvSpPr>
        <p:spPr>
          <a:xfrm>
            <a:off x="8610600" y="6356352"/>
            <a:ext cx="2743200" cy="365125"/>
          </a:xfrm>
          <a:prstGeom prst="rect">
            <a:avLst/>
          </a:prstGeom>
        </p:spPr>
        <p:txBody>
          <a:bodyPr/>
          <a:lstStyle/>
          <a:p>
            <a:fld id="{B0DCB597-36A7-4654-8DDB-E5907CAE56F2}" type="slidenum">
              <a:rPr lang="en-NL" smtClean="0"/>
              <a:t>‹#›</a:t>
            </a:fld>
            <a:endParaRPr lang="en-NL"/>
          </a:p>
        </p:txBody>
      </p:sp>
    </p:spTree>
    <p:extLst>
      <p:ext uri="{BB962C8B-B14F-4D97-AF65-F5344CB8AC3E}">
        <p14:creationId xmlns:p14="http://schemas.microsoft.com/office/powerpoint/2010/main" val="3020237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98F7F-F1A0-2C99-FDFD-43F2738666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4FBAE33D-A3F7-693B-CBD5-A193F77618C4}"/>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A05B89BE-4F90-28EF-F1E4-2DA85F6AEAEA}"/>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01E9D4-F802-E792-4679-069A9E210061}"/>
              </a:ext>
            </a:extLst>
          </p:cNvPr>
          <p:cNvSpPr>
            <a:spLocks noGrp="1"/>
          </p:cNvSpPr>
          <p:nvPr>
            <p:ph type="dt" sz="half" idx="10"/>
          </p:nvPr>
        </p:nvSpPr>
        <p:spPr>
          <a:xfrm>
            <a:off x="838200" y="6356352"/>
            <a:ext cx="2743200" cy="365125"/>
          </a:xfrm>
          <a:prstGeom prst="rect">
            <a:avLst/>
          </a:prstGeom>
        </p:spPr>
        <p:txBody>
          <a:bodyPr/>
          <a:lstStyle/>
          <a:p>
            <a:fld id="{BDF12219-EC86-4EA1-9843-C191DCF9ABFD}" type="datetimeFigureOut">
              <a:rPr lang="en-NL" smtClean="0"/>
              <a:t>8/18/26</a:t>
            </a:fld>
            <a:endParaRPr lang="en-NL"/>
          </a:p>
        </p:txBody>
      </p:sp>
      <p:sp>
        <p:nvSpPr>
          <p:cNvPr id="6" name="Footer Placeholder 5">
            <a:extLst>
              <a:ext uri="{FF2B5EF4-FFF2-40B4-BE49-F238E27FC236}">
                <a16:creationId xmlns:a16="http://schemas.microsoft.com/office/drawing/2014/main" id="{50FFB939-9181-5C93-A294-B5319B425A17}"/>
              </a:ext>
            </a:extLst>
          </p:cNvPr>
          <p:cNvSpPr>
            <a:spLocks noGrp="1"/>
          </p:cNvSpPr>
          <p:nvPr>
            <p:ph type="ftr" sz="quarter" idx="11"/>
          </p:nvPr>
        </p:nvSpPr>
        <p:spPr>
          <a:xfrm>
            <a:off x="4038600" y="6356352"/>
            <a:ext cx="4114800" cy="365125"/>
          </a:xfrm>
          <a:prstGeom prst="rect">
            <a:avLst/>
          </a:prstGeom>
        </p:spPr>
        <p:txBody>
          <a:bodyPr/>
          <a:lstStyle/>
          <a:p>
            <a:endParaRPr lang="en-NL"/>
          </a:p>
        </p:txBody>
      </p:sp>
      <p:sp>
        <p:nvSpPr>
          <p:cNvPr id="7" name="Slide Number Placeholder 6">
            <a:extLst>
              <a:ext uri="{FF2B5EF4-FFF2-40B4-BE49-F238E27FC236}">
                <a16:creationId xmlns:a16="http://schemas.microsoft.com/office/drawing/2014/main" id="{B9B33F63-3308-10DE-2397-55CAF78849E3}"/>
              </a:ext>
            </a:extLst>
          </p:cNvPr>
          <p:cNvSpPr>
            <a:spLocks noGrp="1"/>
          </p:cNvSpPr>
          <p:nvPr>
            <p:ph type="sldNum" sz="quarter" idx="12"/>
          </p:nvPr>
        </p:nvSpPr>
        <p:spPr>
          <a:xfrm>
            <a:off x="8610600" y="6356352"/>
            <a:ext cx="2743200" cy="365125"/>
          </a:xfrm>
          <a:prstGeom prst="rect">
            <a:avLst/>
          </a:prstGeom>
        </p:spPr>
        <p:txBody>
          <a:bodyPr/>
          <a:lstStyle/>
          <a:p>
            <a:fld id="{B0DCB597-36A7-4654-8DDB-E5907CAE56F2}" type="slidenum">
              <a:rPr lang="en-NL" smtClean="0"/>
              <a:t>‹#›</a:t>
            </a:fld>
            <a:endParaRPr lang="en-NL"/>
          </a:p>
        </p:txBody>
      </p:sp>
    </p:spTree>
    <p:extLst>
      <p:ext uri="{BB962C8B-B14F-4D97-AF65-F5344CB8AC3E}">
        <p14:creationId xmlns:p14="http://schemas.microsoft.com/office/powerpoint/2010/main" val="2898609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ilerplate - ASCENT DR TB">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1E0FA19-4D07-FE8B-5F00-17F180C43F40}"/>
              </a:ext>
            </a:extLst>
          </p:cNvPr>
          <p:cNvSpPr txBox="1">
            <a:spLocks/>
          </p:cNvSpPr>
          <p:nvPr userDrawn="1"/>
        </p:nvSpPr>
        <p:spPr>
          <a:xfrm>
            <a:off x="432004" y="882248"/>
            <a:ext cx="4584049" cy="242638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rgbClr val="00B050"/>
                </a:solidFill>
                <a:latin typeface="Syntax LT Std" panose="020D0502030503020204" pitchFamily="34" charset="0"/>
              </a:rPr>
              <a:t>ASCENT DR-TB project aims to creating the conditions for accelerating the adoption of safer and more effective RR/MDR-TB regimens through:</a:t>
            </a:r>
            <a:endParaRPr lang="en-NL" sz="2800" b="1" dirty="0">
              <a:solidFill>
                <a:srgbClr val="00B050"/>
              </a:solidFill>
              <a:latin typeface="Syntax LT Std" panose="020D0502030503020204" pitchFamily="34" charset="0"/>
            </a:endParaRPr>
          </a:p>
        </p:txBody>
      </p:sp>
      <p:sp>
        <p:nvSpPr>
          <p:cNvPr id="9" name="Content Placeholder 7">
            <a:extLst>
              <a:ext uri="{FF2B5EF4-FFF2-40B4-BE49-F238E27FC236}">
                <a16:creationId xmlns:a16="http://schemas.microsoft.com/office/drawing/2014/main" id="{C9A273EE-D7C0-4F80-B5D1-BFDD10023BE5}"/>
              </a:ext>
            </a:extLst>
          </p:cNvPr>
          <p:cNvSpPr>
            <a:spLocks noGrp="1"/>
          </p:cNvSpPr>
          <p:nvPr>
            <p:ph sz="half" idx="10" hasCustomPrompt="1"/>
          </p:nvPr>
        </p:nvSpPr>
        <p:spPr>
          <a:xfrm>
            <a:off x="947078" y="3620433"/>
            <a:ext cx="3553903" cy="2355321"/>
          </a:xfrm>
        </p:spPr>
        <p:txBody>
          <a:bodyPr>
            <a:normAutofit/>
          </a:bodyPr>
          <a:lstStyle>
            <a:lvl1pPr>
              <a:defRPr sz="2000"/>
            </a:lvl1pPr>
          </a:lstStyle>
          <a:p>
            <a:r>
              <a:rPr lang="es-NI" dirty="0"/>
              <a:t>Tailoring assistance</a:t>
            </a:r>
          </a:p>
          <a:p>
            <a:r>
              <a:rPr lang="es-NI" dirty="0"/>
              <a:t>Community partnerships</a:t>
            </a:r>
          </a:p>
          <a:p>
            <a:r>
              <a:rPr lang="es-NI" dirty="0"/>
              <a:t>Stakeholder engagement &amp; capacity building</a:t>
            </a:r>
          </a:p>
          <a:p>
            <a:r>
              <a:rPr lang="es-NI" dirty="0"/>
              <a:t>Market shaping</a:t>
            </a:r>
            <a:endParaRPr lang="en-NL" dirty="0"/>
          </a:p>
        </p:txBody>
      </p:sp>
      <p:pic>
        <p:nvPicPr>
          <p:cNvPr id="10" name="Content Placeholder 1">
            <a:extLst>
              <a:ext uri="{FF2B5EF4-FFF2-40B4-BE49-F238E27FC236}">
                <a16:creationId xmlns:a16="http://schemas.microsoft.com/office/drawing/2014/main" id="{AE21F9CB-75CC-FFAC-62FA-9092A934D280}"/>
              </a:ext>
            </a:extLst>
          </p:cNvPr>
          <p:cNvPicPr>
            <a:picLocks noChangeAspect="1"/>
          </p:cNvPicPr>
          <p:nvPr userDrawn="1"/>
        </p:nvPicPr>
        <p:blipFill>
          <a:blip r:embed="rId2"/>
          <a:stretch>
            <a:fillRect/>
          </a:stretch>
        </p:blipFill>
        <p:spPr>
          <a:xfrm>
            <a:off x="5874084" y="2231691"/>
            <a:ext cx="6156901" cy="3001232"/>
          </a:xfrm>
          <a:prstGeom prst="rect">
            <a:avLst/>
          </a:prstGeom>
        </p:spPr>
      </p:pic>
      <p:pic>
        <p:nvPicPr>
          <p:cNvPr id="11" name="Picture 10" descr="A black background with different shapes&#10;&#10;Description automatically generated with medium confidence">
            <a:extLst>
              <a:ext uri="{FF2B5EF4-FFF2-40B4-BE49-F238E27FC236}">
                <a16:creationId xmlns:a16="http://schemas.microsoft.com/office/drawing/2014/main" id="{E75950B9-72E6-807B-150F-2ECD551DD1A2}"/>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9107975" y="1453897"/>
            <a:ext cx="488787" cy="232250"/>
          </a:xfrm>
          <a:prstGeom prst="rect">
            <a:avLst/>
          </a:prstGeom>
        </p:spPr>
      </p:pic>
      <p:pic>
        <p:nvPicPr>
          <p:cNvPr id="12" name="Picture 11" descr="A blue and red logo&#10;&#10;Description automatically generated">
            <a:extLst>
              <a:ext uri="{FF2B5EF4-FFF2-40B4-BE49-F238E27FC236}">
                <a16:creationId xmlns:a16="http://schemas.microsoft.com/office/drawing/2014/main" id="{A74ABB76-E263-E02D-4555-6B0FBA4FEB56}"/>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6613792" y="1443871"/>
            <a:ext cx="581077" cy="259316"/>
          </a:xfrm>
          <a:prstGeom prst="rect">
            <a:avLst/>
          </a:prstGeom>
        </p:spPr>
      </p:pic>
      <p:pic>
        <p:nvPicPr>
          <p:cNvPr id="13" name="Picture 12" descr="A black and red logo&#10;&#10;Description automatically generated">
            <a:extLst>
              <a:ext uri="{FF2B5EF4-FFF2-40B4-BE49-F238E27FC236}">
                <a16:creationId xmlns:a16="http://schemas.microsoft.com/office/drawing/2014/main" id="{0962098B-42EF-3B5F-2135-E5BE8424B5CC}"/>
              </a:ext>
            </a:extLst>
          </p:cNvPr>
          <p:cNvPicPr/>
          <p:nvPr userDrawn="1"/>
        </p:nvPicPr>
        <p:blipFill>
          <a:blip r:embed="rId5">
            <a:extLst>
              <a:ext uri="{28A0092B-C50C-407E-A947-70E740481C1C}">
                <a14:useLocalDpi xmlns:a14="http://schemas.microsoft.com/office/drawing/2010/main" val="0"/>
              </a:ext>
            </a:extLst>
          </a:blip>
          <a:stretch>
            <a:fillRect/>
          </a:stretch>
        </p:blipFill>
        <p:spPr>
          <a:xfrm>
            <a:off x="7467623" y="1440364"/>
            <a:ext cx="269231" cy="259316"/>
          </a:xfrm>
          <a:prstGeom prst="rect">
            <a:avLst/>
          </a:prstGeom>
        </p:spPr>
      </p:pic>
      <p:pic>
        <p:nvPicPr>
          <p:cNvPr id="14" name="Picture 13" descr="A red and black logo&#10;&#10;Description automatically generated">
            <a:extLst>
              <a:ext uri="{FF2B5EF4-FFF2-40B4-BE49-F238E27FC236}">
                <a16:creationId xmlns:a16="http://schemas.microsoft.com/office/drawing/2014/main" id="{6FB8E7A5-59F6-D1B6-A635-4784310BED01}"/>
              </a:ext>
            </a:extLst>
          </p:cNvPr>
          <p:cNvPicPr/>
          <p:nvPr userDrawn="1"/>
        </p:nvPicPr>
        <p:blipFill>
          <a:blip r:embed="rId6">
            <a:extLst>
              <a:ext uri="{28A0092B-C50C-407E-A947-70E740481C1C}">
                <a14:useLocalDpi xmlns:a14="http://schemas.microsoft.com/office/drawing/2010/main" val="0"/>
              </a:ext>
            </a:extLst>
          </a:blip>
          <a:stretch>
            <a:fillRect/>
          </a:stretch>
        </p:blipFill>
        <p:spPr>
          <a:xfrm>
            <a:off x="9869515" y="1453977"/>
            <a:ext cx="738796" cy="259316"/>
          </a:xfrm>
          <a:prstGeom prst="rect">
            <a:avLst/>
          </a:prstGeom>
        </p:spPr>
      </p:pic>
      <p:pic>
        <p:nvPicPr>
          <p:cNvPr id="15" name="Picture 14" descr="A red and yellow text on a black background&#10;&#10;Description automatically generated">
            <a:extLst>
              <a:ext uri="{FF2B5EF4-FFF2-40B4-BE49-F238E27FC236}">
                <a16:creationId xmlns:a16="http://schemas.microsoft.com/office/drawing/2014/main" id="{E0E6076A-7DB4-13FF-5AF1-35CC0B671310}"/>
              </a:ext>
            </a:extLst>
          </p:cNvPr>
          <p:cNvPicPr/>
          <p:nvPr userDrawn="1"/>
        </p:nvPicPr>
        <p:blipFill>
          <a:blip r:embed="rId7">
            <a:extLst>
              <a:ext uri="{28A0092B-C50C-407E-A947-70E740481C1C}">
                <a14:useLocalDpi xmlns:a14="http://schemas.microsoft.com/office/drawing/2010/main" val="0"/>
              </a:ext>
            </a:extLst>
          </a:blip>
          <a:stretch>
            <a:fillRect/>
          </a:stretch>
        </p:blipFill>
        <p:spPr>
          <a:xfrm>
            <a:off x="8040260" y="1421607"/>
            <a:ext cx="764309" cy="296830"/>
          </a:xfrm>
          <a:prstGeom prst="rect">
            <a:avLst/>
          </a:prstGeom>
        </p:spPr>
      </p:pic>
      <p:pic>
        <p:nvPicPr>
          <p:cNvPr id="16" name="Picture 15" descr="A logo with stars in a circle&#10;&#10;Description automatically generated">
            <a:extLst>
              <a:ext uri="{FF2B5EF4-FFF2-40B4-BE49-F238E27FC236}">
                <a16:creationId xmlns:a16="http://schemas.microsoft.com/office/drawing/2014/main" id="{1D3F8B9C-7138-DB51-8085-40FDECC2F509}"/>
              </a:ext>
            </a:extLst>
          </p:cNvPr>
          <p:cNvPicPr/>
          <p:nvPr userDrawn="1"/>
        </p:nvPicPr>
        <p:blipFill rotWithShape="1">
          <a:blip r:embed="rId8">
            <a:extLst>
              <a:ext uri="{28A0092B-C50C-407E-A947-70E740481C1C}">
                <a14:useLocalDpi xmlns:a14="http://schemas.microsoft.com/office/drawing/2010/main" val="0"/>
              </a:ext>
            </a:extLst>
          </a:blip>
          <a:srcRect l="9938" t="17308" r="10736" b="17033"/>
          <a:stretch/>
        </p:blipFill>
        <p:spPr>
          <a:xfrm>
            <a:off x="10769867" y="1406610"/>
            <a:ext cx="436087" cy="351635"/>
          </a:xfrm>
          <a:prstGeom prst="rect">
            <a:avLst/>
          </a:prstGeom>
        </p:spPr>
      </p:pic>
      <p:sp>
        <p:nvSpPr>
          <p:cNvPr id="18" name="TextBox 17">
            <a:extLst>
              <a:ext uri="{FF2B5EF4-FFF2-40B4-BE49-F238E27FC236}">
                <a16:creationId xmlns:a16="http://schemas.microsoft.com/office/drawing/2014/main" id="{F87AB7D9-D57F-8B82-714F-1218EE1BEB60}"/>
              </a:ext>
            </a:extLst>
          </p:cNvPr>
          <p:cNvSpPr txBox="1"/>
          <p:nvPr userDrawn="1"/>
        </p:nvSpPr>
        <p:spPr>
          <a:xfrm>
            <a:off x="5874083" y="911101"/>
            <a:ext cx="6094520" cy="369332"/>
          </a:xfrm>
          <a:prstGeom prst="rect">
            <a:avLst/>
          </a:prstGeom>
          <a:noFill/>
        </p:spPr>
        <p:txBody>
          <a:bodyPr wrap="square">
            <a:spAutoFit/>
          </a:bodyPr>
          <a:lstStyle/>
          <a:p>
            <a:pPr algn="ctr"/>
            <a:r>
              <a:rPr lang="en-GB" sz="1800" b="1" dirty="0">
                <a:solidFill>
                  <a:schemeClr val="tx1"/>
                </a:solidFill>
                <a:latin typeface="Syntax LT Std" panose="020D0502030503020204" pitchFamily="34" charset="0"/>
              </a:rPr>
              <a:t>ASCENT DR-TB CONSORTIUM </a:t>
            </a:r>
            <a:endParaRPr lang="en-NL" sz="1800" dirty="0">
              <a:solidFill>
                <a:schemeClr val="tx1"/>
              </a:solidFill>
            </a:endParaRPr>
          </a:p>
        </p:txBody>
      </p:sp>
    </p:spTree>
    <p:extLst>
      <p:ext uri="{BB962C8B-B14F-4D97-AF65-F5344CB8AC3E}">
        <p14:creationId xmlns:p14="http://schemas.microsoft.com/office/powerpoint/2010/main" val="718289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image" Target="../media/image5.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7B22E8-0982-DB55-DE74-A56AC52BBE30}"/>
              </a:ext>
            </a:extLst>
          </p:cNvPr>
          <p:cNvSpPr>
            <a:spLocks noGrp="1"/>
          </p:cNvSpPr>
          <p:nvPr>
            <p:ph type="title"/>
          </p:nvPr>
        </p:nvSpPr>
        <p:spPr>
          <a:xfrm>
            <a:off x="838200" y="681039"/>
            <a:ext cx="10515600" cy="1009651"/>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F3A6A805-81DA-28BE-786D-00D5D2C651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pic>
        <p:nvPicPr>
          <p:cNvPr id="20" name="Picture 19" descr="A black and purple rectangle&#10;&#10;Description automatically generated">
            <a:extLst>
              <a:ext uri="{FF2B5EF4-FFF2-40B4-BE49-F238E27FC236}">
                <a16:creationId xmlns:a16="http://schemas.microsoft.com/office/drawing/2014/main" id="{F18633E4-7AC0-9460-8E7A-8C3B1A733EE2}"/>
              </a:ext>
            </a:extLst>
          </p:cNvPr>
          <p:cNvPicPr/>
          <p:nvPr userDrawn="1"/>
        </p:nvPicPr>
        <p:blipFill rotWithShape="1">
          <a:blip r:embed="rId11">
            <a:extLst>
              <a:ext uri="{28A0092B-C50C-407E-A947-70E740481C1C}">
                <a14:useLocalDpi xmlns:a14="http://schemas.microsoft.com/office/drawing/2010/main" val="0"/>
              </a:ext>
            </a:extLst>
          </a:blip>
          <a:srcRect b="93333"/>
          <a:stretch/>
        </p:blipFill>
        <p:spPr>
          <a:xfrm>
            <a:off x="0" y="0"/>
            <a:ext cx="12192000" cy="457200"/>
          </a:xfrm>
          <a:prstGeom prst="rect">
            <a:avLst/>
          </a:prstGeom>
        </p:spPr>
      </p:pic>
      <p:pic>
        <p:nvPicPr>
          <p:cNvPr id="21" name="Picture 20" descr="A green and blue logo&#10;&#10;Description automatically generated">
            <a:extLst>
              <a:ext uri="{FF2B5EF4-FFF2-40B4-BE49-F238E27FC236}">
                <a16:creationId xmlns:a16="http://schemas.microsoft.com/office/drawing/2014/main" id="{54482C8D-76DD-CD03-E401-05BF9FC91470}"/>
              </a:ext>
            </a:extLst>
          </p:cNvPr>
          <p:cNvPicPr/>
          <p:nvPr userDrawn="1"/>
        </p:nvPicPr>
        <p:blipFill>
          <a:blip r:embed="rId12">
            <a:extLst>
              <a:ext uri="{28A0092B-C50C-407E-A947-70E740481C1C}">
                <a14:useLocalDpi xmlns:a14="http://schemas.microsoft.com/office/drawing/2010/main" val="0"/>
              </a:ext>
            </a:extLst>
          </a:blip>
          <a:stretch>
            <a:fillRect/>
          </a:stretch>
        </p:blipFill>
        <p:spPr>
          <a:xfrm>
            <a:off x="9925235" y="48825"/>
            <a:ext cx="2013331" cy="355107"/>
          </a:xfrm>
          <a:prstGeom prst="rect">
            <a:avLst/>
          </a:prstGeom>
        </p:spPr>
      </p:pic>
      <p:sp>
        <p:nvSpPr>
          <p:cNvPr id="23" name="TextBox 22">
            <a:extLst>
              <a:ext uri="{FF2B5EF4-FFF2-40B4-BE49-F238E27FC236}">
                <a16:creationId xmlns:a16="http://schemas.microsoft.com/office/drawing/2014/main" id="{B70FD463-8352-13E4-F838-DA65EE215FBA}"/>
              </a:ext>
            </a:extLst>
          </p:cNvPr>
          <p:cNvSpPr txBox="1"/>
          <p:nvPr userDrawn="1"/>
        </p:nvSpPr>
        <p:spPr>
          <a:xfrm>
            <a:off x="1778448" y="1332325"/>
            <a:ext cx="1581523" cy="369332"/>
          </a:xfrm>
          <a:prstGeom prst="rect">
            <a:avLst/>
          </a:prstGeom>
          <a:noFill/>
        </p:spPr>
        <p:txBody>
          <a:bodyPr wrap="none" rtlCol="0">
            <a:spAutoFit/>
          </a:bodyPr>
          <a:lstStyle/>
          <a:p>
            <a:pPr algn="ctr"/>
            <a:r>
              <a:rPr lang="es-NI" sz="1800" b="1" dirty="0">
                <a:solidFill>
                  <a:schemeClr val="bg1"/>
                </a:solidFill>
                <a:latin typeface="Syntax LT Std" panose="020D0502030503020204" pitchFamily="34" charset="0"/>
              </a:rPr>
              <a:t>ascentdrtb.org</a:t>
            </a:r>
            <a:endParaRPr lang="en-NL" sz="1800" b="1" dirty="0">
              <a:solidFill>
                <a:schemeClr val="bg1"/>
              </a:solidFill>
              <a:latin typeface="Syntax LT Std" panose="020D0502030503020204" pitchFamily="34" charset="0"/>
            </a:endParaRPr>
          </a:p>
        </p:txBody>
      </p:sp>
      <p:pic>
        <p:nvPicPr>
          <p:cNvPr id="24" name="Content Placeholder 16" descr="A black and red logo&#10;&#10;Description automatically generated">
            <a:extLst>
              <a:ext uri="{FF2B5EF4-FFF2-40B4-BE49-F238E27FC236}">
                <a16:creationId xmlns:a16="http://schemas.microsoft.com/office/drawing/2014/main" id="{A14E6BFB-5734-80C4-32D3-15615AD314A3}"/>
              </a:ext>
            </a:extLst>
          </p:cNvPr>
          <p:cNvPicPr/>
          <p:nvPr userDrawn="1"/>
        </p:nvPicPr>
        <p:blipFill>
          <a:blip r:embed="rId13">
            <a:extLst>
              <a:ext uri="{28A0092B-C50C-407E-A947-70E740481C1C}">
                <a14:useLocalDpi xmlns:a14="http://schemas.microsoft.com/office/drawing/2010/main" val="0"/>
              </a:ext>
            </a:extLst>
          </a:blip>
          <a:stretch>
            <a:fillRect/>
          </a:stretch>
        </p:blipFill>
        <p:spPr>
          <a:xfrm>
            <a:off x="11382012" y="6232670"/>
            <a:ext cx="690880" cy="498157"/>
          </a:xfrm>
          <a:prstGeom prst="rect">
            <a:avLst/>
          </a:prstGeom>
        </p:spPr>
      </p:pic>
      <p:pic>
        <p:nvPicPr>
          <p:cNvPr id="25" name="Picture 24" descr="A blue and red logo&#10;&#10;Description automatically generated">
            <a:extLst>
              <a:ext uri="{FF2B5EF4-FFF2-40B4-BE49-F238E27FC236}">
                <a16:creationId xmlns:a16="http://schemas.microsoft.com/office/drawing/2014/main" id="{3D823D5F-0DB7-989B-5A7D-C47AEE0F8484}"/>
              </a:ext>
            </a:extLst>
          </p:cNvPr>
          <p:cNvPicPr>
            <a:picLocks/>
          </p:cNvPicPr>
          <p:nvPr userDrawn="1"/>
        </p:nvPicPr>
        <p:blipFill>
          <a:blip r:embed="rId14">
            <a:extLst>
              <a:ext uri="{28A0092B-C50C-407E-A947-70E740481C1C}">
                <a14:useLocalDpi xmlns:a14="http://schemas.microsoft.com/office/drawing/2010/main" val="0"/>
              </a:ext>
            </a:extLst>
          </a:blip>
          <a:stretch>
            <a:fillRect/>
          </a:stretch>
        </p:blipFill>
        <p:spPr>
          <a:xfrm>
            <a:off x="8307206" y="6232669"/>
            <a:ext cx="1174889" cy="498157"/>
          </a:xfrm>
          <a:prstGeom prst="rect">
            <a:avLst/>
          </a:prstGeom>
        </p:spPr>
      </p:pic>
      <p:pic>
        <p:nvPicPr>
          <p:cNvPr id="26" name="Content Placeholder 16">
            <a:extLst>
              <a:ext uri="{FF2B5EF4-FFF2-40B4-BE49-F238E27FC236}">
                <a16:creationId xmlns:a16="http://schemas.microsoft.com/office/drawing/2014/main" id="{DBDFC8CF-0DCD-4E60-1300-C4AF3D9AA95D}"/>
              </a:ext>
            </a:extLst>
          </p:cNvPr>
          <p:cNvPicPr/>
          <p:nvPr userDrawn="1"/>
        </p:nvPicPr>
        <p:blipFill>
          <a:blip r:embed="rId15">
            <a:extLst>
              <a:ext uri="{28A0092B-C50C-407E-A947-70E740481C1C}">
                <a14:useLocalDpi xmlns:a14="http://schemas.microsoft.com/office/drawing/2010/main" val="0"/>
              </a:ext>
            </a:extLst>
          </a:blip>
          <a:srcRect/>
          <a:stretch/>
        </p:blipFill>
        <p:spPr>
          <a:xfrm>
            <a:off x="9862047" y="6232667"/>
            <a:ext cx="1174888" cy="520706"/>
          </a:xfrm>
          <a:prstGeom prst="rect">
            <a:avLst/>
          </a:prstGeom>
        </p:spPr>
      </p:pic>
    </p:spTree>
    <p:extLst>
      <p:ext uri="{BB962C8B-B14F-4D97-AF65-F5344CB8AC3E}">
        <p14:creationId xmlns:p14="http://schemas.microsoft.com/office/powerpoint/2010/main" val="1381742721"/>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1CE10FA-60E2-E9AF-155E-C4186D464996}"/>
              </a:ext>
            </a:extLst>
          </p:cNvPr>
          <p:cNvSpPr>
            <a:spLocks noGrp="1"/>
          </p:cNvSpPr>
          <p:nvPr>
            <p:ph type="body" sz="half" idx="2"/>
          </p:nvPr>
        </p:nvSpPr>
        <p:spPr>
          <a:xfrm>
            <a:off x="562708" y="1276351"/>
            <a:ext cx="10761784" cy="3940175"/>
          </a:xfrm>
        </p:spPr>
        <p:txBody>
          <a:bodyPr>
            <a:noAutofit/>
          </a:bodyPr>
          <a:lstStyle/>
          <a:p>
            <a:pPr algn="l" fontAlgn="base"/>
            <a:r>
              <a:rPr lang="en-US" sz="5400" b="1" dirty="0">
                <a:latin typeface="inherit"/>
              </a:rPr>
              <a:t>Updates for Treating Pre-Extensively Drug-Resistant TB (pre-XDR-TB): </a:t>
            </a:r>
          </a:p>
          <a:p>
            <a:pPr algn="l" fontAlgn="base"/>
            <a:r>
              <a:rPr lang="en-US" sz="5400" b="1" dirty="0">
                <a:solidFill>
                  <a:schemeClr val="bg2"/>
                </a:solidFill>
                <a:latin typeface="inherit"/>
              </a:rPr>
              <a:t>A Shift Away from the One-Size-Fits-All approach </a:t>
            </a:r>
            <a:endParaRPr lang="en-US" sz="4800" b="1" i="1" dirty="0">
              <a:solidFill>
                <a:schemeClr val="bg2"/>
              </a:solidFill>
            </a:endParaRPr>
          </a:p>
          <a:p>
            <a:endParaRPr lang="en-US" i="1" dirty="0"/>
          </a:p>
          <a:p>
            <a:r>
              <a:rPr lang="en-US" sz="4800" i="1" dirty="0"/>
              <a:t>August 19, 2026</a:t>
            </a:r>
            <a:endParaRPr lang="en-GB" sz="4800" dirty="0"/>
          </a:p>
        </p:txBody>
      </p:sp>
    </p:spTree>
    <p:extLst>
      <p:ext uri="{BB962C8B-B14F-4D97-AF65-F5344CB8AC3E}">
        <p14:creationId xmlns:p14="http://schemas.microsoft.com/office/powerpoint/2010/main" val="4105596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D69B1-D25C-8398-AE1C-3E35F1F29A78}"/>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DA58A890-3D0D-3263-76B8-9DD09E813043}"/>
              </a:ext>
            </a:extLst>
          </p:cNvPr>
          <p:cNvSpPr txBox="1">
            <a:spLocks/>
          </p:cNvSpPr>
          <p:nvPr/>
        </p:nvSpPr>
        <p:spPr>
          <a:xfrm>
            <a:off x="585789" y="523388"/>
            <a:ext cx="10082212" cy="124679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a:solidFill>
                  <a:schemeClr val="bg2"/>
                </a:solidFill>
                <a:latin typeface="Syntax LT Std" panose="020D0502030503020204"/>
              </a:rPr>
              <a:t>Part I: </a:t>
            </a:r>
            <a:r>
              <a:rPr lang="en-US" sz="3600" b="1" dirty="0">
                <a:latin typeface="Syntax LT Std" panose="020D0502030503020204"/>
              </a:rPr>
              <a:t>Guidelines Updates for Treating Pre-XDR-TB: A Shift Away from the One-Size-Fits-All approach </a:t>
            </a:r>
          </a:p>
        </p:txBody>
      </p:sp>
      <p:sp>
        <p:nvSpPr>
          <p:cNvPr id="7" name="TextBox 6">
            <a:extLst>
              <a:ext uri="{FF2B5EF4-FFF2-40B4-BE49-F238E27FC236}">
                <a16:creationId xmlns:a16="http://schemas.microsoft.com/office/drawing/2014/main" id="{CDBA137E-8F71-5FCB-46C9-6078112A192A}"/>
              </a:ext>
            </a:extLst>
          </p:cNvPr>
          <p:cNvSpPr txBox="1"/>
          <p:nvPr/>
        </p:nvSpPr>
        <p:spPr>
          <a:xfrm>
            <a:off x="902311" y="2159086"/>
            <a:ext cx="10082212" cy="2677656"/>
          </a:xfrm>
          <a:prstGeom prst="rect">
            <a:avLst/>
          </a:prstGeom>
          <a:noFill/>
        </p:spPr>
        <p:txBody>
          <a:bodyPr wrap="square">
            <a:spAutoFit/>
          </a:bodyPr>
          <a:lstStyle/>
          <a:p>
            <a:pPr marL="342900" indent="-342900" algn="l" fontAlgn="base">
              <a:buFont typeface="Arial" panose="020B0604020202020204" pitchFamily="34" charset="0"/>
              <a:buChar char="•"/>
            </a:pPr>
            <a:r>
              <a:rPr lang="en-US" sz="2800" b="0" i="0" dirty="0">
                <a:solidFill>
                  <a:srgbClr val="333333"/>
                </a:solidFill>
                <a:effectLst/>
                <a:latin typeface="inherit"/>
              </a:rPr>
              <a:t>Guidelines changes</a:t>
            </a:r>
          </a:p>
          <a:p>
            <a:pPr marL="342900" indent="-342900" algn="l" fontAlgn="base">
              <a:buFont typeface="Arial" panose="020B0604020202020204" pitchFamily="34" charset="0"/>
              <a:buChar char="•"/>
            </a:pPr>
            <a:r>
              <a:rPr lang="en-US" sz="2800" dirty="0">
                <a:solidFill>
                  <a:srgbClr val="333333"/>
                </a:solidFill>
                <a:latin typeface="inherit"/>
              </a:rPr>
              <a:t>Implications for specific populations</a:t>
            </a:r>
            <a:endParaRPr lang="en-US" sz="2800" b="0" i="0" dirty="0">
              <a:solidFill>
                <a:srgbClr val="333333"/>
              </a:solidFill>
              <a:effectLst/>
              <a:latin typeface="inherit"/>
            </a:endParaRPr>
          </a:p>
          <a:p>
            <a:pPr marL="342900" indent="-342900" algn="l" fontAlgn="base">
              <a:buFont typeface="Arial" panose="020B0604020202020204" pitchFamily="34" charset="0"/>
              <a:buChar char="•"/>
            </a:pPr>
            <a:r>
              <a:rPr lang="en-US" sz="2800" dirty="0">
                <a:solidFill>
                  <a:srgbClr val="333333"/>
                </a:solidFill>
                <a:latin typeface="inherit"/>
              </a:rPr>
              <a:t>Evidence base</a:t>
            </a:r>
            <a:endParaRPr lang="en-US" sz="2800" b="0" i="0" dirty="0">
              <a:solidFill>
                <a:srgbClr val="333333"/>
              </a:solidFill>
              <a:effectLst/>
              <a:latin typeface="inherit"/>
            </a:endParaRPr>
          </a:p>
          <a:p>
            <a:pPr marL="342900" indent="-342900" algn="l" fontAlgn="base">
              <a:buFont typeface="Arial" panose="020B0604020202020204" pitchFamily="34" charset="0"/>
              <a:buChar char="•"/>
            </a:pPr>
            <a:r>
              <a:rPr lang="en-US" sz="2800" dirty="0">
                <a:solidFill>
                  <a:srgbClr val="333333"/>
                </a:solidFill>
                <a:latin typeface="inherit"/>
              </a:rPr>
              <a:t>S</a:t>
            </a:r>
            <a:r>
              <a:rPr lang="en-US" sz="2800" b="0" i="0" dirty="0">
                <a:solidFill>
                  <a:srgbClr val="333333"/>
                </a:solidFill>
                <a:effectLst/>
                <a:latin typeface="inherit"/>
              </a:rPr>
              <a:t>evere vs. non-severe disease</a:t>
            </a:r>
          </a:p>
          <a:p>
            <a:pPr marL="342900" indent="-342900" algn="l" fontAlgn="base">
              <a:buFont typeface="Arial" panose="020B0604020202020204" pitchFamily="34" charset="0"/>
              <a:buChar char="•"/>
            </a:pPr>
            <a:r>
              <a:rPr lang="en-US" sz="2800" b="0" i="0" dirty="0">
                <a:solidFill>
                  <a:srgbClr val="333333"/>
                </a:solidFill>
                <a:effectLst/>
                <a:latin typeface="inherit"/>
              </a:rPr>
              <a:t>Potential implementation challenges</a:t>
            </a:r>
          </a:p>
          <a:p>
            <a:pPr marL="342900" indent="-342900" algn="l" fontAlgn="base">
              <a:buFont typeface="Arial" panose="020B0604020202020204" pitchFamily="34" charset="0"/>
              <a:buChar char="•"/>
            </a:pPr>
            <a:r>
              <a:rPr lang="en-US" sz="2800" b="0" i="0" dirty="0">
                <a:solidFill>
                  <a:srgbClr val="333333"/>
                </a:solidFill>
                <a:effectLst/>
                <a:latin typeface="inherit"/>
              </a:rPr>
              <a:t>Priorities for community advocacy</a:t>
            </a:r>
          </a:p>
        </p:txBody>
      </p:sp>
    </p:spTree>
    <p:extLst>
      <p:ext uri="{BB962C8B-B14F-4D97-AF65-F5344CB8AC3E}">
        <p14:creationId xmlns:p14="http://schemas.microsoft.com/office/powerpoint/2010/main" val="193038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4240B-B63D-97D6-8F49-9EBD99A5B223}"/>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FBD05205-1B49-D45D-A618-CC60A11D4049}"/>
              </a:ext>
            </a:extLst>
          </p:cNvPr>
          <p:cNvSpPr txBox="1">
            <a:spLocks/>
          </p:cNvSpPr>
          <p:nvPr/>
        </p:nvSpPr>
        <p:spPr>
          <a:xfrm>
            <a:off x="738189" y="382711"/>
            <a:ext cx="10082212" cy="163569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a:solidFill>
                  <a:schemeClr val="bg2"/>
                </a:solidFill>
                <a:latin typeface="Syntax LT Std" panose="020D0502030503020204"/>
              </a:rPr>
              <a:t>Part II: </a:t>
            </a:r>
            <a:r>
              <a:rPr lang="en-US" sz="3600" b="1" i="0" dirty="0">
                <a:solidFill>
                  <a:srgbClr val="222222"/>
                </a:solidFill>
                <a:effectLst/>
                <a:latin typeface="inherit"/>
              </a:rPr>
              <a:t>Addressing Extensively Drug-Resistant TB: Treatment, Compassionate Use, and Palliative Care </a:t>
            </a:r>
            <a:endParaRPr lang="en-US" sz="3600" b="1" i="0" dirty="0">
              <a:solidFill>
                <a:srgbClr val="222222"/>
              </a:solidFill>
              <a:effectLst/>
              <a:latin typeface="Open Sans" panose="020B0606030504020204" pitchFamily="34" charset="0"/>
            </a:endParaRPr>
          </a:p>
        </p:txBody>
      </p:sp>
      <p:sp>
        <p:nvSpPr>
          <p:cNvPr id="7" name="TextBox 6">
            <a:extLst>
              <a:ext uri="{FF2B5EF4-FFF2-40B4-BE49-F238E27FC236}">
                <a16:creationId xmlns:a16="http://schemas.microsoft.com/office/drawing/2014/main" id="{E2EF01CF-0B51-3584-6ACC-080720A9DD6C}"/>
              </a:ext>
            </a:extLst>
          </p:cNvPr>
          <p:cNvSpPr txBox="1"/>
          <p:nvPr/>
        </p:nvSpPr>
        <p:spPr>
          <a:xfrm>
            <a:off x="890588" y="2393548"/>
            <a:ext cx="10082212" cy="2246769"/>
          </a:xfrm>
          <a:prstGeom prst="rect">
            <a:avLst/>
          </a:prstGeom>
          <a:noFill/>
        </p:spPr>
        <p:txBody>
          <a:bodyPr wrap="square">
            <a:spAutoFit/>
          </a:bodyPr>
          <a:lstStyle/>
          <a:p>
            <a:pPr marL="457200" indent="-457200" algn="l" fontAlgn="base">
              <a:buFont typeface="Arial" panose="020B0604020202020204" pitchFamily="34" charset="0"/>
              <a:buChar char="•"/>
            </a:pPr>
            <a:r>
              <a:rPr lang="en-US" sz="2800" b="0" i="0" dirty="0">
                <a:solidFill>
                  <a:srgbClr val="333333"/>
                </a:solidFill>
                <a:effectLst/>
                <a:latin typeface="inherit"/>
              </a:rPr>
              <a:t>Best practices for treating XDR-TB</a:t>
            </a:r>
          </a:p>
          <a:p>
            <a:pPr marL="457200" indent="-457200" algn="l" fontAlgn="base">
              <a:buFont typeface="Arial" panose="020B0604020202020204" pitchFamily="34" charset="0"/>
              <a:buChar char="•"/>
            </a:pPr>
            <a:r>
              <a:rPr lang="en-US" sz="2800" dirty="0">
                <a:solidFill>
                  <a:srgbClr val="333333"/>
                </a:solidFill>
                <a:latin typeface="inherit"/>
              </a:rPr>
              <a:t>K</a:t>
            </a:r>
            <a:r>
              <a:rPr lang="en-US" sz="2800" b="0" i="0" dirty="0">
                <a:solidFill>
                  <a:srgbClr val="333333"/>
                </a:solidFill>
                <a:effectLst/>
                <a:latin typeface="inherit"/>
              </a:rPr>
              <a:t>nowledge and evidence gaps</a:t>
            </a:r>
          </a:p>
          <a:p>
            <a:pPr marL="457200" indent="-457200" algn="l" fontAlgn="base">
              <a:buFont typeface="Arial" panose="020B0604020202020204" pitchFamily="34" charset="0"/>
              <a:buChar char="•"/>
            </a:pPr>
            <a:r>
              <a:rPr lang="en-US" sz="2800" dirty="0">
                <a:solidFill>
                  <a:srgbClr val="333333"/>
                </a:solidFill>
                <a:latin typeface="inherit"/>
              </a:rPr>
              <a:t>P</a:t>
            </a:r>
            <a:r>
              <a:rPr lang="en-US" sz="2800" b="0" i="0" dirty="0">
                <a:solidFill>
                  <a:srgbClr val="333333"/>
                </a:solidFill>
                <a:effectLst/>
                <a:latin typeface="inherit"/>
              </a:rPr>
              <a:t>re-approval access / compassionate use </a:t>
            </a:r>
          </a:p>
          <a:p>
            <a:pPr marL="457200" indent="-457200" algn="l" fontAlgn="base">
              <a:buFont typeface="Arial" panose="020B0604020202020204" pitchFamily="34" charset="0"/>
              <a:buChar char="•"/>
            </a:pPr>
            <a:r>
              <a:rPr lang="en-US" sz="2800" dirty="0">
                <a:solidFill>
                  <a:srgbClr val="333333"/>
                </a:solidFill>
                <a:latin typeface="inherit"/>
              </a:rPr>
              <a:t>P</a:t>
            </a:r>
            <a:r>
              <a:rPr lang="en-US" sz="2800" b="0" i="0" dirty="0">
                <a:solidFill>
                  <a:srgbClr val="333333"/>
                </a:solidFill>
                <a:effectLst/>
                <a:latin typeface="inherit"/>
              </a:rPr>
              <a:t>alliative care </a:t>
            </a:r>
          </a:p>
          <a:p>
            <a:pPr marL="457200" indent="-457200" algn="l" fontAlgn="base">
              <a:buFont typeface="Arial" panose="020B0604020202020204" pitchFamily="34" charset="0"/>
              <a:buChar char="•"/>
            </a:pPr>
            <a:r>
              <a:rPr lang="en-US" sz="2800" b="0" i="0" dirty="0">
                <a:solidFill>
                  <a:srgbClr val="333333"/>
                </a:solidFill>
                <a:effectLst/>
                <a:latin typeface="inherit"/>
              </a:rPr>
              <a:t>Advocacy priorities and strategies</a:t>
            </a:r>
          </a:p>
        </p:txBody>
      </p:sp>
      <p:sp>
        <p:nvSpPr>
          <p:cNvPr id="2" name="Title 1">
            <a:extLst>
              <a:ext uri="{FF2B5EF4-FFF2-40B4-BE49-F238E27FC236}">
                <a16:creationId xmlns:a16="http://schemas.microsoft.com/office/drawing/2014/main" id="{36EEEEFD-DA07-E1C9-0F49-1AE5853A8DF4}"/>
              </a:ext>
            </a:extLst>
          </p:cNvPr>
          <p:cNvSpPr txBox="1">
            <a:spLocks/>
          </p:cNvSpPr>
          <p:nvPr/>
        </p:nvSpPr>
        <p:spPr>
          <a:xfrm>
            <a:off x="890588" y="4769271"/>
            <a:ext cx="10082212" cy="112947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sz="3600" b="1" dirty="0">
                <a:solidFill>
                  <a:schemeClr val="bg2"/>
                </a:solidFill>
                <a:latin typeface="Syntax LT Std" panose="020D0502030503020204"/>
              </a:rPr>
              <a:t>@ THE SAME TIME TOMORROW: 9:00 AM EST </a:t>
            </a:r>
          </a:p>
          <a:p>
            <a:pPr algn="ctr"/>
            <a:r>
              <a:rPr lang="en-US" sz="3600" b="1" dirty="0">
                <a:solidFill>
                  <a:schemeClr val="bg2"/>
                </a:solidFill>
                <a:latin typeface="Syntax LT Std" panose="020D0502030503020204"/>
              </a:rPr>
              <a:t>Separate registration required</a:t>
            </a:r>
            <a:endParaRPr lang="en-US" sz="3600" b="1" i="0" dirty="0">
              <a:solidFill>
                <a:schemeClr val="bg2"/>
              </a:solidFill>
              <a:effectLst/>
              <a:latin typeface="Open Sans" panose="020B0606030504020204" pitchFamily="34" charset="0"/>
            </a:endParaRPr>
          </a:p>
        </p:txBody>
      </p:sp>
    </p:spTree>
    <p:extLst>
      <p:ext uri="{BB962C8B-B14F-4D97-AF65-F5344CB8AC3E}">
        <p14:creationId xmlns:p14="http://schemas.microsoft.com/office/powerpoint/2010/main" val="279616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DBD40-8FC3-FAF7-1B2D-32B41F196B11}"/>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6DD4E336-AEB4-7235-2CDC-3140BC7F333E}"/>
              </a:ext>
            </a:extLst>
          </p:cNvPr>
          <p:cNvSpPr txBox="1">
            <a:spLocks/>
          </p:cNvSpPr>
          <p:nvPr/>
        </p:nvSpPr>
        <p:spPr>
          <a:xfrm>
            <a:off x="574066" y="687511"/>
            <a:ext cx="10082212" cy="59213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a:solidFill>
                  <a:schemeClr val="bg2"/>
                </a:solidFill>
                <a:latin typeface="Syntax LT Std" panose="020D0502030503020204"/>
              </a:rPr>
              <a:t>FEATURED EXPERT SPEAKER</a:t>
            </a:r>
            <a:endParaRPr lang="en-NL" sz="3600" b="1" dirty="0">
              <a:solidFill>
                <a:schemeClr val="bg2"/>
              </a:solidFill>
              <a:latin typeface="Syntax LT Std" panose="020D0502030503020204"/>
            </a:endParaRPr>
          </a:p>
        </p:txBody>
      </p:sp>
      <p:sp>
        <p:nvSpPr>
          <p:cNvPr id="5" name="TextBox 4">
            <a:extLst>
              <a:ext uri="{FF2B5EF4-FFF2-40B4-BE49-F238E27FC236}">
                <a16:creationId xmlns:a16="http://schemas.microsoft.com/office/drawing/2014/main" id="{D3E3D5D5-5848-65AF-E0D5-45DA843A0186}"/>
              </a:ext>
            </a:extLst>
          </p:cNvPr>
          <p:cNvSpPr txBox="1"/>
          <p:nvPr/>
        </p:nvSpPr>
        <p:spPr>
          <a:xfrm>
            <a:off x="4370687" y="1798186"/>
            <a:ext cx="4398176" cy="369332"/>
          </a:xfrm>
          <a:prstGeom prst="rect">
            <a:avLst/>
          </a:prstGeom>
          <a:noFill/>
        </p:spPr>
        <p:txBody>
          <a:bodyPr wrap="square">
            <a:spAutoFit/>
          </a:bodyPr>
          <a:lstStyle/>
          <a:p>
            <a:r>
              <a:rPr lang="en-US" b="1" i="1" dirty="0">
                <a:solidFill>
                  <a:srgbClr val="000000"/>
                </a:solidFill>
                <a:latin typeface="Times New Roman" panose="02020603050405020304" pitchFamily="18" charset="0"/>
              </a:rPr>
              <a:t>Dr. Jennifer Furin, The BETTER Project</a:t>
            </a:r>
            <a:endParaRPr lang="en-US" b="1" i="1" dirty="0"/>
          </a:p>
        </p:txBody>
      </p:sp>
      <p:sp>
        <p:nvSpPr>
          <p:cNvPr id="7" name="TextBox 6">
            <a:extLst>
              <a:ext uri="{FF2B5EF4-FFF2-40B4-BE49-F238E27FC236}">
                <a16:creationId xmlns:a16="http://schemas.microsoft.com/office/drawing/2014/main" id="{10D17250-BDD3-95C9-A444-84FEF86825F9}"/>
              </a:ext>
            </a:extLst>
          </p:cNvPr>
          <p:cNvSpPr txBox="1"/>
          <p:nvPr/>
        </p:nvSpPr>
        <p:spPr>
          <a:xfrm>
            <a:off x="4370687" y="2225876"/>
            <a:ext cx="6777960" cy="2308324"/>
          </a:xfrm>
          <a:prstGeom prst="rect">
            <a:avLst/>
          </a:prstGeom>
          <a:noFill/>
        </p:spPr>
        <p:txBody>
          <a:bodyPr wrap="square">
            <a:spAutoFit/>
          </a:bodyPr>
          <a:lstStyle/>
          <a:p>
            <a:r>
              <a:rPr lang="en-US" dirty="0">
                <a:solidFill>
                  <a:srgbClr val="000000"/>
                </a:solidFill>
                <a:latin typeface="Times New Roman" panose="02020603050405020304" pitchFamily="18" charset="0"/>
              </a:rPr>
              <a:t>Jennifer Furin, MD., PhD, is an infectious diseases doctor and medical anthropologist with 30 years of experience working on drug-resistant tuberculosis (DR-TB).  She is the current chair of The BETTER Project, a community of practice that is Building Experience Treating TB with Expanded Resistance.  She is also an Associate Professor of Infectious Diseases at Case Western Reserve University.  She specializes in the care of children, pregnant women, and people with highly resistant strains of TB.</a:t>
            </a:r>
            <a:endParaRPr lang="en-US" dirty="0"/>
          </a:p>
        </p:txBody>
      </p:sp>
      <p:pic>
        <p:nvPicPr>
          <p:cNvPr id="13" name="Picture 12" descr="A person with red hair and black and white shirt&#10;&#10;Description automatically generated">
            <a:extLst>
              <a:ext uri="{FF2B5EF4-FFF2-40B4-BE49-F238E27FC236}">
                <a16:creationId xmlns:a16="http://schemas.microsoft.com/office/drawing/2014/main" id="{DA8DB395-B683-F797-D7D7-68EF36F7A1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145" y="2200957"/>
            <a:ext cx="3429000" cy="2286000"/>
          </a:xfrm>
          <a:prstGeom prst="rect">
            <a:avLst/>
          </a:prstGeom>
        </p:spPr>
      </p:pic>
    </p:spTree>
    <p:extLst>
      <p:ext uri="{BB962C8B-B14F-4D97-AF65-F5344CB8AC3E}">
        <p14:creationId xmlns:p14="http://schemas.microsoft.com/office/powerpoint/2010/main" val="1279437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B40F2-1501-2095-8778-F6519F34F3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613E97-1413-F2C5-E7CD-ECE1FC7CD727}"/>
              </a:ext>
            </a:extLst>
          </p:cNvPr>
          <p:cNvSpPr txBox="1">
            <a:spLocks/>
          </p:cNvSpPr>
          <p:nvPr/>
        </p:nvSpPr>
        <p:spPr>
          <a:xfrm>
            <a:off x="562525" y="587533"/>
            <a:ext cx="11066949" cy="59213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a:solidFill>
                  <a:schemeClr val="bg2"/>
                </a:solidFill>
                <a:latin typeface="Syntax LT Std" panose="020D0502030503020204"/>
              </a:rPr>
              <a:t>NEW COMMUNITY MATERIALS ON DRUG-RESISTANT TB!</a:t>
            </a:r>
            <a:endParaRPr lang="en-NL" sz="3600" b="1" dirty="0">
              <a:solidFill>
                <a:schemeClr val="bg2"/>
              </a:solidFill>
              <a:latin typeface="Syntax LT Std" panose="020D0502030503020204"/>
            </a:endParaRPr>
          </a:p>
        </p:txBody>
      </p:sp>
      <p:sp>
        <p:nvSpPr>
          <p:cNvPr id="3" name="TextBox 2">
            <a:extLst>
              <a:ext uri="{FF2B5EF4-FFF2-40B4-BE49-F238E27FC236}">
                <a16:creationId xmlns:a16="http://schemas.microsoft.com/office/drawing/2014/main" id="{E86E4CD4-1176-9889-7F4C-36927698D670}"/>
              </a:ext>
            </a:extLst>
          </p:cNvPr>
          <p:cNvSpPr txBox="1"/>
          <p:nvPr/>
        </p:nvSpPr>
        <p:spPr>
          <a:xfrm>
            <a:off x="585789" y="1323195"/>
            <a:ext cx="10680089" cy="1661993"/>
          </a:xfrm>
          <a:prstGeom prst="rect">
            <a:avLst/>
          </a:prstGeom>
          <a:noFill/>
        </p:spPr>
        <p:txBody>
          <a:bodyPr wrap="square">
            <a:spAutoFit/>
          </a:bodyPr>
          <a:lstStyle/>
          <a:p>
            <a:pPr algn="l"/>
            <a:r>
              <a:rPr lang="en-US" b="1" i="1" dirty="0">
                <a:solidFill>
                  <a:srgbClr val="333333"/>
                </a:solidFill>
                <a:effectLst/>
                <a:latin typeface="arial" panose="020B0604020202020204" pitchFamily="34" charset="0"/>
              </a:rPr>
              <a:t>“The </a:t>
            </a:r>
            <a:r>
              <a:rPr lang="en-US" b="1" i="1" dirty="0" err="1">
                <a:solidFill>
                  <a:srgbClr val="333333"/>
                </a:solidFill>
                <a:effectLst/>
                <a:latin typeface="arial" panose="020B0604020202020204" pitchFamily="34" charset="0"/>
              </a:rPr>
              <a:t>InSIDE</a:t>
            </a:r>
            <a:r>
              <a:rPr lang="en-US" b="1" i="1" dirty="0">
                <a:solidFill>
                  <a:srgbClr val="333333"/>
                </a:solidFill>
                <a:effectLst/>
                <a:latin typeface="arial" panose="020B0604020202020204" pitchFamily="34" charset="0"/>
              </a:rPr>
              <a:t> Story on SIDE Effects During Treatment for Drug-Resistant Tuberculosis: What You Need to Know from Head to Toe”</a:t>
            </a:r>
            <a:endParaRPr lang="en-US" b="0" i="0" dirty="0">
              <a:solidFill>
                <a:srgbClr val="222222"/>
              </a:solidFill>
              <a:effectLst/>
              <a:latin typeface="Arial" panose="020B0604020202020204" pitchFamily="34" charset="0"/>
            </a:endParaRPr>
          </a:p>
          <a:p>
            <a:pPr algn="l"/>
            <a:endParaRPr lang="en-US" sz="1200" b="0" i="0" dirty="0">
              <a:solidFill>
                <a:srgbClr val="333333"/>
              </a:solidFill>
              <a:effectLst/>
              <a:latin typeface="arial" panose="020B0604020202020204" pitchFamily="34" charset="0"/>
            </a:endParaRPr>
          </a:p>
          <a:p>
            <a:pPr algn="l"/>
            <a:r>
              <a:rPr lang="en-US" b="0" i="0" dirty="0">
                <a:solidFill>
                  <a:srgbClr val="333333"/>
                </a:solidFill>
                <a:effectLst/>
                <a:latin typeface="arial" panose="020B0604020202020204" pitchFamily="34" charset="0"/>
              </a:rPr>
              <a:t>This suite of materials is designed to build community treatment literacy on the side effects of medications used to treat DR-TB and to support community engagement in active drug safety monitoring and management (ADSM) initiatives.</a:t>
            </a:r>
          </a:p>
        </p:txBody>
      </p:sp>
      <p:sp>
        <p:nvSpPr>
          <p:cNvPr id="4" name="TextBox 3">
            <a:extLst>
              <a:ext uri="{FF2B5EF4-FFF2-40B4-BE49-F238E27FC236}">
                <a16:creationId xmlns:a16="http://schemas.microsoft.com/office/drawing/2014/main" id="{523CFF6F-971A-8759-68A5-8FE92AF463AC}"/>
              </a:ext>
            </a:extLst>
          </p:cNvPr>
          <p:cNvSpPr txBox="1"/>
          <p:nvPr/>
        </p:nvSpPr>
        <p:spPr>
          <a:xfrm>
            <a:off x="703391" y="3109346"/>
            <a:ext cx="3587262" cy="2862322"/>
          </a:xfrm>
          <a:prstGeom prst="rect">
            <a:avLst/>
          </a:prstGeom>
          <a:noFill/>
          <a:ln>
            <a:solidFill>
              <a:schemeClr val="tx1"/>
            </a:solidFill>
          </a:ln>
        </p:spPr>
        <p:txBody>
          <a:bodyPr wrap="square" rtlCol="0">
            <a:spAutoFit/>
          </a:bodyPr>
          <a:lstStyle/>
          <a:p>
            <a:r>
              <a:rPr lang="en-US" sz="1500" b="1" i="0" dirty="0">
                <a:solidFill>
                  <a:srgbClr val="222222"/>
                </a:solidFill>
                <a:effectLst/>
                <a:latin typeface="Arial" panose="020B0604020202020204" pitchFamily="34" charset="0"/>
              </a:rPr>
              <a:t>The Resource Book</a:t>
            </a:r>
          </a:p>
          <a:p>
            <a:endParaRPr lang="en-US" sz="1500" b="1" i="0" dirty="0">
              <a:solidFill>
                <a:srgbClr val="222222"/>
              </a:solidFill>
              <a:effectLst/>
              <a:latin typeface="Arial" panose="020B0604020202020204" pitchFamily="34" charset="0"/>
            </a:endParaRPr>
          </a:p>
          <a:p>
            <a:r>
              <a:rPr lang="en-US" sz="1500" i="0" dirty="0">
                <a:solidFill>
                  <a:srgbClr val="222222"/>
                </a:solidFill>
                <a:effectLst/>
                <a:latin typeface="Arial" panose="020B0604020202020204" pitchFamily="34" charset="0"/>
              </a:rPr>
              <a:t>E</a:t>
            </a:r>
            <a:r>
              <a:rPr lang="en-US" sz="1500" b="0" i="0" dirty="0">
                <a:solidFill>
                  <a:srgbClr val="222222"/>
                </a:solidFill>
                <a:effectLst/>
                <a:latin typeface="Arial" panose="020B0604020202020204" pitchFamily="34" charset="0"/>
              </a:rPr>
              <a:t>mpowers people </a:t>
            </a:r>
            <a:r>
              <a:rPr lang="en-US" sz="1500" dirty="0">
                <a:solidFill>
                  <a:srgbClr val="222222"/>
                </a:solidFill>
                <a:latin typeface="Arial" panose="020B0604020202020204" pitchFamily="34" charset="0"/>
              </a:rPr>
              <a:t>to </a:t>
            </a:r>
            <a:r>
              <a:rPr lang="en-US" sz="1500" b="0" i="0" dirty="0">
                <a:solidFill>
                  <a:srgbClr val="222222"/>
                </a:solidFill>
                <a:effectLst/>
                <a:latin typeface="Arial" panose="020B0604020202020204" pitchFamily="34" charset="0"/>
              </a:rPr>
              <a:t>know the medications they are taking and to be active participants in their own care. </a:t>
            </a:r>
            <a:r>
              <a:rPr lang="en-US" sz="1500" dirty="0">
                <a:solidFill>
                  <a:srgbClr val="222222"/>
                </a:solidFill>
                <a:latin typeface="Arial" panose="020B0604020202020204" pitchFamily="34" charset="0"/>
              </a:rPr>
              <a:t>It w</a:t>
            </a:r>
            <a:r>
              <a:rPr lang="en-US" sz="1500" b="0" i="0" dirty="0">
                <a:solidFill>
                  <a:srgbClr val="222222"/>
                </a:solidFill>
                <a:effectLst/>
                <a:latin typeface="Arial" panose="020B0604020202020204" pitchFamily="34" charset="0"/>
              </a:rPr>
              <a:t>alks readers from "head to toe," covering the side-effects of the TB medications on each organ system and how they should be monitored and managed.</a:t>
            </a:r>
          </a:p>
          <a:p>
            <a:endParaRPr lang="en-US" sz="1500" dirty="0">
              <a:solidFill>
                <a:srgbClr val="222222"/>
              </a:solidFill>
              <a:latin typeface="Arial" panose="020B0604020202020204" pitchFamily="34" charset="0"/>
            </a:endParaRPr>
          </a:p>
          <a:p>
            <a:endParaRPr lang="en-US" sz="1500" dirty="0">
              <a:solidFill>
                <a:srgbClr val="222222"/>
              </a:solidFill>
              <a:latin typeface="Arial" panose="020B0604020202020204" pitchFamily="34" charset="0"/>
            </a:endParaRPr>
          </a:p>
        </p:txBody>
      </p:sp>
      <p:sp>
        <p:nvSpPr>
          <p:cNvPr id="5" name="TextBox 4">
            <a:extLst>
              <a:ext uri="{FF2B5EF4-FFF2-40B4-BE49-F238E27FC236}">
                <a16:creationId xmlns:a16="http://schemas.microsoft.com/office/drawing/2014/main" id="{379E40A7-2586-B2C1-8882-238041B0C454}"/>
              </a:ext>
            </a:extLst>
          </p:cNvPr>
          <p:cNvSpPr txBox="1"/>
          <p:nvPr/>
        </p:nvSpPr>
        <p:spPr>
          <a:xfrm>
            <a:off x="4466498" y="3112076"/>
            <a:ext cx="3587262" cy="2862322"/>
          </a:xfrm>
          <a:prstGeom prst="rect">
            <a:avLst/>
          </a:prstGeom>
          <a:noFill/>
          <a:ln>
            <a:solidFill>
              <a:schemeClr val="tx1"/>
            </a:solidFill>
          </a:ln>
        </p:spPr>
        <p:txBody>
          <a:bodyPr wrap="square" rtlCol="0">
            <a:spAutoFit/>
          </a:bodyPr>
          <a:lstStyle/>
          <a:p>
            <a:pPr algn="l"/>
            <a:r>
              <a:rPr lang="en-US" sz="1500" b="1" i="0" dirty="0">
                <a:solidFill>
                  <a:srgbClr val="222222"/>
                </a:solidFill>
                <a:effectLst/>
                <a:latin typeface="Arial" panose="020B0604020202020204" pitchFamily="34" charset="0"/>
              </a:rPr>
              <a:t>The Activity Book</a:t>
            </a:r>
          </a:p>
          <a:p>
            <a:pPr algn="l"/>
            <a:endParaRPr lang="en-US" sz="1500" b="1" i="0" dirty="0">
              <a:solidFill>
                <a:srgbClr val="222222"/>
              </a:solidFill>
              <a:effectLst/>
              <a:latin typeface="Arial" panose="020B0604020202020204" pitchFamily="34" charset="0"/>
            </a:endParaRPr>
          </a:p>
          <a:p>
            <a:pPr algn="l"/>
            <a:r>
              <a:rPr lang="en-US" sz="1500" dirty="0">
                <a:solidFill>
                  <a:srgbClr val="222222"/>
                </a:solidFill>
                <a:latin typeface="arial, sans-serif"/>
              </a:rPr>
              <a:t>Fa</a:t>
            </a:r>
            <a:r>
              <a:rPr lang="en-US" sz="1500" b="0" i="0" dirty="0">
                <a:solidFill>
                  <a:srgbClr val="222222"/>
                </a:solidFill>
                <a:effectLst/>
                <a:latin typeface="arial, sans-serif"/>
              </a:rPr>
              <a:t>cilitates communication between people on treatment and their healthcare providers. It includes strategies and tools to help people better describe and track their symptoms and prepare for consultations with healthcare providers; and includes activities to help people feel more connected to their bodies.</a:t>
            </a:r>
          </a:p>
          <a:p>
            <a:pPr algn="l"/>
            <a:endParaRPr lang="en-US" sz="1500" b="0" i="0" dirty="0">
              <a:solidFill>
                <a:srgbClr val="222222"/>
              </a:solidFill>
              <a:effectLst/>
              <a:latin typeface="Arial" panose="020B0604020202020204" pitchFamily="34" charset="0"/>
            </a:endParaRPr>
          </a:p>
        </p:txBody>
      </p:sp>
      <p:sp>
        <p:nvSpPr>
          <p:cNvPr id="8" name="TextBox 7">
            <a:extLst>
              <a:ext uri="{FF2B5EF4-FFF2-40B4-BE49-F238E27FC236}">
                <a16:creationId xmlns:a16="http://schemas.microsoft.com/office/drawing/2014/main" id="{5BA7EA26-5845-B0F2-B5D1-F0AC54BA4843}"/>
              </a:ext>
            </a:extLst>
          </p:cNvPr>
          <p:cNvSpPr txBox="1"/>
          <p:nvPr/>
        </p:nvSpPr>
        <p:spPr>
          <a:xfrm>
            <a:off x="8229605" y="3109346"/>
            <a:ext cx="3587262" cy="2862322"/>
          </a:xfrm>
          <a:prstGeom prst="rect">
            <a:avLst/>
          </a:prstGeom>
          <a:noFill/>
          <a:ln>
            <a:solidFill>
              <a:schemeClr val="tx1"/>
            </a:solidFill>
          </a:ln>
        </p:spPr>
        <p:txBody>
          <a:bodyPr wrap="square" rtlCol="0">
            <a:spAutoFit/>
          </a:bodyPr>
          <a:lstStyle/>
          <a:p>
            <a:pPr algn="l"/>
            <a:r>
              <a:rPr lang="en-US" sz="1500" b="1" i="0" dirty="0">
                <a:solidFill>
                  <a:srgbClr val="222222"/>
                </a:solidFill>
                <a:effectLst/>
                <a:latin typeface="Arial" panose="020B0604020202020204" pitchFamily="34" charset="0"/>
              </a:rPr>
              <a:t>The Wall Chart</a:t>
            </a:r>
          </a:p>
          <a:p>
            <a:pPr algn="l"/>
            <a:endParaRPr lang="en-US" sz="1500" b="1" i="0" dirty="0">
              <a:solidFill>
                <a:srgbClr val="222222"/>
              </a:solidFill>
              <a:effectLst/>
              <a:latin typeface="Arial" panose="020B0604020202020204" pitchFamily="34" charset="0"/>
            </a:endParaRPr>
          </a:p>
          <a:p>
            <a:pPr algn="l"/>
            <a:r>
              <a:rPr lang="en-US" sz="1500" dirty="0">
                <a:solidFill>
                  <a:srgbClr val="222222"/>
                </a:solidFill>
                <a:latin typeface="Arial" panose="020B0604020202020204" pitchFamily="34" charset="0"/>
              </a:rPr>
              <a:t>A m</a:t>
            </a:r>
            <a:r>
              <a:rPr lang="en-US" sz="1500" i="0" dirty="0">
                <a:solidFill>
                  <a:srgbClr val="222222"/>
                </a:solidFill>
                <a:effectLst/>
                <a:latin typeface="Arial" panose="020B0604020202020204" pitchFamily="34" charset="0"/>
              </a:rPr>
              <a:t>odern </a:t>
            </a:r>
            <a:r>
              <a:rPr lang="en-US" sz="1500" b="0" i="0" dirty="0">
                <a:solidFill>
                  <a:srgbClr val="222222"/>
                </a:solidFill>
                <a:effectLst/>
                <a:latin typeface="Arial" panose="020B0604020202020204" pitchFamily="34" charset="0"/>
              </a:rPr>
              <a:t>take on the classic anatomical posters often displayed in doctor's offices. It highlights the body parts affected by TB medications and prompts healthcare workers to ask questions about side-effects, their potential causes, and how they might be monitored and addressed.</a:t>
            </a:r>
          </a:p>
          <a:p>
            <a:pPr algn="l"/>
            <a:endParaRPr lang="en-US" sz="1500" dirty="0">
              <a:solidFill>
                <a:srgbClr val="222222"/>
              </a:solidFill>
              <a:latin typeface="Arial" panose="020B0604020202020204" pitchFamily="34" charset="0"/>
            </a:endParaRPr>
          </a:p>
          <a:p>
            <a:pPr algn="l"/>
            <a:endParaRPr lang="en-US" sz="1500" b="0" i="0"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99689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958CB-C0DD-7440-6028-0CD8F9EC01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C19A7B-4527-5ABF-C51C-BA1DF6249127}"/>
              </a:ext>
            </a:extLst>
          </p:cNvPr>
          <p:cNvSpPr txBox="1">
            <a:spLocks/>
          </p:cNvSpPr>
          <p:nvPr/>
        </p:nvSpPr>
        <p:spPr>
          <a:xfrm>
            <a:off x="392358" y="570280"/>
            <a:ext cx="11066949" cy="59213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a:solidFill>
                  <a:schemeClr val="bg2"/>
                </a:solidFill>
                <a:latin typeface="Syntax LT Std" panose="020D0502030503020204"/>
              </a:rPr>
              <a:t>NEW COMMUNITY MATERIALS ON DRUG-RESISTANT TB!</a:t>
            </a:r>
            <a:endParaRPr lang="en-NL" sz="3600" b="1" dirty="0">
              <a:solidFill>
                <a:schemeClr val="bg2"/>
              </a:solidFill>
              <a:latin typeface="Syntax LT Std" panose="020D0502030503020204"/>
            </a:endParaRPr>
          </a:p>
        </p:txBody>
      </p:sp>
      <p:pic>
        <p:nvPicPr>
          <p:cNvPr id="7" name="Picture 6" descr="A book cover with a colorful artwork of a human body&#10;&#10;Description automatically generated">
            <a:extLst>
              <a:ext uri="{FF2B5EF4-FFF2-40B4-BE49-F238E27FC236}">
                <a16:creationId xmlns:a16="http://schemas.microsoft.com/office/drawing/2014/main" id="{FA34CCD7-A0B6-24C8-D7AE-94E75FFEB5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405" y="1277133"/>
            <a:ext cx="3722634" cy="4815518"/>
          </a:xfrm>
          <a:prstGeom prst="rect">
            <a:avLst/>
          </a:prstGeom>
          <a:ln>
            <a:solidFill>
              <a:schemeClr val="tx1"/>
            </a:solidFill>
          </a:ln>
        </p:spPr>
      </p:pic>
      <p:pic>
        <p:nvPicPr>
          <p:cNvPr id="10" name="Picture 9" descr="A chart of different types of organs&#10;&#10;Description automatically generated">
            <a:extLst>
              <a:ext uri="{FF2B5EF4-FFF2-40B4-BE49-F238E27FC236}">
                <a16:creationId xmlns:a16="http://schemas.microsoft.com/office/drawing/2014/main" id="{D60BDE01-5B4B-B7D0-8648-3B558F2145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6281" y="1277133"/>
            <a:ext cx="4471552" cy="4815518"/>
          </a:xfrm>
          <a:prstGeom prst="rect">
            <a:avLst/>
          </a:prstGeom>
          <a:ln>
            <a:noFill/>
          </a:ln>
        </p:spPr>
      </p:pic>
      <p:pic>
        <p:nvPicPr>
          <p:cNvPr id="12" name="Picture 11" descr="A black and white image of a human body&#10;&#10;Description automatically generated">
            <a:extLst>
              <a:ext uri="{FF2B5EF4-FFF2-40B4-BE49-F238E27FC236}">
                <a16:creationId xmlns:a16="http://schemas.microsoft.com/office/drawing/2014/main" id="{F69DEF3E-E6D8-01F8-B36D-A89334865F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98076" y="1277133"/>
            <a:ext cx="3236659" cy="4815518"/>
          </a:xfrm>
          <a:prstGeom prst="rect">
            <a:avLst/>
          </a:prstGeom>
          <a:ln>
            <a:solidFill>
              <a:schemeClr val="tx1"/>
            </a:solidFill>
          </a:ln>
        </p:spPr>
      </p:pic>
      <p:sp>
        <p:nvSpPr>
          <p:cNvPr id="13" name="TextBox 12">
            <a:extLst>
              <a:ext uri="{FF2B5EF4-FFF2-40B4-BE49-F238E27FC236}">
                <a16:creationId xmlns:a16="http://schemas.microsoft.com/office/drawing/2014/main" id="{81C94B6E-0BC7-D86D-A195-5501FBF67089}"/>
              </a:ext>
            </a:extLst>
          </p:cNvPr>
          <p:cNvSpPr txBox="1"/>
          <p:nvPr/>
        </p:nvSpPr>
        <p:spPr>
          <a:xfrm>
            <a:off x="263405" y="6291871"/>
            <a:ext cx="6777960" cy="369332"/>
          </a:xfrm>
          <a:prstGeom prst="rect">
            <a:avLst/>
          </a:prstGeom>
          <a:noFill/>
        </p:spPr>
        <p:txBody>
          <a:bodyPr wrap="square">
            <a:spAutoFit/>
          </a:bodyPr>
          <a:lstStyle/>
          <a:p>
            <a:r>
              <a:rPr lang="en-US" b="1" i="1" dirty="0">
                <a:solidFill>
                  <a:srgbClr val="000000"/>
                </a:solidFill>
                <a:latin typeface="Times New Roman" panose="02020603050405020304" pitchFamily="18" charset="0"/>
              </a:rPr>
              <a:t>Illustrations by Paulina </a:t>
            </a:r>
            <a:r>
              <a:rPr lang="en-US" b="1" i="1" dirty="0" err="1">
                <a:solidFill>
                  <a:srgbClr val="000000"/>
                </a:solidFill>
                <a:latin typeface="Times New Roman" panose="02020603050405020304" pitchFamily="18" charset="0"/>
              </a:rPr>
              <a:t>Siniatkina</a:t>
            </a:r>
            <a:r>
              <a:rPr lang="en-US" b="1" i="1" dirty="0">
                <a:solidFill>
                  <a:srgbClr val="000000"/>
                </a:solidFill>
                <a:latin typeface="Times New Roman" panose="02020603050405020304" pitchFamily="18" charset="0"/>
              </a:rPr>
              <a:t>, Artist and TB survivor</a:t>
            </a:r>
            <a:endParaRPr lang="en-US" b="1" i="1" dirty="0"/>
          </a:p>
        </p:txBody>
      </p:sp>
    </p:spTree>
    <p:extLst>
      <p:ext uri="{BB962C8B-B14F-4D97-AF65-F5344CB8AC3E}">
        <p14:creationId xmlns:p14="http://schemas.microsoft.com/office/powerpoint/2010/main" val="965876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0A5A7-E9B0-BA7A-7A94-1F0FDFD3FD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A4744-3F51-52BD-814C-045D6044C13C}"/>
              </a:ext>
            </a:extLst>
          </p:cNvPr>
          <p:cNvSpPr txBox="1">
            <a:spLocks/>
          </p:cNvSpPr>
          <p:nvPr/>
        </p:nvSpPr>
        <p:spPr>
          <a:xfrm>
            <a:off x="585789" y="937243"/>
            <a:ext cx="11066949" cy="59213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a:solidFill>
                  <a:schemeClr val="bg2"/>
                </a:solidFill>
                <a:latin typeface="Syntax LT Std" panose="020D0502030503020204"/>
              </a:rPr>
              <a:t>COMMUNITY MATERIALS PUBLISHED IN 2025</a:t>
            </a:r>
          </a:p>
          <a:p>
            <a:r>
              <a:rPr lang="en-US" sz="3600" b="1" dirty="0">
                <a:solidFill>
                  <a:schemeClr val="bg2"/>
                </a:solidFill>
                <a:latin typeface="Syntax LT Std" panose="020D0502030503020204"/>
              </a:rPr>
              <a:t>NOW AVAILABLE IN MULTIPLE LANGUAGES</a:t>
            </a:r>
            <a:endParaRPr lang="en-NL" sz="3600" b="1" dirty="0">
              <a:solidFill>
                <a:schemeClr val="bg2"/>
              </a:solidFill>
              <a:latin typeface="Syntax LT Std" panose="020D0502030503020204"/>
            </a:endParaRPr>
          </a:p>
        </p:txBody>
      </p:sp>
      <p:sp>
        <p:nvSpPr>
          <p:cNvPr id="3" name="TextBox 2">
            <a:extLst>
              <a:ext uri="{FF2B5EF4-FFF2-40B4-BE49-F238E27FC236}">
                <a16:creationId xmlns:a16="http://schemas.microsoft.com/office/drawing/2014/main" id="{4F0878A2-A77B-F125-1DAF-51851731701D}"/>
              </a:ext>
            </a:extLst>
          </p:cNvPr>
          <p:cNvSpPr txBox="1"/>
          <p:nvPr/>
        </p:nvSpPr>
        <p:spPr>
          <a:xfrm>
            <a:off x="585789" y="1592824"/>
            <a:ext cx="10680089" cy="4524315"/>
          </a:xfrm>
          <a:prstGeom prst="rect">
            <a:avLst/>
          </a:prstGeom>
          <a:noFill/>
        </p:spPr>
        <p:txBody>
          <a:bodyPr wrap="square">
            <a:spAutoFit/>
          </a:bodyPr>
          <a:lstStyle/>
          <a:p>
            <a:pPr algn="l" rtl="0"/>
            <a:r>
              <a:rPr lang="en-US" sz="1600" b="1" i="1" dirty="0">
                <a:solidFill>
                  <a:srgbClr val="222222"/>
                </a:solidFill>
                <a:effectLst/>
                <a:latin typeface="Arial" panose="020B0604020202020204" pitchFamily="34" charset="0"/>
              </a:rPr>
              <a:t>"An Activist’s Guide to Shorter Treatment for Drug-Resistant Tuberculosis"</a:t>
            </a:r>
            <a:r>
              <a:rPr lang="en-US" sz="1600" b="0" i="0" dirty="0">
                <a:solidFill>
                  <a:srgbClr val="222222"/>
                </a:solidFill>
                <a:effectLst/>
                <a:latin typeface="Arial" panose="020B0604020202020204" pitchFamily="34" charset="0"/>
              </a:rPr>
              <a:t> published in 2025 lays out what community advocates need to know about WHO-recommended regimens for drug-resistant TB. The Activist Guide reviews the evidence-base behind these regimens, important considerations for key populations affected by TB, the access landscape, and more. </a:t>
            </a:r>
            <a:r>
              <a:rPr lang="en-US" sz="1600" b="1" i="1" dirty="0">
                <a:solidFill>
                  <a:schemeClr val="bg2"/>
                </a:solidFill>
                <a:effectLst/>
                <a:latin typeface="Arial" panose="020B0604020202020204" pitchFamily="34" charset="0"/>
              </a:rPr>
              <a:t>Also available in: </a:t>
            </a:r>
            <a:r>
              <a:rPr lang="en-US" sz="1600" b="1" i="1" dirty="0">
                <a:solidFill>
                  <a:schemeClr val="bg2"/>
                </a:solidFill>
                <a:effectLst/>
                <a:latin typeface="ArialMT"/>
              </a:rPr>
              <a:t>Bahasa Indonesia, Hausa, Portuguese, Russian.</a:t>
            </a:r>
            <a:r>
              <a:rPr lang="en-US" sz="1600" b="0" i="0" dirty="0">
                <a:solidFill>
                  <a:schemeClr val="bg2"/>
                </a:solidFill>
                <a:effectLst/>
                <a:latin typeface="ArialMT"/>
              </a:rPr>
              <a:t> </a:t>
            </a:r>
            <a:endParaRPr lang="en-US" sz="1600" b="0" i="0" dirty="0">
              <a:solidFill>
                <a:schemeClr val="bg2"/>
              </a:solidFill>
              <a:effectLst/>
              <a:latin typeface="Arial" panose="020B0604020202020204" pitchFamily="34" charset="0"/>
            </a:endParaRPr>
          </a:p>
          <a:p>
            <a:pPr algn="l" rtl="0"/>
            <a:endParaRPr lang="en-US" sz="1600" b="0" i="0" dirty="0">
              <a:solidFill>
                <a:srgbClr val="222222"/>
              </a:solidFill>
              <a:effectLst/>
              <a:latin typeface="Arial" panose="020B0604020202020204" pitchFamily="34" charset="0"/>
            </a:endParaRPr>
          </a:p>
          <a:p>
            <a:r>
              <a:rPr lang="en-US" sz="1600" b="1" i="1" dirty="0">
                <a:solidFill>
                  <a:srgbClr val="222222"/>
                </a:solidFill>
                <a:effectLst/>
                <a:latin typeface="Arial" panose="020B0604020202020204" pitchFamily="34" charset="0"/>
              </a:rPr>
              <a:t>“Options for Treating Drug-Resistant Tuberculosis: Which Regimen is Right for Me?”</a:t>
            </a:r>
            <a:r>
              <a:rPr lang="en-US" sz="1600" b="0" i="0" dirty="0">
                <a:solidFill>
                  <a:srgbClr val="222222"/>
                </a:solidFill>
                <a:effectLst/>
                <a:latin typeface="Arial" panose="020B0604020202020204" pitchFamily="34" charset="0"/>
              </a:rPr>
              <a:t> compares key attributes, risks and benefits, and considerations related to the preferences and needs of the person undergoing treatment that should be discussed when determining which regimen to use. </a:t>
            </a:r>
            <a:r>
              <a:rPr lang="en-US" sz="1600" b="1" i="1" dirty="0">
                <a:solidFill>
                  <a:schemeClr val="bg2"/>
                </a:solidFill>
                <a:effectLst/>
                <a:latin typeface="Arial" panose="020B0604020202020204" pitchFamily="34" charset="0"/>
              </a:rPr>
              <a:t>Also available in: </a:t>
            </a:r>
            <a:r>
              <a:rPr lang="en-US" sz="1600" b="1" i="1" dirty="0">
                <a:solidFill>
                  <a:schemeClr val="bg2"/>
                </a:solidFill>
                <a:effectLst/>
                <a:latin typeface="ArialMT"/>
              </a:rPr>
              <a:t>Bahasa Indonesia, Portuguese, Russian, Zulu.</a:t>
            </a:r>
            <a:r>
              <a:rPr lang="en-US" sz="1600" b="0" i="0" dirty="0">
                <a:solidFill>
                  <a:schemeClr val="bg2"/>
                </a:solidFill>
                <a:effectLst/>
                <a:latin typeface="ArialMT"/>
              </a:rPr>
              <a:t> </a:t>
            </a:r>
            <a:br>
              <a:rPr lang="en-US" sz="1600" b="1" i="1" dirty="0">
                <a:solidFill>
                  <a:srgbClr val="222222"/>
                </a:solidFill>
                <a:effectLst/>
                <a:latin typeface="Arial" panose="020B0604020202020204" pitchFamily="34" charset="0"/>
              </a:rPr>
            </a:br>
            <a:br>
              <a:rPr lang="en-US" sz="1600" dirty="0"/>
            </a:br>
            <a:r>
              <a:rPr lang="en-US" sz="1600" b="1" i="1" dirty="0">
                <a:solidFill>
                  <a:srgbClr val="222222"/>
                </a:solidFill>
                <a:effectLst/>
                <a:latin typeface="Arial" panose="020B0604020202020204" pitchFamily="34" charset="0"/>
              </a:rPr>
              <a:t>“Side Effects and Clinical and Laboratory-Based Monitoring of Treatment for Drug-Resistant Tuberculosis: What to Expect”</a:t>
            </a:r>
            <a:r>
              <a:rPr lang="en-US" sz="1600" b="0" i="0" dirty="0">
                <a:solidFill>
                  <a:srgbClr val="222222"/>
                </a:solidFill>
                <a:effectLst/>
                <a:latin typeface="Arial" panose="020B0604020202020204" pitchFamily="34" charset="0"/>
              </a:rPr>
              <a:t> walks through lab tests and clinical exams that people should expect to receive prior to treatment initiation, at regular intervals during treatment, and in response to specific problems or concerns. </a:t>
            </a:r>
            <a:r>
              <a:rPr lang="en-US" sz="1600" b="1" i="1" dirty="0">
                <a:solidFill>
                  <a:schemeClr val="bg2"/>
                </a:solidFill>
                <a:effectLst/>
                <a:latin typeface="Arial" panose="020B0604020202020204" pitchFamily="34" charset="0"/>
              </a:rPr>
              <a:t>Also available in: </a:t>
            </a:r>
            <a:r>
              <a:rPr lang="en-US" sz="1600" b="1" i="1" dirty="0">
                <a:solidFill>
                  <a:schemeClr val="bg2"/>
                </a:solidFill>
                <a:effectLst/>
                <a:latin typeface="ArialMT"/>
              </a:rPr>
              <a:t>Amharic, Bahasa Indonesia, Portuguese, Russian, Zulu. </a:t>
            </a:r>
            <a:br>
              <a:rPr lang="en-US" sz="1600" b="1" i="1" dirty="0">
                <a:solidFill>
                  <a:schemeClr val="bg2"/>
                </a:solidFill>
                <a:effectLst/>
                <a:latin typeface="Arial" panose="020B0604020202020204" pitchFamily="34" charset="0"/>
              </a:rPr>
            </a:br>
            <a:br>
              <a:rPr lang="en-US" sz="1600" dirty="0"/>
            </a:br>
            <a:r>
              <a:rPr lang="en-US" sz="1600" b="1" i="1" dirty="0">
                <a:solidFill>
                  <a:srgbClr val="222222"/>
                </a:solidFill>
                <a:effectLst/>
                <a:latin typeface="Arial" panose="020B0604020202020204" pitchFamily="34" charset="0"/>
              </a:rPr>
              <a:t>“Talking with People About Your Diagnosis of Drug-Resistant Tuberculosis”</a:t>
            </a:r>
            <a:r>
              <a:rPr lang="en-US" sz="1600" b="0" i="0" dirty="0">
                <a:solidFill>
                  <a:srgbClr val="222222"/>
                </a:solidFill>
                <a:effectLst/>
                <a:latin typeface="Arial" panose="020B0604020202020204" pitchFamily="34" charset="0"/>
              </a:rPr>
              <a:t> is written to help people recently diagnosed with drug-resistant TB think about how to approach disclosing and discussing their diagnosis with family and other close contacts. </a:t>
            </a:r>
            <a:r>
              <a:rPr lang="en-US" sz="1600" b="1" i="1" dirty="0">
                <a:solidFill>
                  <a:schemeClr val="bg2"/>
                </a:solidFill>
                <a:effectLst/>
                <a:latin typeface="Arial" panose="020B0604020202020204" pitchFamily="34" charset="0"/>
              </a:rPr>
              <a:t>Also available in: </a:t>
            </a:r>
            <a:r>
              <a:rPr lang="en-US" sz="1600" b="1" i="1" dirty="0">
                <a:solidFill>
                  <a:schemeClr val="bg2"/>
                </a:solidFill>
                <a:effectLst/>
                <a:latin typeface="ArialMT"/>
              </a:rPr>
              <a:t>Amharic, Bahasa Indonesia, Portuguese, Zulu. </a:t>
            </a:r>
            <a:endParaRPr lang="en-US" sz="1600" b="0" i="0" dirty="0">
              <a:solidFill>
                <a:schemeClr val="bg2"/>
              </a:solidFill>
              <a:effectLst/>
              <a:latin typeface="arial" panose="020B0604020202020204" pitchFamily="34" charset="0"/>
            </a:endParaRPr>
          </a:p>
        </p:txBody>
      </p:sp>
    </p:spTree>
    <p:extLst>
      <p:ext uri="{BB962C8B-B14F-4D97-AF65-F5344CB8AC3E}">
        <p14:creationId xmlns:p14="http://schemas.microsoft.com/office/powerpoint/2010/main" val="2245008488"/>
      </p:ext>
    </p:extLst>
  </p:cSld>
  <p:clrMapOvr>
    <a:masterClrMapping/>
  </p:clrMapOvr>
</p:sld>
</file>

<file path=ppt/theme/theme1.xml><?xml version="1.0" encoding="utf-8"?>
<a:theme xmlns:a="http://schemas.openxmlformats.org/drawingml/2006/main" name="Office Theme">
  <a:themeElements>
    <a:clrScheme name="ASCENT DRTB">
      <a:dk1>
        <a:sysClr val="windowText" lastClr="000000"/>
      </a:dk1>
      <a:lt1>
        <a:sysClr val="window" lastClr="FFFFFF"/>
      </a:lt1>
      <a:dk2>
        <a:srgbClr val="312783"/>
      </a:dk2>
      <a:lt2>
        <a:srgbClr val="009EDA"/>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C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 Template slides ASCENT DR TB_240626" id="{C97CAD31-A29F-44EA-AA5D-7F475F06ED46}" vid="{E9D2C23B-3FA5-4E1A-AD60-E5944820C2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76641DF507A9A438473CE0561838089" ma:contentTypeVersion="19" ma:contentTypeDescription="Create a new document." ma:contentTypeScope="" ma:versionID="b00b4da55a976eb37491e266aca4cd50">
  <xsd:schema xmlns:xsd="http://www.w3.org/2001/XMLSchema" xmlns:xs="http://www.w3.org/2001/XMLSchema" xmlns:p="http://schemas.microsoft.com/office/2006/metadata/properties" xmlns:ns2="44305a5a-04d4-4504-96c2-a501f0ee6f33" xmlns:ns3="64e26eea-c464-4287-889a-ca7d6c34b7ae" targetNamespace="http://schemas.microsoft.com/office/2006/metadata/properties" ma:root="true" ma:fieldsID="681644cb851f52cdeff8d43f6ba57257" ns2:_="" ns3:_="">
    <xsd:import namespace="44305a5a-04d4-4504-96c2-a501f0ee6f33"/>
    <xsd:import namespace="64e26eea-c464-4287-889a-ca7d6c34b7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305a5a-04d4-4504-96c2-a501f0ee6f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11466ac8-242d-4341-ab19-b66e8be0dcc8"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e26eea-c464-4287-889a-ca7d6c34b7a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68ea7a5a-b772-400a-8060-8bc238e69853}" ma:internalName="TaxCatchAll" ma:showField="CatchAllData" ma:web="64e26eea-c464-4287-889a-ca7d6c34b7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4e26eea-c464-4287-889a-ca7d6c34b7ae"/>
    <lcf76f155ced4ddcb4097134ff3c332f xmlns="44305a5a-04d4-4504-96c2-a501f0ee6f3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B492727-624E-4DF8-9935-99F6A413CD8F}">
  <ds:schemaRefs>
    <ds:schemaRef ds:uri="http://schemas.microsoft.com/sharepoint/v3/contenttype/forms"/>
  </ds:schemaRefs>
</ds:datastoreItem>
</file>

<file path=customXml/itemProps2.xml><?xml version="1.0" encoding="utf-8"?>
<ds:datastoreItem xmlns:ds="http://schemas.openxmlformats.org/officeDocument/2006/customXml" ds:itemID="{C221C4A5-74B2-4037-A8EA-362FE9331D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305a5a-04d4-4504-96c2-a501f0ee6f33"/>
    <ds:schemaRef ds:uri="64e26eea-c464-4287-889a-ca7d6c34b7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711356-58D5-4E53-A20F-5B574C6D1129}">
  <ds:schemaRefs>
    <ds:schemaRef ds:uri="http://schemas.microsoft.com/office/2006/documentManagement/types"/>
    <ds:schemaRef ds:uri="http://www.w3.org/XML/1998/namespace"/>
    <ds:schemaRef ds:uri="44305a5a-04d4-4504-96c2-a501f0ee6f33"/>
    <ds:schemaRef ds:uri="http://schemas.microsoft.com/office/infopath/2007/PartnerControls"/>
    <ds:schemaRef ds:uri="http://purl.org/dc/terms/"/>
    <ds:schemaRef ds:uri="http://schemas.microsoft.com/office/2006/metadata/properties"/>
    <ds:schemaRef ds:uri="http://purl.org/dc/dcmitype/"/>
    <ds:schemaRef ds:uri="http://schemas.openxmlformats.org/package/2006/metadata/core-properties"/>
    <ds:schemaRef ds:uri="64e26eea-c464-4287-889a-ca7d6c34b7a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UPDATED Template slides ASCENT DR TB_240626</Template>
  <TotalTime>1254</TotalTime>
  <Words>726</Words>
  <Application>Microsoft Macintosh PowerPoint</Application>
  <PresentationFormat>Widescreen</PresentationFormat>
  <Paragraphs>49</Paragraphs>
  <Slides>7</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vt:i4>
      </vt:variant>
    </vt:vector>
  </HeadingPairs>
  <TitlesOfParts>
    <vt:vector size="18" baseType="lpstr">
      <vt:lpstr>Arial</vt:lpstr>
      <vt:lpstr>Arial</vt:lpstr>
      <vt:lpstr>arial, sans-serif</vt:lpstr>
      <vt:lpstr>ArialMT</vt:lpstr>
      <vt:lpstr>Calibri</vt:lpstr>
      <vt:lpstr>Calibri Light</vt:lpstr>
      <vt:lpstr>inherit</vt:lpstr>
      <vt:lpstr>Open Sans</vt:lpstr>
      <vt:lpstr>Syntax LT Std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Juan Barrios</dc:creator>
  <cp:lastModifiedBy>Lindsay McKenna</cp:lastModifiedBy>
  <cp:revision>17</cp:revision>
  <dcterms:created xsi:type="dcterms:W3CDTF">2026-06-24T10:07:07Z</dcterms:created>
  <dcterms:modified xsi:type="dcterms:W3CDTF">2026-08-18T21:38:04Z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0x010100976641DF507A9A438473CE0561838089</vt:lpwstr>
  </property>
  <property fmtid="{D5CDD505-2E9C-101B-9397-08002B2CF9AE}" pid="3" name="MediaServiceImageTags">
    <vt:lpwstr/>
  </property>
</Properties>
</file>